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7" autoAdjust="0"/>
    <p:restoredTop sz="94643" autoAdjust="0"/>
  </p:normalViewPr>
  <p:slideViewPr>
    <p:cSldViewPr snapToGrid="0" snapToObjects="1">
      <p:cViewPr varScale="1">
        <p:scale>
          <a:sx n="86" d="100"/>
          <a:sy n="86" d="100"/>
        </p:scale>
        <p:origin x="1032" y="192"/>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4/14/23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4/14/23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The relationship between African easterly waves and tropical cyclones in historical and future climates in the </a:t>
            </a:r>
            <a:r>
              <a:rPr lang="en-US" dirty="0" err="1"/>
              <a:t>HighResMIP</a:t>
            </a:r>
            <a:r>
              <a:rPr lang="en-US" dirty="0"/>
              <a:t>-PRIMAVERA simulations</a:t>
            </a:r>
          </a:p>
        </p:txBody>
      </p:sp>
      <p:sp>
        <p:nvSpPr>
          <p:cNvPr id="20" name="Text Placeholder 19"/>
          <p:cNvSpPr>
            <a:spLocks noGrp="1"/>
          </p:cNvSpPr>
          <p:nvPr>
            <p:ph type="body" sz="quarter" idx="26"/>
          </p:nvPr>
        </p:nvSpPr>
        <p:spPr>
          <a:xfrm>
            <a:off x="136202" y="5491263"/>
            <a:ext cx="5692104" cy="688293"/>
          </a:xfrm>
        </p:spPr>
        <p:txBody>
          <a:bodyPr/>
          <a:lstStyle/>
          <a:p>
            <a:r>
              <a:rPr lang="en-US" dirty="0" err="1"/>
              <a:t>Bercos</a:t>
            </a:r>
            <a:r>
              <a:rPr lang="en-US" dirty="0"/>
              <a:t>-Hickey, E., </a:t>
            </a:r>
            <a:r>
              <a:rPr lang="en-US" dirty="0" err="1"/>
              <a:t>Patricola</a:t>
            </a:r>
            <a:r>
              <a:rPr lang="en-US" dirty="0"/>
              <a:t>, C. M., Loring, B., and W. D. Collins (2023). The relationship between African easterly waves and tropical cyclones in historical and future climates in the </a:t>
            </a:r>
            <a:r>
              <a:rPr lang="en-US" dirty="0" err="1"/>
              <a:t>HighResMIP</a:t>
            </a:r>
            <a:r>
              <a:rPr lang="en-US" dirty="0"/>
              <a:t>-PRIMAVERA simulations. Journal of Geophysical Research: Atmospheres, 128, e2022JD037471. https://</a:t>
            </a:r>
            <a:r>
              <a:rPr lang="en-US" dirty="0" err="1"/>
              <a:t>doi.org</a:t>
            </a:r>
            <a:r>
              <a:rPr lang="en-US" dirty="0"/>
              <a:t>/10.1029/2022JD037471</a:t>
            </a:r>
          </a:p>
        </p:txBody>
      </p:sp>
      <p:sp>
        <p:nvSpPr>
          <p:cNvPr id="21" name="Text Placeholder 20"/>
          <p:cNvSpPr>
            <a:spLocks noGrp="1"/>
          </p:cNvSpPr>
          <p:nvPr>
            <p:ph type="body" sz="quarter" idx="30"/>
          </p:nvPr>
        </p:nvSpPr>
        <p:spPr>
          <a:xfrm>
            <a:off x="5924939" y="1181474"/>
            <a:ext cx="6307215" cy="1214209"/>
          </a:xfrm>
        </p:spPr>
        <p:txBody>
          <a:bodyPr/>
          <a:lstStyle/>
          <a:p>
            <a:r>
              <a:rPr lang="en-US" dirty="0"/>
              <a:t>African easterly waves (AEWs) can serve as precursors to tropical cyclones (TCs) that develop in the Atlantic Ocean. It is therefore crucial to understand the relationship between AEWs and TCs and how this relationship maybe be affected by future climate change.</a:t>
            </a:r>
          </a:p>
        </p:txBody>
      </p:sp>
      <p:sp>
        <p:nvSpPr>
          <p:cNvPr id="23" name="Text Placeholder 22"/>
          <p:cNvSpPr>
            <a:spLocks noGrp="1"/>
          </p:cNvSpPr>
          <p:nvPr>
            <p:ph type="body" sz="quarter" idx="34"/>
          </p:nvPr>
        </p:nvSpPr>
        <p:spPr>
          <a:xfrm>
            <a:off x="5924939" y="2881178"/>
            <a:ext cx="6307215" cy="1370782"/>
          </a:xfrm>
        </p:spPr>
        <p:txBody>
          <a:bodyPr/>
          <a:lstStyle/>
          <a:p>
            <a:r>
              <a:rPr lang="en-US" dirty="0"/>
              <a:t>We used three models from the </a:t>
            </a:r>
            <a:r>
              <a:rPr lang="en-US" dirty="0" err="1"/>
              <a:t>HighResMIP</a:t>
            </a:r>
            <a:r>
              <a:rPr lang="en-US" dirty="0"/>
              <a:t> PRIMAVERA simulations to examine AEWs and TCs in historical and future climates. Our results show that AEWs are not a limiting factor for future TC development</a:t>
            </a:r>
            <a:r>
              <a:rPr lang="en-US" dirty="0">
                <a:solidFill>
                  <a:srgbClr val="000000"/>
                </a:solidFill>
                <a:ea typeface="Times New Roman" panose="02020603050405020304" pitchFamily="18" charset="0"/>
              </a:rPr>
              <a:t>, but AEW strength and environmental conditions are good indicators of TC genesis.</a:t>
            </a:r>
            <a:endParaRPr lang="en-US" dirty="0"/>
          </a:p>
        </p:txBody>
      </p:sp>
      <p:sp>
        <p:nvSpPr>
          <p:cNvPr id="24" name="Text Placeholder 23"/>
          <p:cNvSpPr>
            <a:spLocks noGrp="1"/>
          </p:cNvSpPr>
          <p:nvPr>
            <p:ph type="body" sz="quarter" idx="35"/>
          </p:nvPr>
        </p:nvSpPr>
        <p:spPr>
          <a:xfrm>
            <a:off x="5947799" y="4614411"/>
            <a:ext cx="6145523" cy="1603510"/>
          </a:xfrm>
        </p:spPr>
        <p:txBody>
          <a:bodyPr>
            <a:normAutofit/>
          </a:bodyPr>
          <a:lstStyle/>
          <a:p>
            <a:r>
              <a:rPr lang="en-US" sz="1500" dirty="0"/>
              <a:t>Future changes in the frequency of AEWs are not a good indicator of future TC activity.</a:t>
            </a:r>
          </a:p>
          <a:p>
            <a:r>
              <a:rPr lang="en-US" sz="1500" dirty="0"/>
              <a:t>AEWs that develop into TCs are stronger than non-developing AEWs in historical and future climates.</a:t>
            </a:r>
          </a:p>
          <a:p>
            <a:r>
              <a:rPr lang="en-US" sz="1500" dirty="0"/>
              <a:t>AEW strength combined with environmental conditions are good indicators of tropical cyclogenesis from waves.</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591989"/>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430098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8738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pic>
        <p:nvPicPr>
          <p:cNvPr id="2" name="Picture 1">
            <a:extLst>
              <a:ext uri="{FF2B5EF4-FFF2-40B4-BE49-F238E27FC236}">
                <a16:creationId xmlns:a16="http://schemas.microsoft.com/office/drawing/2014/main" id="{51E47C9B-F0B3-1C9E-DD43-D0841A400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176" y="6339493"/>
            <a:ext cx="2114965" cy="518507"/>
          </a:xfrm>
          <a:prstGeom prst="rect">
            <a:avLst/>
          </a:prstGeom>
        </p:spPr>
      </p:pic>
      <p:sp>
        <p:nvSpPr>
          <p:cNvPr id="5" name="Text Placeholder 19">
            <a:extLst>
              <a:ext uri="{FF2B5EF4-FFF2-40B4-BE49-F238E27FC236}">
                <a16:creationId xmlns:a16="http://schemas.microsoft.com/office/drawing/2014/main" id="{90ADB052-5896-841D-2F88-21D1B3C37706}"/>
              </a:ext>
            </a:extLst>
          </p:cNvPr>
          <p:cNvSpPr txBox="1">
            <a:spLocks/>
          </p:cNvSpPr>
          <p:nvPr/>
        </p:nvSpPr>
        <p:spPr>
          <a:xfrm>
            <a:off x="329523" y="4543087"/>
            <a:ext cx="5302078" cy="688293"/>
          </a:xfrm>
          <a:prstGeom prst="rect">
            <a:avLst/>
          </a:prstGeom>
        </p:spPr>
        <p:txBody>
          <a:bodyPr>
            <a:noAutofit/>
          </a:bodyPr>
          <a:lstStyle>
            <a:lvl1pPr marL="0" indent="0" algn="just" rtl="0" eaLnBrk="1" fontAlgn="base" hangingPunct="1">
              <a:lnSpc>
                <a:spcPts val="1000"/>
              </a:lnSpc>
              <a:spcBef>
                <a:spcPts val="0"/>
              </a:spcBef>
              <a:spcAft>
                <a:spcPct val="0"/>
              </a:spcAft>
              <a:buFont typeface="Arial" charset="0"/>
              <a:buNone/>
              <a:defRPr sz="1000" b="0"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a:solidFill>
                  <a:schemeClr val="tx1"/>
                </a:solidFill>
              </a:rPr>
              <a:t>Potential intensity (m s</a:t>
            </a:r>
            <a:r>
              <a:rPr lang="en-US" sz="1100" baseline="30000" dirty="0">
                <a:solidFill>
                  <a:schemeClr val="tx1"/>
                </a:solidFill>
              </a:rPr>
              <a:t>-1</a:t>
            </a:r>
            <a:r>
              <a:rPr lang="en-US" sz="1100" dirty="0">
                <a:solidFill>
                  <a:schemeClr val="tx1"/>
                </a:solidFill>
              </a:rPr>
              <a:t>) of TCs that developed minus TCs that did not develop from AEWs, from the average (a)-(c) historical and (d)-(f) future simulations for the three </a:t>
            </a:r>
            <a:r>
              <a:rPr lang="en-US" sz="1100" dirty="0" err="1">
                <a:solidFill>
                  <a:schemeClr val="tx1"/>
                </a:solidFill>
              </a:rPr>
              <a:t>HighResMIP</a:t>
            </a:r>
            <a:r>
              <a:rPr lang="en-US" sz="1100" dirty="0">
                <a:solidFill>
                  <a:schemeClr val="tx1"/>
                </a:solidFill>
              </a:rPr>
              <a:t> models. Stippling refers to a significant difference in potential intensity between TCs that developed and TCs that did not develop from AEWs. </a:t>
            </a:r>
          </a:p>
        </p:txBody>
      </p:sp>
      <p:pic>
        <p:nvPicPr>
          <p:cNvPr id="8" name="Picture 7">
            <a:extLst>
              <a:ext uri="{FF2B5EF4-FFF2-40B4-BE49-F238E27FC236}">
                <a16:creationId xmlns:a16="http://schemas.microsoft.com/office/drawing/2014/main" id="{4F58673D-65C6-602C-3935-C5B5775EE31C}"/>
              </a:ext>
            </a:extLst>
          </p:cNvPr>
          <p:cNvPicPr>
            <a:picLocks noChangeAspect="1"/>
          </p:cNvPicPr>
          <p:nvPr/>
        </p:nvPicPr>
        <p:blipFill>
          <a:blip r:embed="rId3"/>
          <a:stretch>
            <a:fillRect/>
          </a:stretch>
        </p:blipFill>
        <p:spPr>
          <a:xfrm>
            <a:off x="31924" y="1036301"/>
            <a:ext cx="5886061" cy="3383280"/>
          </a:xfrm>
          <a:prstGeom prst="rect">
            <a:avLst/>
          </a:prstGeom>
        </p:spPr>
      </p:pic>
      <p:pic>
        <p:nvPicPr>
          <p:cNvPr id="4" name="Picture 3">
            <a:extLst>
              <a:ext uri="{FF2B5EF4-FFF2-40B4-BE49-F238E27FC236}">
                <a16:creationId xmlns:a16="http://schemas.microsoft.com/office/drawing/2014/main" id="{6FE665B7-83E6-F9B1-9A79-78EAF005BE0F}"/>
              </a:ext>
            </a:extLst>
          </p:cNvPr>
          <p:cNvPicPr>
            <a:picLocks noChangeAspect="1"/>
          </p:cNvPicPr>
          <p:nvPr/>
        </p:nvPicPr>
        <p:blipFill rotWithShape="1">
          <a:blip r:embed="rId4"/>
          <a:srcRect l="6544" t="37219" r="8679" b="38488"/>
          <a:stretch/>
        </p:blipFill>
        <p:spPr>
          <a:xfrm>
            <a:off x="6392848" y="6252337"/>
            <a:ext cx="2735250" cy="605663"/>
          </a:xfrm>
          <a:prstGeom prst="rect">
            <a:avLst/>
          </a:prstGeom>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2732</TotalTime>
  <Words>291</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The relationship between African easterly waves and tropical cyclones in historical and future climates in the HighResMIP-PRIMAVERA simulations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100</cp:revision>
  <dcterms:created xsi:type="dcterms:W3CDTF">2016-02-10T19:06:12Z</dcterms:created>
  <dcterms:modified xsi:type="dcterms:W3CDTF">2023-04-15T00:54:11Z</dcterms:modified>
</cp:coreProperties>
</file>