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86E25"/>
    <a:srgbClr val="1C75BC"/>
    <a:srgbClr val="88AC2E"/>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4574" autoAdjust="0"/>
  </p:normalViewPr>
  <p:slideViewPr>
    <p:cSldViewPr snapToGrid="0" snapToObjects="1">
      <p:cViewPr varScale="1">
        <p:scale>
          <a:sx n="148" d="100"/>
          <a:sy n="148" d="100"/>
        </p:scale>
        <p:origin x="200" y="272"/>
      </p:cViewPr>
      <p:guideLst>
        <p:guide orient="horz" pos="162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11/18/22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11/18/22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531495"/>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50" name="Picture 49"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3" name="Straight Connector 2"/>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1" y="247650"/>
            <a:ext cx="9140825" cy="178594"/>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4" name="Wave 3"/>
          <p:cNvSpPr/>
          <p:nvPr userDrawn="1"/>
        </p:nvSpPr>
        <p:spPr>
          <a:xfrm>
            <a:off x="3176" y="233363"/>
            <a:ext cx="9140825" cy="164306"/>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5" name="Wave 4"/>
          <p:cNvSpPr/>
          <p:nvPr userDrawn="1"/>
        </p:nvSpPr>
        <p:spPr>
          <a:xfrm>
            <a:off x="1" y="197644"/>
            <a:ext cx="9140825" cy="175022"/>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6" name="Wave 5"/>
          <p:cNvSpPr/>
          <p:nvPr userDrawn="1"/>
        </p:nvSpPr>
        <p:spPr>
          <a:xfrm>
            <a:off x="0" y="48816"/>
            <a:ext cx="9144000" cy="2714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7" name="Rectangle 6"/>
          <p:cNvSpPr/>
          <p:nvPr userDrawn="1"/>
        </p:nvSpPr>
        <p:spPr>
          <a:xfrm>
            <a:off x="0" y="0"/>
            <a:ext cx="9144000" cy="2286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77666">
              <a:defRPr/>
            </a:pPr>
            <a:endParaRPr lang="en-US" sz="1350" dirty="0">
              <a:solidFill>
                <a:prstClr val="white"/>
              </a:solidFill>
            </a:endParaRPr>
          </a:p>
        </p:txBody>
      </p:sp>
      <p:sp>
        <p:nvSpPr>
          <p:cNvPr id="8" name="Wave 7"/>
          <p:cNvSpPr/>
          <p:nvPr userDrawn="1"/>
        </p:nvSpPr>
        <p:spPr>
          <a:xfrm>
            <a:off x="-3175" y="417910"/>
            <a:ext cx="9147175" cy="17502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9" name="Title Placeholder 1"/>
          <p:cNvSpPr>
            <a:spLocks noGrp="1"/>
          </p:cNvSpPr>
          <p:nvPr>
            <p:ph type="title" hasCustomPrompt="1"/>
          </p:nvPr>
        </p:nvSpPr>
        <p:spPr bwMode="auto">
          <a:xfrm>
            <a:off x="0" y="0"/>
            <a:ext cx="9144000" cy="531495"/>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19" name="Picture 18"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20"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22" name="Straight Connector 21"/>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2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rgbClr val="008000"/>
                </a:solidFill>
              </a:defRPr>
            </a:lvl1pPr>
            <a:lvl2pPr>
              <a:defRPr sz="105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952418"/>
            <a:ext cx="5786275" cy="767525"/>
          </a:xfrm>
          <a:prstGeom prst="rect">
            <a:avLst/>
          </a:prstGeom>
        </p:spPr>
        <p:txBody>
          <a:bodyPr/>
          <a:lstStyle>
            <a:lvl1pPr marL="171450">
              <a:defRPr sz="12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95590" y="2343631"/>
            <a:ext cx="5786275" cy="562025"/>
          </a:xfrm>
          <a:prstGeom prst="rect">
            <a:avLst/>
          </a:prstGeom>
        </p:spPr>
        <p:txBody>
          <a:bodyPr/>
          <a:lstStyle>
            <a:lvl1pPr marL="171450">
              <a:defRPr sz="12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160770"/>
            <a:ext cx="5786275" cy="710236"/>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4766083"/>
            <a:ext cx="2438400" cy="305990"/>
          </a:xfrm>
          <a:prstGeom prst="rect">
            <a:avLst/>
          </a:prstGeom>
          <a:noFill/>
          <a:ln w="9525">
            <a:noFill/>
            <a:miter lim="800000"/>
            <a:headEnd/>
            <a:tailEnd/>
          </a:ln>
        </p:spPr>
      </p:pic>
      <p:pic>
        <p:nvPicPr>
          <p:cNvPr id="50" name="Picture 49" descr="Berkeley_Lab_Logo_Smal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rgbClr val="E86E25"/>
                </a:solidFill>
              </a:defRPr>
            </a:lvl1pPr>
          </a:lstStyle>
          <a:p>
            <a:pPr lvl="0"/>
            <a:r>
              <a:rPr lang="en-US" dirty="0"/>
              <a:t>Optional - additional logos here (project logo, collaborators, etc.)</a:t>
            </a:r>
          </a:p>
        </p:txBody>
      </p:sp>
      <p:pic>
        <p:nvPicPr>
          <p:cNvPr id="12" name="Picture 20" descr="CRD_logo_new2.png"/>
          <p:cNvPicPr>
            <a:picLocks noChangeAspect="1"/>
          </p:cNvPicPr>
          <p:nvPr userDrawn="1"/>
        </p:nvPicPr>
        <p:blipFill>
          <a:blip r:embed="rId5"/>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29494" y="594966"/>
            <a:ext cx="3350984" cy="3578253"/>
          </a:xfrm>
          <a:prstGeom prst="rect">
            <a:avLst/>
          </a:prstGeom>
        </p:spPr>
        <p:txBody>
          <a:bodyPr/>
          <a:lstStyle>
            <a:lvl1pPr>
              <a:defRPr sz="1350" b="0" baseline="0">
                <a:solidFill>
                  <a:srgbClr val="008000"/>
                </a:solidFill>
              </a:defRPr>
            </a:lvl1pPr>
            <a:lvl2pPr>
              <a:defRPr sz="105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797085"/>
            <a:ext cx="5786275" cy="889215"/>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4766083"/>
            <a:ext cx="2438400" cy="305990"/>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4742461"/>
            <a:ext cx="1351650" cy="27432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4720590"/>
            <a:ext cx="548640" cy="402355"/>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4720229"/>
            <a:ext cx="548640" cy="39304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 Placeholder 2"/>
          <p:cNvSpPr>
            <a:spLocks noGrp="1"/>
          </p:cNvSpPr>
          <p:nvPr>
            <p:ph type="body" sz="quarter" idx="36" hasCustomPrompt="1"/>
          </p:nvPr>
        </p:nvSpPr>
        <p:spPr>
          <a:xfrm>
            <a:off x="14289" y="3981450"/>
            <a:ext cx="3373437" cy="184547"/>
          </a:xfrm>
          <a:prstGeom prst="rect">
            <a:avLst/>
          </a:prstGeom>
        </p:spPr>
        <p:txBody>
          <a:bodyPr/>
          <a:lstStyle>
            <a:lvl1pPr>
              <a:defRPr sz="75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1" y="2930129"/>
            <a:ext cx="5786275" cy="20859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Research Details</a:t>
            </a:r>
          </a:p>
        </p:txBody>
      </p:sp>
      <p:sp>
        <p:nvSpPr>
          <p:cNvPr id="6" name="Text Placeholder 21"/>
          <p:cNvSpPr txBox="1">
            <a:spLocks/>
          </p:cNvSpPr>
          <p:nvPr userDrawn="1"/>
        </p:nvSpPr>
        <p:spPr>
          <a:xfrm>
            <a:off x="3387841" y="2257584"/>
            <a:ext cx="5786275" cy="47620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Significance and Impact</a:t>
            </a:r>
          </a:p>
        </p:txBody>
      </p:sp>
      <p:sp>
        <p:nvSpPr>
          <p:cNvPr id="7" name="Text Placeholder 21"/>
          <p:cNvSpPr txBox="1">
            <a:spLocks/>
          </p:cNvSpPr>
          <p:nvPr userDrawn="1"/>
        </p:nvSpPr>
        <p:spPr>
          <a:xfrm>
            <a:off x="3387841" y="586979"/>
            <a:ext cx="5786275"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084164" y="2915728"/>
            <a:ext cx="6640268" cy="142163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Research Details</a:t>
            </a:r>
          </a:p>
        </p:txBody>
      </p:sp>
      <p:sp>
        <p:nvSpPr>
          <p:cNvPr id="3" name="Text Placeholder 21"/>
          <p:cNvSpPr txBox="1">
            <a:spLocks/>
          </p:cNvSpPr>
          <p:nvPr userDrawn="1"/>
        </p:nvSpPr>
        <p:spPr>
          <a:xfrm>
            <a:off x="3084164" y="2044460"/>
            <a:ext cx="6640268" cy="97770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Significance and Impact</a:t>
            </a:r>
          </a:p>
        </p:txBody>
      </p:sp>
      <p:sp>
        <p:nvSpPr>
          <p:cNvPr id="4" name="Text Placeholder 21"/>
          <p:cNvSpPr txBox="1">
            <a:spLocks/>
          </p:cNvSpPr>
          <p:nvPr userDrawn="1"/>
        </p:nvSpPr>
        <p:spPr>
          <a:xfrm>
            <a:off x="3037668" y="555983"/>
            <a:ext cx="6136447"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631767" y="12038"/>
            <a:ext cx="7946967" cy="531495"/>
          </a:xfrm>
        </p:spPr>
        <p:txBody>
          <a:bodyPr/>
          <a:lstStyle/>
          <a:p>
            <a:r>
              <a:rPr lang="en-US" dirty="0"/>
              <a:t>Anthropogenic contributions to the 2021 Pacific Northwest heatwave</a:t>
            </a:r>
          </a:p>
        </p:txBody>
      </p:sp>
      <p:sp>
        <p:nvSpPr>
          <p:cNvPr id="32" name="Text Placeholder 31"/>
          <p:cNvSpPr>
            <a:spLocks noGrp="1"/>
          </p:cNvSpPr>
          <p:nvPr>
            <p:ph type="body" sz="quarter" idx="30"/>
          </p:nvPr>
        </p:nvSpPr>
        <p:spPr>
          <a:xfrm>
            <a:off x="2643445" y="734765"/>
            <a:ext cx="6390461" cy="1962876"/>
          </a:xfrm>
        </p:spPr>
        <p:txBody>
          <a:bodyPr/>
          <a:lstStyle/>
          <a:p>
            <a:pPr marL="0" indent="0">
              <a:buNone/>
            </a:pPr>
            <a:r>
              <a:rPr lang="en-US" sz="1200" dirty="0"/>
              <a:t>While it is clear that global warming causes heatwaves to be warmer, the unique meteorological conditions behind the 2021 Pacific Northwest heatwave tax our ability to make quantitative estimates of the human contribution. Hence, there is low confidence in traditional estimates of the human contribution to this heatwave's temperatures and present an alternative, albeit more highly constrained estimate that human activities caused a ~0.8-1</a:t>
            </a:r>
            <a:r>
              <a:rPr lang="en-US" sz="1200" baseline="30000" dirty="0"/>
              <a:t>o</a:t>
            </a:r>
            <a:r>
              <a:rPr lang="en-US" sz="1200" dirty="0"/>
              <a:t>C increase in the observed daily maximum temperatures. Additional future warming could lead to a ~5</a:t>
            </a:r>
            <a:r>
              <a:rPr lang="en-US" sz="1200" baseline="30000" dirty="0"/>
              <a:t>o</a:t>
            </a:r>
            <a:r>
              <a:rPr lang="en-US" sz="1200" dirty="0"/>
              <a:t>C increase in the heatwave by the end of the 21st century.</a:t>
            </a:r>
          </a:p>
        </p:txBody>
      </p:sp>
      <p:sp>
        <p:nvSpPr>
          <p:cNvPr id="34" name="Text Placeholder 33"/>
          <p:cNvSpPr>
            <a:spLocks noGrp="1"/>
          </p:cNvSpPr>
          <p:nvPr>
            <p:ph type="body" sz="quarter" idx="34"/>
          </p:nvPr>
        </p:nvSpPr>
        <p:spPr>
          <a:xfrm>
            <a:off x="2527069" y="2225614"/>
            <a:ext cx="6525491" cy="1731247"/>
          </a:xfrm>
        </p:spPr>
        <p:txBody>
          <a:bodyPr/>
          <a:lstStyle/>
          <a:p>
            <a:r>
              <a:rPr lang="en-US" dirty="0"/>
              <a:t>We demonstrate that the observed 2021 daily maximum temperatures are far above the bounds of Generalized Extreme Value distributions fitted from historical data. Hence, confidence </a:t>
            </a:r>
            <a:r>
              <a:rPr lang="en-US"/>
              <a:t>in tradition causal </a:t>
            </a:r>
            <a:r>
              <a:rPr lang="en-US" dirty="0"/>
              <a:t>inference statements about the human influence on this heatwave is low. </a:t>
            </a:r>
          </a:p>
        </p:txBody>
      </p:sp>
      <p:sp>
        <p:nvSpPr>
          <p:cNvPr id="35" name="Text Placeholder 34"/>
          <p:cNvSpPr>
            <a:spLocks noGrp="1"/>
          </p:cNvSpPr>
          <p:nvPr>
            <p:ph type="body" sz="quarter" idx="35"/>
          </p:nvPr>
        </p:nvSpPr>
        <p:spPr>
          <a:xfrm>
            <a:off x="191194" y="3089367"/>
            <a:ext cx="8844742" cy="1022467"/>
          </a:xfrm>
        </p:spPr>
        <p:txBody>
          <a:bodyPr>
            <a:noAutofit/>
          </a:bodyPr>
          <a:lstStyle/>
          <a:p>
            <a:pPr marL="0" indent="0">
              <a:buNone/>
            </a:pPr>
            <a:r>
              <a:rPr lang="en-US" sz="1200" dirty="0"/>
              <a:t>We demonstrate that out of sample fitted non-stationary Generalized Extreme Value (GEV) distributions fail to contain many of the observed 2021 observations within the uncertainty estimates of their upper bounds. We conclude that estimates of the PNW heatwave return times are not accurate and that confidence in GEV-based estimates of the human influence on the change in the probability of the observed extreme temperatures should be low. We further that quantitative changes in event magnitude and frequency from CMIP-class models are made with low confidence We present an alternative but more limited attribution of the anthropogenic changes to the PNW heatwave using ensembles of simulations from regional climate models, where the hindcast attribution method was used to examine the effects of anthropogenic global warming.</a:t>
            </a:r>
          </a:p>
          <a:p>
            <a:pPr marL="0" indent="0">
              <a:buNone/>
            </a:pPr>
            <a:endParaRPr lang="en-US" dirty="0"/>
          </a:p>
        </p:txBody>
      </p:sp>
      <p:sp>
        <p:nvSpPr>
          <p:cNvPr id="3" name="TextBox 2"/>
          <p:cNvSpPr txBox="1"/>
          <p:nvPr/>
        </p:nvSpPr>
        <p:spPr>
          <a:xfrm>
            <a:off x="156375" y="2400350"/>
            <a:ext cx="2461193" cy="707886"/>
          </a:xfrm>
          <a:prstGeom prst="rect">
            <a:avLst/>
          </a:prstGeom>
          <a:noFill/>
          <a:ln>
            <a:solidFill>
              <a:schemeClr val="accent1"/>
            </a:solidFill>
          </a:ln>
        </p:spPr>
        <p:txBody>
          <a:bodyPr wrap="square" rtlCol="0">
            <a:spAutoFit/>
          </a:bodyPr>
          <a:lstStyle/>
          <a:p>
            <a:r>
              <a:rPr lang="en-US" sz="1000" dirty="0"/>
              <a:t>Ensemble-averaged human caused changes in daily maximum 2m air temperature (</a:t>
            </a:r>
            <a:r>
              <a:rPr lang="en-US" sz="1000" baseline="30000" dirty="0" err="1"/>
              <a:t>o</a:t>
            </a:r>
            <a:r>
              <a:rPr lang="en-US" sz="1000" dirty="0" err="1"/>
              <a:t>C</a:t>
            </a:r>
            <a:r>
              <a:rPr lang="en-US" sz="1000" dirty="0"/>
              <a:t>) on June 28, 2021 now and at the end of the 21</a:t>
            </a:r>
            <a:r>
              <a:rPr lang="en-US" sz="1000" baseline="30000" dirty="0"/>
              <a:t>st</a:t>
            </a:r>
            <a:r>
              <a:rPr lang="en-US" sz="1000" dirty="0"/>
              <a:t> century.</a:t>
            </a:r>
          </a:p>
        </p:txBody>
      </p:sp>
      <p:pic>
        <p:nvPicPr>
          <p:cNvPr id="9" name="Content Placeholder 5"/>
          <p:cNvPicPr>
            <a:picLocks noGrp="1" noChangeAspect="1"/>
          </p:cNvPicPr>
          <p:nvPr>
            <p:ph sz="quarter" idx="31"/>
          </p:nvPr>
        </p:nvPicPr>
        <p:blipFill>
          <a:blip r:embed="rId2">
            <a:extLst>
              <a:ext uri="{28A0092B-C50C-407E-A947-70E740481C1C}">
                <a14:useLocalDpi xmlns:a14="http://schemas.microsoft.com/office/drawing/2010/main" val="0"/>
              </a:ext>
            </a:extLst>
          </a:blip>
          <a:stretch>
            <a:fillRect/>
          </a:stretch>
        </p:blipFill>
        <p:spPr>
          <a:xfrm>
            <a:off x="6553268" y="4763875"/>
            <a:ext cx="313920" cy="308554"/>
          </a:xfrm>
        </p:spPr>
      </p:pic>
      <p:sp>
        <p:nvSpPr>
          <p:cNvPr id="12" name="Rectangle 7">
            <a:extLst>
              <a:ext uri="{FF2B5EF4-FFF2-40B4-BE49-F238E27FC236}">
                <a16:creationId xmlns:a16="http://schemas.microsoft.com/office/drawing/2014/main" id="{2F5B612A-0810-B64F-AA3B-2AFE7E169A9B}"/>
              </a:ext>
            </a:extLst>
          </p:cNvPr>
          <p:cNvSpPr>
            <a:spLocks noGrp="1" noChangeArrowheads="1"/>
          </p:cNvSpPr>
          <p:nvPr>
            <p:ph type="body" sz="quarter" idx="26"/>
          </p:nvPr>
        </p:nvSpPr>
        <p:spPr bwMode="auto">
          <a:xfrm>
            <a:off x="174567" y="4411729"/>
            <a:ext cx="8778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dirty="0"/>
              <a:t>Emily </a:t>
            </a:r>
            <a:r>
              <a:rPr lang="en-US" dirty="0" err="1"/>
              <a:t>Bercos</a:t>
            </a:r>
            <a:r>
              <a:rPr lang="en-US" dirty="0"/>
              <a:t>-Hickey, Travis A. O'Brien, Michael F. Wehner, </a:t>
            </a:r>
            <a:r>
              <a:rPr lang="en-US" dirty="0" err="1"/>
              <a:t>Likun</a:t>
            </a:r>
            <a:r>
              <a:rPr lang="en-US" dirty="0"/>
              <a:t> Zhang, Christina M. </a:t>
            </a:r>
            <a:r>
              <a:rPr lang="en-US" dirty="0" err="1"/>
              <a:t>Patricola</a:t>
            </a:r>
            <a:r>
              <a:rPr lang="en-US" dirty="0"/>
              <a:t>, </a:t>
            </a:r>
            <a:r>
              <a:rPr lang="en-US" dirty="0" err="1"/>
              <a:t>Huanping</a:t>
            </a:r>
            <a:r>
              <a:rPr lang="en-US" dirty="0"/>
              <a:t> Huang, Mark D. Risser (2022) Anthropogenic contributions to the 2021 Pacific Northwest heatwave. Geophysical Research Letters 49, e2022GL099396. https://</a:t>
            </a:r>
            <a:r>
              <a:rPr lang="en-US" dirty="0" err="1"/>
              <a:t>doi.org</a:t>
            </a:r>
            <a:r>
              <a:rPr lang="en-US" dirty="0"/>
              <a:t>/10.1029/2022GL099396</a:t>
            </a:r>
          </a:p>
          <a:p>
            <a:endParaRPr lang="en-US" dirty="0"/>
          </a:p>
        </p:txBody>
      </p:sp>
      <p:sp>
        <p:nvSpPr>
          <p:cNvPr id="2" name="Rectangle 2">
            <a:extLst>
              <a:ext uri="{FF2B5EF4-FFF2-40B4-BE49-F238E27FC236}">
                <a16:creationId xmlns:a16="http://schemas.microsoft.com/office/drawing/2014/main" id="{9DA3091C-2778-B04F-A1C1-F2B2577F27C5}"/>
              </a:ext>
            </a:extLst>
          </p:cNvPr>
          <p:cNvSpPr>
            <a:spLocks noChangeArrowheads="1"/>
          </p:cNvSpPr>
          <p:nvPr/>
        </p:nvSpPr>
        <p:spPr bwMode="auto">
          <a:xfrm>
            <a:off x="149629" y="648392"/>
            <a:ext cx="71174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BF6E62AC-9B15-B6EF-1FD6-1149B476DC35}"/>
              </a:ext>
            </a:extLst>
          </p:cNvPr>
          <p:cNvPicPr>
            <a:picLocks noChangeAspect="1"/>
          </p:cNvPicPr>
          <p:nvPr/>
        </p:nvPicPr>
        <p:blipFill rotWithShape="1">
          <a:blip r:embed="rId3"/>
          <a:srcRect l="38824" r="1177"/>
          <a:stretch/>
        </p:blipFill>
        <p:spPr>
          <a:xfrm>
            <a:off x="110093" y="635276"/>
            <a:ext cx="2549979" cy="1818187"/>
          </a:xfrm>
          <a:prstGeom prst="rect">
            <a:avLst/>
          </a:prstGeo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17499</TotalTime>
  <Words>360</Words>
  <Application>Microsoft Macintosh PowerPoint</Application>
  <PresentationFormat>On-screen Show (16:9)</PresentationFormat>
  <Paragraphs>6</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Anthropogenic contributions to the 2021 Pacific Northwest heatwave</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Michael Wehner</cp:lastModifiedBy>
  <cp:revision>161</cp:revision>
  <dcterms:created xsi:type="dcterms:W3CDTF">2016-02-10T19:06:12Z</dcterms:created>
  <dcterms:modified xsi:type="dcterms:W3CDTF">2022-11-18T22:55:21Z</dcterms:modified>
</cp:coreProperties>
</file>