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67A43F-A125-2A0E-A97B-0746D83FEAF7}" name="Patricola, Christina M [GE AT]" initials="CP" userId="S::cmp28@iastate.edu::4c89e921-515a-4ef3-94bc-9fb1433cf5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6" autoAdjust="0"/>
    <p:restoredTop sz="94434" autoAdjust="0"/>
  </p:normalViewPr>
  <p:slideViewPr>
    <p:cSldViewPr snapToGrid="0" snapToObjects="1">
      <p:cViewPr varScale="1">
        <p:scale>
          <a:sx n="85" d="100"/>
          <a:sy n="85" d="100"/>
        </p:scale>
        <p:origin x="1336" y="184"/>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5/14/24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African easterly wave strength and observed Atlantic tropical cyclone genesis and characteristics</a:t>
            </a:r>
          </a:p>
        </p:txBody>
      </p:sp>
      <p:sp>
        <p:nvSpPr>
          <p:cNvPr id="20" name="Text Placeholder 19"/>
          <p:cNvSpPr>
            <a:spLocks noGrp="1"/>
          </p:cNvSpPr>
          <p:nvPr>
            <p:ph type="body" sz="quarter" idx="26"/>
          </p:nvPr>
        </p:nvSpPr>
        <p:spPr>
          <a:xfrm>
            <a:off x="136202" y="5596193"/>
            <a:ext cx="5602446" cy="556363"/>
          </a:xfrm>
        </p:spPr>
        <p:txBody>
          <a:bodyPr/>
          <a:lstStyle/>
          <a:p>
            <a:r>
              <a:rPr lang="en-US" dirty="0" err="1"/>
              <a:t>Bercos</a:t>
            </a:r>
            <a:r>
              <a:rPr lang="en-US" dirty="0"/>
              <a:t>‐Hickey, E., &amp; </a:t>
            </a:r>
            <a:r>
              <a:rPr lang="en-US" dirty="0" err="1"/>
              <a:t>Patricola</a:t>
            </a:r>
            <a:r>
              <a:rPr lang="en-US" dirty="0"/>
              <a:t>, C. M. (2024). African easterly wave strength and observed Atlantic tropical cyclone genesis and characteristics. Journal of Geophysical Research: Atmospheres, 129, e2024JD040858. https://</a:t>
            </a:r>
            <a:r>
              <a:rPr lang="en-US" dirty="0" err="1"/>
              <a:t>doi.org</a:t>
            </a:r>
            <a:r>
              <a:rPr lang="en-US" dirty="0"/>
              <a:t>/10.1029/ 2024JD040858</a:t>
            </a:r>
          </a:p>
        </p:txBody>
      </p:sp>
      <p:sp>
        <p:nvSpPr>
          <p:cNvPr id="21" name="Text Placeholder 20"/>
          <p:cNvSpPr>
            <a:spLocks noGrp="1"/>
          </p:cNvSpPr>
          <p:nvPr>
            <p:ph type="body" sz="quarter" idx="30"/>
          </p:nvPr>
        </p:nvSpPr>
        <p:spPr>
          <a:xfrm>
            <a:off x="5924939" y="956624"/>
            <a:ext cx="6307215" cy="1704195"/>
          </a:xfrm>
        </p:spPr>
        <p:txBody>
          <a:bodyPr/>
          <a:lstStyle/>
          <a:p>
            <a:r>
              <a:rPr lang="en-US" dirty="0"/>
              <a:t>African easterly waves (AEWs) can serve as precursors to Atlantic tropical cyclones (TCs). Previous research has focused on the differences between AEWs that do and do not develop into TCs, but less attention has been paid to the spectrum of only developing AEWs. Given the potentially devastating effects of TCs, it is vitally important to better understand how AEWs affect the genesis and characteristics of Atlantic TCs.</a:t>
            </a:r>
          </a:p>
        </p:txBody>
      </p:sp>
      <p:sp>
        <p:nvSpPr>
          <p:cNvPr id="23" name="Text Placeholder 22"/>
          <p:cNvSpPr>
            <a:spLocks noGrp="1"/>
          </p:cNvSpPr>
          <p:nvPr>
            <p:ph type="body" sz="quarter" idx="34"/>
          </p:nvPr>
        </p:nvSpPr>
        <p:spPr>
          <a:xfrm>
            <a:off x="5924939" y="3031078"/>
            <a:ext cx="6307215" cy="1370782"/>
          </a:xfrm>
        </p:spPr>
        <p:txBody>
          <a:bodyPr/>
          <a:lstStyle/>
          <a:p>
            <a:r>
              <a:rPr lang="en-US" dirty="0"/>
              <a:t>We used the observational record and reanalysis data to examine TCs with AEW origins and their associated AEWs between 1980-2020. Our results show that developing AEW strength is a good indicator of TC genesis location, landfall potential and location, and TC genesis sea surface temperature. </a:t>
            </a:r>
          </a:p>
        </p:txBody>
      </p:sp>
      <p:sp>
        <p:nvSpPr>
          <p:cNvPr id="24" name="Text Placeholder 23"/>
          <p:cNvSpPr>
            <a:spLocks noGrp="1"/>
          </p:cNvSpPr>
          <p:nvPr>
            <p:ph type="body" sz="quarter" idx="35"/>
          </p:nvPr>
        </p:nvSpPr>
        <p:spPr>
          <a:xfrm>
            <a:off x="5947799" y="4631975"/>
            <a:ext cx="6145523" cy="1603510"/>
          </a:xfrm>
        </p:spPr>
        <p:txBody>
          <a:bodyPr>
            <a:normAutofit/>
          </a:bodyPr>
          <a:lstStyle/>
          <a:p>
            <a:r>
              <a:rPr lang="en-US" sz="1500" dirty="0"/>
              <a:t>TC genesis occurs farther west for weaker developing AEWs than for stronger developing AEWs.</a:t>
            </a:r>
          </a:p>
          <a:p>
            <a:r>
              <a:rPr lang="en-US" sz="1500" dirty="0"/>
              <a:t>TCs from weaker developing AEWs are more likely to make landfall due to their genesis proximity to the Americas.</a:t>
            </a:r>
          </a:p>
          <a:p>
            <a:r>
              <a:rPr lang="en-US" sz="1500" dirty="0"/>
              <a:t>Weaker developing AEWs tend to develop into TCs over warmer sea surface temperatures than stronger developing AEWs.</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75687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4346972"/>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239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pic>
        <p:nvPicPr>
          <p:cNvPr id="2" name="Picture 1">
            <a:extLst>
              <a:ext uri="{FF2B5EF4-FFF2-40B4-BE49-F238E27FC236}">
                <a16:creationId xmlns:a16="http://schemas.microsoft.com/office/drawing/2014/main" id="{51E47C9B-F0B3-1C9E-DD43-D0841A400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176" y="6339493"/>
            <a:ext cx="2114965" cy="518507"/>
          </a:xfrm>
          <a:prstGeom prst="rect">
            <a:avLst/>
          </a:prstGeom>
        </p:spPr>
      </p:pic>
      <p:sp>
        <p:nvSpPr>
          <p:cNvPr id="5" name="Text Placeholder 19">
            <a:extLst>
              <a:ext uri="{FF2B5EF4-FFF2-40B4-BE49-F238E27FC236}">
                <a16:creationId xmlns:a16="http://schemas.microsoft.com/office/drawing/2014/main" id="{90ADB052-5896-841D-2F88-21D1B3C37706}"/>
              </a:ext>
            </a:extLst>
          </p:cNvPr>
          <p:cNvSpPr txBox="1">
            <a:spLocks/>
          </p:cNvSpPr>
          <p:nvPr/>
        </p:nvSpPr>
        <p:spPr>
          <a:xfrm>
            <a:off x="3487311" y="3359222"/>
            <a:ext cx="2382840" cy="1910795"/>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AutoNum type="alphaLcParenBoth"/>
            </a:pPr>
            <a:r>
              <a:rPr lang="en-US" sz="1100" dirty="0">
                <a:solidFill>
                  <a:schemeClr val="tx1"/>
                </a:solidFill>
              </a:rPr>
              <a:t>Genesis locations of Atlantic TCs with AEW origins between 1980-2020 and the </a:t>
            </a:r>
            <a:r>
              <a:rPr lang="en-US" sz="1100">
                <a:solidFill>
                  <a:schemeClr val="tx1"/>
                </a:solidFill>
              </a:rPr>
              <a:t>curvature vorticity (CV) </a:t>
            </a:r>
            <a:r>
              <a:rPr lang="en-US" sz="1100" dirty="0">
                <a:solidFill>
                  <a:schemeClr val="tx1"/>
                </a:solidFill>
              </a:rPr>
              <a:t>(s</a:t>
            </a:r>
            <a:r>
              <a:rPr lang="en-US" sz="1100" baseline="30000" dirty="0">
                <a:solidFill>
                  <a:schemeClr val="tx1"/>
                </a:solidFill>
              </a:rPr>
              <a:t>-1</a:t>
            </a:r>
            <a:r>
              <a:rPr lang="en-US" sz="1100" dirty="0">
                <a:solidFill>
                  <a:schemeClr val="tx1"/>
                </a:solidFill>
              </a:rPr>
              <a:t>) at the African coast of the associated AEWs (colors); the vertical red line shows the location of 40</a:t>
            </a:r>
            <a:r>
              <a:rPr lang="en-US" sz="1100" baseline="30000" dirty="0">
                <a:solidFill>
                  <a:schemeClr val="tx1"/>
                </a:solidFill>
              </a:rPr>
              <a:t>o</a:t>
            </a:r>
            <a:r>
              <a:rPr lang="en-US" sz="1100" dirty="0">
                <a:solidFill>
                  <a:schemeClr val="tx1"/>
                </a:solidFill>
              </a:rPr>
              <a:t>W. </a:t>
            </a:r>
          </a:p>
          <a:p>
            <a:pPr marL="228600" indent="-228600">
              <a:buAutoNum type="alphaLcParenBoth"/>
            </a:pPr>
            <a:r>
              <a:rPr lang="en-US" sz="1100" dirty="0">
                <a:solidFill>
                  <a:schemeClr val="tx1"/>
                </a:solidFill>
              </a:rPr>
              <a:t>Probability density function curves of developing AEW CV at the African coast for TCs that form east (purple) and west (red) of 40</a:t>
            </a:r>
            <a:r>
              <a:rPr lang="en-US" sz="1100" baseline="30000" dirty="0">
                <a:solidFill>
                  <a:schemeClr val="tx1"/>
                </a:solidFill>
              </a:rPr>
              <a:t>o</a:t>
            </a:r>
            <a:r>
              <a:rPr lang="en-US" sz="1100" dirty="0">
                <a:solidFill>
                  <a:schemeClr val="tx1"/>
                </a:solidFill>
              </a:rPr>
              <a:t>W; p &lt; 0.05 from a two-sided t-test.</a:t>
            </a:r>
          </a:p>
        </p:txBody>
      </p:sp>
      <p:pic>
        <p:nvPicPr>
          <p:cNvPr id="4" name="Picture 3">
            <a:extLst>
              <a:ext uri="{FF2B5EF4-FFF2-40B4-BE49-F238E27FC236}">
                <a16:creationId xmlns:a16="http://schemas.microsoft.com/office/drawing/2014/main" id="{6FE665B7-83E6-F9B1-9A79-78EAF005BE0F}"/>
              </a:ext>
            </a:extLst>
          </p:cNvPr>
          <p:cNvPicPr>
            <a:picLocks noChangeAspect="1"/>
          </p:cNvPicPr>
          <p:nvPr/>
        </p:nvPicPr>
        <p:blipFill rotWithShape="1">
          <a:blip r:embed="rId3"/>
          <a:srcRect l="6544" t="37219" r="8679" b="38488"/>
          <a:stretch/>
        </p:blipFill>
        <p:spPr>
          <a:xfrm>
            <a:off x="6392848" y="6252337"/>
            <a:ext cx="2735250" cy="605663"/>
          </a:xfrm>
          <a:prstGeom prst="rect">
            <a:avLst/>
          </a:prstGeom>
        </p:spPr>
      </p:pic>
      <p:pic>
        <p:nvPicPr>
          <p:cNvPr id="6" name="Picture 5">
            <a:extLst>
              <a:ext uri="{FF2B5EF4-FFF2-40B4-BE49-F238E27FC236}">
                <a16:creationId xmlns:a16="http://schemas.microsoft.com/office/drawing/2014/main" id="{F049EC0A-1830-624B-5D07-F6F38B5270E4}"/>
              </a:ext>
            </a:extLst>
          </p:cNvPr>
          <p:cNvPicPr>
            <a:picLocks noChangeAspect="1"/>
          </p:cNvPicPr>
          <p:nvPr/>
        </p:nvPicPr>
        <p:blipFill rotWithShape="1">
          <a:blip r:embed="rId4"/>
          <a:srcRect r="40791"/>
          <a:stretch/>
        </p:blipFill>
        <p:spPr>
          <a:xfrm>
            <a:off x="136202" y="810374"/>
            <a:ext cx="5140743" cy="2560320"/>
          </a:xfrm>
          <a:prstGeom prst="rect">
            <a:avLst/>
          </a:prstGeom>
        </p:spPr>
      </p:pic>
      <p:pic>
        <p:nvPicPr>
          <p:cNvPr id="8" name="Picture 7">
            <a:extLst>
              <a:ext uri="{FF2B5EF4-FFF2-40B4-BE49-F238E27FC236}">
                <a16:creationId xmlns:a16="http://schemas.microsoft.com/office/drawing/2014/main" id="{3EA8C346-A983-82D4-C1C0-7C9DF7655F81}"/>
              </a:ext>
            </a:extLst>
          </p:cNvPr>
          <p:cNvPicPr>
            <a:picLocks noChangeAspect="1"/>
          </p:cNvPicPr>
          <p:nvPr/>
        </p:nvPicPr>
        <p:blipFill rotWithShape="1">
          <a:blip r:embed="rId4"/>
          <a:srcRect l="59402"/>
          <a:stretch/>
        </p:blipFill>
        <p:spPr>
          <a:xfrm>
            <a:off x="238259" y="3182410"/>
            <a:ext cx="3273068" cy="2377440"/>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3195</TotalTime>
  <Words>321</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African easterly wave strength and observed Atlantic tropical cyclone genesis and characteristics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120</cp:revision>
  <dcterms:created xsi:type="dcterms:W3CDTF">2016-02-10T19:06:12Z</dcterms:created>
  <dcterms:modified xsi:type="dcterms:W3CDTF">2024-05-15T03:56:23Z</dcterms:modified>
</cp:coreProperties>
</file>