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p:restoredTop sz="93728"/>
  </p:normalViewPr>
  <p:slideViewPr>
    <p:cSldViewPr snapToGrid="0" snapToObjects="1">
      <p:cViewPr varScale="1">
        <p:scale>
          <a:sx n="80" d="100"/>
          <a:sy n="80" d="100"/>
        </p:scale>
        <p:origin x="7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4/19/2023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13">
            <a:extLst>
              <a:ext uri="{FF2B5EF4-FFF2-40B4-BE49-F238E27FC236}">
                <a16:creationId xmlns:a16="http://schemas.microsoft.com/office/drawing/2014/main" id="{C1278FFE-BFBF-1ABD-AA44-02DA9BD964F2}"/>
              </a:ext>
            </a:extLst>
          </p:cNvPr>
          <p:cNvSpPr txBox="1">
            <a:spLocks/>
          </p:cNvSpPr>
          <p:nvPr/>
        </p:nvSpPr>
        <p:spPr>
          <a:xfrm>
            <a:off x="0" y="451376"/>
            <a:ext cx="8102778"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100000"/>
              </a:lnSpc>
              <a:spcBef>
                <a:spcPts val="0"/>
              </a:spcBef>
              <a:spcAft>
                <a:spcPts val="0"/>
              </a:spcAft>
            </a:pPr>
            <a:r>
              <a:rPr lang="en-US" sz="1600" b="1" dirty="0">
                <a:solidFill>
                  <a:schemeClr val="tx1">
                    <a:lumMod val="50000"/>
                    <a:lumOff val="50000"/>
                  </a:schemeClr>
                </a:solidFill>
              </a:rPr>
              <a:t>Objective: </a:t>
            </a:r>
            <a:r>
              <a:rPr lang="en-US" sz="1500" dirty="0">
                <a:solidFill>
                  <a:srgbClr val="000000"/>
                </a:solidFill>
                <a:effectLst/>
                <a:latin typeface="Times New Roman" panose="02020603050405020304" pitchFamily="18" charset="0"/>
                <a:ea typeface="HardingText-Regular"/>
                <a:cs typeface="Times New Roman" panose="02020603050405020304" pitchFamily="18" charset="0"/>
              </a:rPr>
              <a:t>Adaptation to future sea-level rise is based on projections of continuously improving climate models. These projections are accompanied by inherent uncertainties, including those due to internal climate variability (ICV).</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a:solidFill>
                  <a:srgbClr val="000000"/>
                </a:solidFill>
                <a:effectLst/>
                <a:latin typeface="Times New Roman" panose="02020603050405020304" pitchFamily="18" charset="0"/>
                <a:ea typeface="HardingText-Regular"/>
                <a:cs typeface="Times New Roman" panose="02020603050405020304" pitchFamily="18" charset="0"/>
              </a:rPr>
              <a:t>The ICV arises from complex and unpredictable interactions within and</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a:solidFill>
                  <a:srgbClr val="000000"/>
                </a:solidFill>
                <a:effectLst/>
                <a:latin typeface="Times New Roman" panose="02020603050405020304" pitchFamily="18" charset="0"/>
                <a:ea typeface="HardingText-Regular"/>
                <a:cs typeface="Times New Roman" panose="02020603050405020304" pitchFamily="18" charset="0"/>
              </a:rPr>
              <a:t>between climate-system components, rendering its impact irreducible.</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a:solidFill>
                  <a:srgbClr val="000000"/>
                </a:solidFill>
                <a:effectLst/>
                <a:latin typeface="Times New Roman" panose="02020603050405020304" pitchFamily="18" charset="0"/>
                <a:ea typeface="HardingText-Regular"/>
                <a:cs typeface="Times New Roman" panose="02020603050405020304" pitchFamily="18" charset="0"/>
              </a:rPr>
              <a:t>Although neglecting this uncertainty can lead to an underestimation of</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a:effectLst/>
                <a:latin typeface="Times New Roman" panose="02020603050405020304" pitchFamily="18" charset="0"/>
                <a:ea typeface="HardingText-Regular"/>
                <a:cs typeface="Times New Roman" panose="02020603050405020304" pitchFamily="18" charset="0"/>
              </a:rPr>
              <a:t>future sea-level rise, its estimation and impacts have not been fully explored. </a:t>
            </a:r>
            <a:endParaRPr lang="en-US" sz="15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lgn="l">
              <a:lnSpc>
                <a:spcPct val="100000"/>
              </a:lnSpc>
              <a:spcBef>
                <a:spcPts val="0"/>
              </a:spcBef>
            </a:pPr>
            <a:r>
              <a:rPr lang="en-US" sz="1600" b="1" dirty="0">
                <a:solidFill>
                  <a:schemeClr val="tx1">
                    <a:lumMod val="50000"/>
                    <a:lumOff val="50000"/>
                  </a:schemeClr>
                </a:solidFill>
              </a:rPr>
              <a:t>Approach</a:t>
            </a:r>
            <a:r>
              <a:rPr lang="en-US" sz="1400" b="1" dirty="0">
                <a:solidFill>
                  <a:schemeClr val="tx1">
                    <a:lumMod val="50000"/>
                    <a:lumOff val="50000"/>
                  </a:schemeClr>
                </a:solidFill>
              </a:rPr>
              <a:t>: </a:t>
            </a:r>
            <a:r>
              <a:rPr lang="en-US" sz="1400" dirty="0">
                <a:latin typeface="Times New Roman" panose="02020603050405020304" pitchFamily="18" charset="0"/>
                <a:cs typeface="Times New Roman" panose="02020603050405020304" pitchFamily="18" charset="0"/>
              </a:rPr>
              <a:t>Analyzing the CESM1 large ensemble simulation and applied the power-law statistics </a:t>
            </a:r>
          </a:p>
          <a:p>
            <a:pPr algn="l"/>
            <a:r>
              <a:rPr lang="en-US" sz="1600" b="1" dirty="0">
                <a:solidFill>
                  <a:schemeClr val="tx1">
                    <a:lumMod val="50000"/>
                    <a:lumOff val="50000"/>
                  </a:schemeClr>
                </a:solidFill>
                <a:latin typeface="Times New Roman" panose="02020603050405020304" pitchFamily="18" charset="0"/>
                <a:cs typeface="Times New Roman" panose="02020603050405020304" pitchFamily="18" charset="0"/>
              </a:rPr>
              <a:t>Results/Impacts: </a:t>
            </a:r>
            <a:r>
              <a:rPr lang="en-US" sz="1500" dirty="0">
                <a:solidFill>
                  <a:srgbClr val="000000"/>
                </a:solidFill>
                <a:effectLst/>
                <a:latin typeface="Times New Roman" panose="02020603050405020304" pitchFamily="18" charset="0"/>
                <a:ea typeface="HardingText-Regular"/>
              </a:rPr>
              <a:t>The sea-level projections are accompanied by inherent uncertainties of which a significant part arises from complex and unpredictable interactions within and between climate-system components, rendering them irreducible. Neglecting the uncertainty induced by the ICV inevitably results in underestimation of future SLR and the associated flooding risks. Along with the spread in the sea-level changes derived from CESM1-LE, we used a realistic statistical model of large deviations in sea-level fluctuations based on previous analyses of the observed sea-level records. The power-law model provides a simple and efficient framework for estimating ICV uncertainty in sea-level projections. The power-law statistics seem to indicate a wider range of probable sea-level changes generated by the ICV than the spread among CESM1-LE members. This effect is pronounced by 2100 and under RCP8.5 along the coasts of East Africa, west Australia, insular Southeast Asia and west United States. If the ICV uncertainty upper limit is reached, some SLR hotspots would be created in Southeast Asian megacities, making a part of at least ~20% in the expected SLR at Chennai, Kolkata, Yangon, Bangkok, Ho Chi Minh City and Manila and reaching ~30% in the western tropical Pacific Islands and in Western Indian Ocean.</a:t>
            </a:r>
            <a:r>
              <a:rPr lang="en-US" sz="1500" dirty="0">
                <a:solidFill>
                  <a:srgbClr val="000000"/>
                </a:solidFill>
                <a:effectLst/>
                <a:latin typeface="Times New Roman" panose="02020603050405020304" pitchFamily="18" charset="0"/>
                <a:ea typeface="STIX-Regular"/>
              </a:rPr>
              <a:t> </a:t>
            </a:r>
            <a:endParaRPr lang="en-US" sz="1500" dirty="0">
              <a:solidFill>
                <a:srgbClr val="000000"/>
              </a:solidFill>
              <a:effectLst/>
              <a:latin typeface="Calibri" panose="020F0502020204030204" pitchFamily="34" charset="0"/>
              <a:ea typeface="Calibri" panose="020F0502020204030204" pitchFamily="34" charset="0"/>
            </a:endParaRPr>
          </a:p>
          <a:p>
            <a:pPr algn="l"/>
            <a:r>
              <a:rPr lang="en-US" sz="1400" dirty="0">
                <a:solidFill>
                  <a:srgbClr val="000000"/>
                </a:solidFill>
                <a:effectLst/>
                <a:latin typeface="Times New Roman" panose="02020603050405020304" pitchFamily="18" charset="0"/>
                <a:ea typeface="Times New Roman" panose="02020603050405020304" pitchFamily="18" charset="0"/>
              </a:rPr>
              <a:t>Becker, M., M. </a:t>
            </a:r>
            <a:r>
              <a:rPr lang="en-US" sz="1400" dirty="0" err="1">
                <a:solidFill>
                  <a:srgbClr val="000000"/>
                </a:solidFill>
                <a:effectLst/>
                <a:latin typeface="Times New Roman" panose="02020603050405020304" pitchFamily="18" charset="0"/>
                <a:ea typeface="Times New Roman" panose="02020603050405020304" pitchFamily="18" charset="0"/>
              </a:rPr>
              <a:t>Karpytchev</a:t>
            </a:r>
            <a:r>
              <a:rPr lang="en-US" sz="1400" dirty="0">
                <a:solidFill>
                  <a:srgbClr val="000000"/>
                </a:solidFill>
                <a:effectLst/>
                <a:latin typeface="Times New Roman" panose="02020603050405020304" pitchFamily="18" charset="0"/>
                <a:ea typeface="Times New Roman" panose="02020603050405020304" pitchFamily="18" charset="0"/>
              </a:rPr>
              <a:t> and </a:t>
            </a:r>
            <a:r>
              <a:rPr lang="en-US" sz="1400" b="1" dirty="0">
                <a:solidFill>
                  <a:srgbClr val="000000"/>
                </a:solidFill>
                <a:effectLst/>
                <a:latin typeface="Times New Roman" panose="02020603050405020304" pitchFamily="18" charset="0"/>
                <a:ea typeface="Times New Roman" panose="02020603050405020304" pitchFamily="18" charset="0"/>
              </a:rPr>
              <a:t>A. Hu</a:t>
            </a:r>
            <a:r>
              <a:rPr lang="en-US" sz="1400" dirty="0">
                <a:solidFill>
                  <a:srgbClr val="000000"/>
                </a:solidFill>
                <a:effectLst/>
                <a:latin typeface="Times New Roman" panose="02020603050405020304" pitchFamily="18" charset="0"/>
                <a:ea typeface="Times New Roman" panose="02020603050405020304" pitchFamily="18" charset="0"/>
              </a:rPr>
              <a:t>, 2023, </a:t>
            </a:r>
            <a:r>
              <a:rPr lang="en-US" sz="1400" b="1" dirty="0">
                <a:solidFill>
                  <a:srgbClr val="000000"/>
                </a:solidFill>
                <a:effectLst/>
                <a:latin typeface="Times New Roman" panose="02020603050405020304" pitchFamily="18" charset="0"/>
                <a:ea typeface="Times New Roman" panose="02020603050405020304" pitchFamily="18" charset="0"/>
              </a:rPr>
              <a:t>Increased exposure of coastal cities to sea level rise due to internal climate variability</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i="1" dirty="0">
                <a:solidFill>
                  <a:srgbClr val="000000"/>
                </a:solidFill>
                <a:effectLst/>
                <a:latin typeface="Times New Roman" panose="02020603050405020304" pitchFamily="18" charset="0"/>
                <a:ea typeface="Times New Roman" panose="02020603050405020304" pitchFamily="18" charset="0"/>
              </a:rPr>
              <a:t>Nature Climate Change</a:t>
            </a:r>
            <a:r>
              <a:rPr lang="en-US" sz="1400" dirty="0">
                <a:solidFill>
                  <a:srgbClr val="000000"/>
                </a:solidFill>
                <a:effectLst/>
                <a:latin typeface="Times New Roman" panose="02020603050405020304" pitchFamily="18" charset="0"/>
                <a:ea typeface="Times New Roman" panose="02020603050405020304" pitchFamily="18" charset="0"/>
              </a:rPr>
              <a:t>, published online March 2, 2023.</a:t>
            </a:r>
            <a:r>
              <a:rPr lang="en-US" sz="1400" dirty="0">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15DEDE50-7640-116F-73D5-827352F015C0}"/>
              </a:ext>
            </a:extLst>
          </p:cNvPr>
          <p:cNvSpPr txBox="1"/>
          <p:nvPr/>
        </p:nvSpPr>
        <p:spPr>
          <a:xfrm>
            <a:off x="7967375" y="2559166"/>
            <a:ext cx="4194437" cy="332398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Figure 1. </a:t>
            </a:r>
            <a:r>
              <a:rPr lang="en-US" sz="1400" b="1" i="0" dirty="0">
                <a:solidFill>
                  <a:srgbClr val="222222"/>
                </a:solidFill>
                <a:effectLst/>
                <a:latin typeface="Times New Roman" panose="02020603050405020304" pitchFamily="18" charset="0"/>
                <a:cs typeface="Times New Roman" panose="02020603050405020304" pitchFamily="18" charset="0"/>
              </a:rPr>
              <a:t>Upper-bound scenario of the expected </a:t>
            </a:r>
            <a:r>
              <a:rPr lang="en-US" sz="1400" b="1" i="0" dirty="0" err="1">
                <a:solidFill>
                  <a:srgbClr val="222222"/>
                </a:solidFill>
                <a:effectLst/>
                <a:latin typeface="Times New Roman" panose="02020603050405020304" pitchFamily="18" charset="0"/>
                <a:cs typeface="Times New Roman" panose="02020603050405020304" pitchFamily="18" charset="0"/>
              </a:rPr>
              <a:t>sterodynamic</a:t>
            </a:r>
            <a:r>
              <a:rPr lang="en-US" sz="1400" b="1" i="0" dirty="0">
                <a:solidFill>
                  <a:srgbClr val="222222"/>
                </a:solidFill>
                <a:effectLst/>
                <a:latin typeface="Times New Roman" panose="02020603050405020304" pitchFamily="18" charset="0"/>
                <a:cs typeface="Times New Roman" panose="02020603050405020304" pitchFamily="18" charset="0"/>
              </a:rPr>
              <a:t> SLR by 2100 under RCP 8.5 (relative to 2006). </a:t>
            </a:r>
            <a:r>
              <a:rPr lang="en-US" sz="1400" b="0" i="0" dirty="0">
                <a:solidFill>
                  <a:srgbClr val="222222"/>
                </a:solidFill>
                <a:effectLst/>
                <a:latin typeface="Times New Roman" panose="02020603050405020304" pitchFamily="18" charset="0"/>
                <a:cs typeface="Times New Roman" panose="02020603050405020304" pitchFamily="18" charset="0"/>
              </a:rPr>
              <a:t>The sizes of the circles and the numbers attached to them represent the maximum expected SLR, defined as the sum of externally forced sea level obtained from the ensemble mean of SLR from CESM1-LE (blue) and the maximum expected ICV contribution obtained from power-law statistics (turquoise) corresponding to the two-sided 95% confidence interval upper bound. Probability of a larger ICV contribution than that shown by the turquoise part of circles is 2.5%. The selected cities are major ports worldwide. Population previsions for the megacities by 2100 are given in millions under the Shared Socioeconomic Pathway 2 (Middle of the Road)</a:t>
            </a:r>
            <a:endParaRPr lang="en-US" sz="1400" dirty="0">
              <a:latin typeface="Times New Roman" panose="02020603050405020304" pitchFamily="18" charset="0"/>
              <a:cs typeface="Times New Roman" panose="02020603050405020304" pitchFamily="18" charset="0"/>
            </a:endParaRPr>
          </a:p>
        </p:txBody>
      </p:sp>
      <p:sp>
        <p:nvSpPr>
          <p:cNvPr id="19" name="AutoShape 2" descr="Fig. 4">
            <a:extLst>
              <a:ext uri="{FF2B5EF4-FFF2-40B4-BE49-F238E27FC236}">
                <a16:creationId xmlns:a16="http://schemas.microsoft.com/office/drawing/2014/main" id="{B71C0113-F61B-14E7-D9FC-4D4C672DC0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Image 11">
            <a:extLst>
              <a:ext uri="{FF2B5EF4-FFF2-40B4-BE49-F238E27FC236}">
                <a16:creationId xmlns:a16="http://schemas.microsoft.com/office/drawing/2014/main" id="{F4343299-1966-2548-1285-12E1601F66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91805" y="360461"/>
            <a:ext cx="4194437" cy="2198705"/>
          </a:xfrm>
          <a:prstGeom prst="rect">
            <a:avLst/>
          </a:prstGeom>
        </p:spPr>
      </p:pic>
      <p:sp>
        <p:nvSpPr>
          <p:cNvPr id="21" name="TextBox 20">
            <a:extLst>
              <a:ext uri="{FF2B5EF4-FFF2-40B4-BE49-F238E27FC236}">
                <a16:creationId xmlns:a16="http://schemas.microsoft.com/office/drawing/2014/main" id="{12DC9FD6-0904-2AB8-2DD1-EEE210138074}"/>
              </a:ext>
            </a:extLst>
          </p:cNvPr>
          <p:cNvSpPr txBox="1"/>
          <p:nvPr/>
        </p:nvSpPr>
        <p:spPr>
          <a:xfrm>
            <a:off x="-37709" y="-41067"/>
            <a:ext cx="12333699" cy="492443"/>
          </a:xfrm>
          <a:prstGeom prst="rect">
            <a:avLst/>
          </a:prstGeom>
          <a:noFill/>
        </p:spPr>
        <p:txBody>
          <a:bodyPr wrap="square" rtlCol="0">
            <a:spAutoFit/>
          </a:bodyPr>
          <a:lstStyle/>
          <a:p>
            <a:pPr algn="ct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Increased exposure of coastal cities to sea level rise due to internal climate variability</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497</Words>
  <Application>Microsoft Office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58</cp:revision>
  <dcterms:created xsi:type="dcterms:W3CDTF">2017-08-29T22:43:04Z</dcterms:created>
  <dcterms:modified xsi:type="dcterms:W3CDTF">2023-04-19T17:47:29Z</dcterms:modified>
</cp:coreProperties>
</file>