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6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BB12022-46BE-65BB-543B-4293F4725A25}" name="Waller, Anita J" initials="WAJ" userId="S::anita.waller@pnnl.gov::b52ba0f1-61b2-4c97-815d-658d9b39bfb1" providerId="AD"/>
  <p188:author id="{0ADCD82A-D973-788A-25C5-46E4566FA860}" name="Feng, Zhe" initials="FZ" userId="S::zhe.feng@pnnl.gov::9db0838b-86ae-413d-82ec-5e4502d34c4a" providerId="AD"/>
  <p188:author id="{CAA52B43-37A4-04B2-F7B7-716F98AC67D1}" name="Beall, Charlotte M" initials="BCM" userId="S::charlotte.beall@pnnl.gov::4a441dcc-a5db-4eb3-b961-08f73c63abf6" providerId="AD"/>
  <p188:author id="{91A9895A-2F7A-A274-93E4-20272CFE8043}" name="Mundy, Beth E" initials="MBE" userId="S::beth.mundy@pnnl.gov::09c03546-1d2d-4d82-89e1-bb5e2a2e687b" providerId="AD"/>
  <p188:author id="{3CCD125E-CC7B-203E-39C8-6398A13779AA}" name="Himes, Catie L" initials="HCL" userId="S::catherine.himes@pnnl.gov::3188da6f-cffb-4e9b-aed8-fac80e95ab34" providerId="AD"/>
  <p188:author id="{5E5B1A60-6A0E-C4C7-A44B-AAE154336DFF}" name="Brettman, Allan E" initials="" userId="S::allan.brettman@pnnl.gov::da25bcae-0f5e-4d73-ba0d-80097dd92b7e" providerId="AD"/>
  <p188:author id="{19131C9D-2347-6E42-15D4-795F45954629}" name="Varble, Adam C" initials="" userId="S::adam.varble@pnnl.gov::6bb1968c-6a52-436c-b71b-e3f12441f0d8" providerId="AD"/>
  <p188:author id="{69804CD9-CF51-9121-1D44-84F77C31AE18}" name="Ma, Po-Lun" initials="PM" userId="S::Po-Lun.Ma@pnnl.gov::1e01d3e2-4cd6-4a5f-bc85-d0e33ac04e1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he Feng" initials="ZF" lastIdx="13" clrIdx="0">
    <p:extLst>
      <p:ext uri="{19B8F6BF-5375-455C-9EA6-DF929625EA0E}">
        <p15:presenceInfo xmlns:p15="http://schemas.microsoft.com/office/powerpoint/2012/main" userId="af8b45f3f078c85d" providerId="Windows Live"/>
      </p:ext>
    </p:extLst>
  </p:cmAuthor>
  <p:cmAuthor id="2" name="Risenmay, Ryan L" initials="RRL" lastIdx="4" clrIdx="1">
    <p:extLst>
      <p:ext uri="{19B8F6BF-5375-455C-9EA6-DF929625EA0E}">
        <p15:presenceInfo xmlns:p15="http://schemas.microsoft.com/office/powerpoint/2012/main" userId="S::ryan.risenmay@pnnl.gov::0090918f-4cb9-48e5-90c7-1f8d1e51ae49" providerId="AD"/>
      </p:ext>
    </p:extLst>
  </p:cmAuthor>
  <p:cmAuthor id="3" name="Dorsey, Kathryn S" initials="DKS" lastIdx="5" clrIdx="2">
    <p:extLst>
      <p:ext uri="{19B8F6BF-5375-455C-9EA6-DF929625EA0E}">
        <p15:presenceInfo xmlns:p15="http://schemas.microsoft.com/office/powerpoint/2012/main" userId="S::kathryn.dorsey@pnnl.gov::486d99d4-716e-4f10-8ede-cfb62dbdb6d7" providerId="AD"/>
      </p:ext>
    </p:extLst>
  </p:cmAuthor>
  <p:cmAuthor id="4" name="Mundy, Beth E" initials="MBE" lastIdx="6" clrIdx="3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5" name="Himes, Catherine L" initials="HCL" lastIdx="3" clrIdx="4">
    <p:extLst>
      <p:ext uri="{19B8F6BF-5375-455C-9EA6-DF929625EA0E}">
        <p15:presenceInfo xmlns:p15="http://schemas.microsoft.com/office/powerpoint/2012/main" userId="S::catherine.himes@pnnl.gov::3188da6f-cffb-4e9b-aed8-fac80e95ab34" providerId="AD"/>
      </p:ext>
    </p:extLst>
  </p:cmAuthor>
  <p:cmAuthor id="6" name="Leung, Lai-Yung (Ruby)" initials="LLY(" lastIdx="2" clrIdx="5">
    <p:extLst>
      <p:ext uri="{19B8F6BF-5375-455C-9EA6-DF929625EA0E}">
        <p15:presenceInfo xmlns:p15="http://schemas.microsoft.com/office/powerpoint/2012/main" userId="S::ruby.leung@pnnl.gov::8890b783-e14a-47e3-a682-fbb67b692eb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49"/>
    <p:restoredTop sz="95892" autoAdjust="0"/>
  </p:normalViewPr>
  <p:slideViewPr>
    <p:cSldViewPr snapToGrid="0">
      <p:cViewPr varScale="1">
        <p:scale>
          <a:sx n="117" d="100"/>
          <a:sy n="117" d="100"/>
        </p:scale>
        <p:origin x="4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8/10/relationships/authors" Target="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B8285-D7D5-4012-A2E0-12EBB6B05882}" type="datetimeFigureOut">
              <a:rPr lang="en-US" smtClean="0"/>
              <a:t>6/8/24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0A3C97-C8AF-4B79-BF48-EBC3969C71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61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236842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175074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6/8/24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227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26497" y="1368073"/>
            <a:ext cx="5754943" cy="86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/>
              <a:t>Objectives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Develop a process-oriented constraint on the component of effective radiative forcing associated with aerosol–cloud interactions (ERFaci) linked to raindrop formation in the Energy Exascale Earth System Model version 2 (E3SMv2) using an updated, MODerate Resolution Imaging Spectroradiometer (MODIS)–CloudSat based contoured frequency by optical depth diagram (CFODD) analysis of single-layer warm liquid clouds.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34764" y="125940"/>
            <a:ext cx="11922472" cy="973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solidFill>
                  <a:srgbClr val="1D1C1D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Satellite observations constrain model aerosol forcing uncertainty due to rain</a:t>
            </a:r>
            <a:r>
              <a:rPr lang="en-US" sz="2600" b="1" dirty="0">
                <a:solidFill>
                  <a:srgbClr val="1D1C1D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drop formation </a:t>
            </a:r>
            <a:endParaRPr lang="en-US" sz="2600" dirty="0"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881440" y="5895143"/>
            <a:ext cx="6179929" cy="83099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1200" b="0" i="0" dirty="0">
                <a:effectLst/>
                <a:highlight>
                  <a:srgbClr val="FFFFFF"/>
                </a:highlight>
                <a:cs typeface="Calibri" panose="020F0502020204030204" pitchFamily="34" charset="0"/>
              </a:rPr>
              <a:t>Beall, C. M., Ma, P.-L., Christensen, M. W., Mülmenstädt, J., Varble, A., Suzuki, K., and Michibata, T.: Droplet collection efficiencies inferred from satellite retrievals constrain effective radiative forcing of aerosol–cloud interactions, Atmos. Chem. Phys., 24, 5287–5302, https://doi.org/10.5194/acp-24-5287-2024, 2024.</a:t>
            </a:r>
            <a:endParaRPr lang="en-US" altLang="en-US" sz="1200" dirty="0">
              <a:cs typeface="Calibri" panose="020F0502020204030204" pitchFamily="34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5872014" y="4537828"/>
            <a:ext cx="5754944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b="1" dirty="0">
                <a:solidFill>
                  <a:srgbClr val="0432FF"/>
                </a:solidFill>
                <a:latin typeface="+mj-lt"/>
                <a:ea typeface="MS Mincho" panose="02020609040205080304" pitchFamily="49" charset="-128"/>
              </a:rPr>
              <a:t>The r</a:t>
            </a:r>
            <a:r>
              <a:rPr lang="en-US" sz="1400" b="1" dirty="0">
                <a:solidFill>
                  <a:srgbClr val="0432FF"/>
                </a:solidFill>
                <a:effectLst/>
                <a:latin typeface="+mj-lt"/>
                <a:ea typeface="MS Mincho" panose="02020609040205080304" pitchFamily="49" charset="-128"/>
              </a:rPr>
              <a:t>obust </a:t>
            </a:r>
            <a:r>
              <a:rPr lang="en-US" sz="1400" b="1" dirty="0">
                <a:solidFill>
                  <a:srgbClr val="0432FF"/>
                </a:solidFill>
                <a:latin typeface="+mj-lt"/>
                <a:ea typeface="MS Mincho" panose="02020609040205080304" pitchFamily="49" charset="-128"/>
              </a:rPr>
              <a:t>l</a:t>
            </a:r>
            <a:r>
              <a:rPr lang="en-US" sz="1400" b="1" dirty="0">
                <a:solidFill>
                  <a:srgbClr val="0432FF"/>
                </a:solidFill>
                <a:effectLst/>
                <a:latin typeface="+mj-lt"/>
                <a:ea typeface="MS Mincho" panose="02020609040205080304" pitchFamily="49" charset="-128"/>
              </a:rPr>
              <a:t>inear relationship between the ERFaci in E3SMv2 and droplet collection efficiency (derived from CFODD) indicates that CFODD can be used to constrain ERFaci</a:t>
            </a:r>
            <a:r>
              <a:rPr lang="en-US" sz="1400" b="1" dirty="0">
                <a:solidFill>
                  <a:srgbClr val="0432FF"/>
                </a:solidFill>
                <a:latin typeface="+mj-lt"/>
                <a:ea typeface="MS Mincho" panose="02020609040205080304" pitchFamily="49" charset="-128"/>
              </a:rPr>
              <a:t>. E</a:t>
            </a:r>
            <a:r>
              <a:rPr lang="en-US" sz="1400" b="1" dirty="0">
                <a:solidFill>
                  <a:srgbClr val="0432FF"/>
                </a:solidFill>
                <a:effectLst/>
                <a:latin typeface="+mj-lt"/>
                <a:ea typeface="MS Mincho" panose="02020609040205080304" pitchFamily="49" charset="-128"/>
              </a:rPr>
              <a:t>3SMv2 </a:t>
            </a:r>
            <a:r>
              <a:rPr lang="en-US" sz="1400" b="1" dirty="0">
                <a:solidFill>
                  <a:srgbClr val="0432FF"/>
                </a:solidFill>
                <a:latin typeface="+mj-lt"/>
                <a:ea typeface="MS Mincho" panose="02020609040205080304" pitchFamily="49" charset="-128"/>
              </a:rPr>
              <a:t>and observational estimates are</a:t>
            </a:r>
            <a:r>
              <a:rPr lang="en-US" sz="1400" b="1" dirty="0">
                <a:solidFill>
                  <a:srgbClr val="0432FF"/>
                </a:solidFill>
                <a:effectLst/>
                <a:latin typeface="+mj-lt"/>
                <a:ea typeface="MS Mincho" panose="02020609040205080304" pitchFamily="49" charset="-128"/>
              </a:rPr>
              <a:t> in good agreement, suggesting that droplet collection efficiency is not the primary contributor to the ERFaci uncertainty.</a:t>
            </a:r>
            <a:endParaRPr lang="en-US" sz="1400" b="1" dirty="0">
              <a:solidFill>
                <a:srgbClr val="0432FF"/>
              </a:solidFill>
              <a:latin typeface="+mj-lt"/>
              <a:ea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757EBEA-69AE-FA6B-926B-F98938C15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207" y="2971570"/>
            <a:ext cx="5741233" cy="1698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defRPr/>
            </a:pPr>
            <a:r>
              <a:rPr lang="en-US" sz="1600" b="1" dirty="0"/>
              <a:t>Approach</a:t>
            </a:r>
            <a:endParaRPr lang="en-US" sz="1600" b="1" dirty="0">
              <a:cs typeface="Calibri"/>
            </a:endParaRPr>
          </a:p>
          <a:p>
            <a:pPr marL="285750" indent="-285750">
              <a:spcBef>
                <a:spcPts val="6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cs typeface="Calibri"/>
              </a:rPr>
              <a:t>Update the CFODD analysis using new MODIS and CloudSat data.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cs typeface="Calibri"/>
              </a:rPr>
              <a:t>Derive the relationship between droplet collection efficiency (computed from CFODD) and ERFaci using a set of E3SM simulations with varying rain formation process representations.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cs typeface="Calibri"/>
              </a:rPr>
              <a:t>Use a linear regression model to constrain model ERFaci through observationally derived droplet collection efficiency.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81B456-9BDD-315D-A22A-EFEA5B9D0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074" y="4684704"/>
            <a:ext cx="5827404" cy="2588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600" b="1" dirty="0"/>
              <a:t>Impacts</a:t>
            </a:r>
            <a:endParaRPr lang="en-US" altLang="en-US" sz="1600" b="1" dirty="0">
              <a:cs typeface="Calibri"/>
            </a:endParaRPr>
          </a:p>
          <a:p>
            <a:pPr marL="283210" indent="-283210">
              <a:spcBef>
                <a:spcPts val="6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cs typeface="Calibri"/>
              </a:rPr>
              <a:t>E3SMv2-simulated </a:t>
            </a:r>
            <a:r>
              <a:rPr lang="en-US" sz="1400" dirty="0">
                <a:cs typeface="Calibri"/>
              </a:rPr>
              <a:t>droplet collection efficiency is</a:t>
            </a:r>
            <a:r>
              <a:rPr lang="en-US" altLang="en-US" sz="1400" dirty="0">
                <a:cs typeface="Calibri"/>
              </a:rPr>
              <a:t> highly sensitive to warm rain process representations, affecting droplet collection efficiency.</a:t>
            </a:r>
          </a:p>
          <a:p>
            <a:pPr marL="283210" indent="-283210">
              <a:spcBef>
                <a:spcPts val="6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cs typeface="Calibri"/>
              </a:rPr>
              <a:t>E3SMv2’s ERFaci agrees with the MODIS-CloudSat constrained value, indicating that the rain formation process does not contribute significantly to overall ERFaci uncertainty.</a:t>
            </a:r>
          </a:p>
          <a:p>
            <a:pPr marL="283210" indent="-283210">
              <a:spcBef>
                <a:spcPts val="600"/>
              </a:spcBef>
              <a:buFont typeface="Arial" panose="020B0604020202020204" pitchFamily="34" charset="0"/>
              <a:buChar char="●"/>
            </a:pPr>
            <a:r>
              <a:rPr lang="en-US" sz="1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sz="1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he overrepresentation of small droplet clouds suggests a compensating bias, without which the total aerosol forcing </a:t>
            </a:r>
            <a:r>
              <a:rPr lang="en-US" sz="1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could </a:t>
            </a:r>
            <a:r>
              <a:rPr lang="en-US" sz="1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be stronger.</a:t>
            </a:r>
            <a:endParaRPr lang="en-US" sz="1400" dirty="0">
              <a:effectLst/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AAC48F-DE3A-982A-3367-F97915174324}"/>
              </a:ext>
            </a:extLst>
          </p:cNvPr>
          <p:cNvSpPr txBox="1"/>
          <p:nvPr/>
        </p:nvSpPr>
        <p:spPr>
          <a:xfrm>
            <a:off x="6983629" y="4211153"/>
            <a:ext cx="3732903" cy="230832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 rtlCol="0">
            <a:spAutoFit/>
          </a:bodyPr>
          <a:lstStyle/>
          <a:p>
            <a:pPr algn="ctr"/>
            <a:endParaRPr lang="en-US" sz="15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2DDE7E-A48C-677B-01E6-FCEF8D87E978}"/>
              </a:ext>
            </a:extLst>
          </p:cNvPr>
          <p:cNvSpPr txBox="1"/>
          <p:nvPr/>
        </p:nvSpPr>
        <p:spPr>
          <a:xfrm rot="16200000">
            <a:off x="5450490" y="3057422"/>
            <a:ext cx="1542241" cy="338554"/>
          </a:xfrm>
          <a:prstGeom prst="rect">
            <a:avLst/>
          </a:prstGeom>
          <a:solidFill>
            <a:schemeClr val="bg1"/>
          </a:solidFill>
        </p:spPr>
        <p:txBody>
          <a:bodyPr wrap="square" lIns="0" tIns="45720" rIns="0" bIns="45720" rtlCol="0">
            <a:spAutoFit/>
          </a:bodyPr>
          <a:lstStyle/>
          <a:p>
            <a:pPr algn="r"/>
            <a:endParaRPr lang="en-US" sz="1600" dirty="0"/>
          </a:p>
        </p:txBody>
      </p:sp>
      <p:pic>
        <p:nvPicPr>
          <p:cNvPr id="14" name="Picture 13" descr="Chart, line chart&#10;&#10;Description automatically generated">
            <a:extLst>
              <a:ext uri="{FF2B5EF4-FFF2-40B4-BE49-F238E27FC236}">
                <a16:creationId xmlns:a16="http://schemas.microsoft.com/office/drawing/2014/main" id="{D08EB1A0-0006-97E6-4D18-E2C6A00C3C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0734" y="726783"/>
            <a:ext cx="5997503" cy="3811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688920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Feng-etal-MCSs-JAMES-July2018-f</Presentation>
    <Funding xmlns="3f367a74-7294-440b-bcf2-615eafc1d48f">RGMA</Funding>
    <SlideDescription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b3474de98243c38ca447bb66c1087723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9b034228d1307b28e45b372313e8c5d5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nillable="true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DAA101-D590-4B34-95A7-270B8865D7CE}">
  <ds:schemaRefs>
    <ds:schemaRef ds:uri="http://www.w3.org/XML/1998/namespace"/>
    <ds:schemaRef ds:uri="http://schemas.openxmlformats.org/package/2006/metadata/core-properties"/>
    <ds:schemaRef ds:uri="http://purl.org/dc/dcmitype/"/>
    <ds:schemaRef ds:uri="http://schemas.microsoft.com/sharepoint/v3"/>
    <ds:schemaRef ds:uri="http://purl.org/dc/elements/1.1/"/>
    <ds:schemaRef ds:uri="http://schemas.microsoft.com/office/2006/documentManagement/types"/>
    <ds:schemaRef ds:uri="3f367a74-7294-440b-bcf2-615eafc1d48f"/>
    <ds:schemaRef ds:uri="http://schemas.microsoft.com/office/2006/metadata/properties"/>
    <ds:schemaRef ds:uri="http://purl.org/dc/terms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5B74070-B6AA-4912-B637-6888AD45DC61}">
  <ds:schemaRefs>
    <ds:schemaRef ds:uri="3f367a74-7294-440b-bcf2-615eafc1d48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7838</TotalTime>
  <Words>323</Words>
  <Application>Microsoft Macintosh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Feng-etal-MCSs-JAMES-July2018-f</dc:title>
  <dc:creator>Davis, Emily L</dc:creator>
  <dc:description/>
  <cp:lastModifiedBy>Ma, Po-Lun</cp:lastModifiedBy>
  <cp:revision>33</cp:revision>
  <cp:lastPrinted>2011-05-11T17:30:12Z</cp:lastPrinted>
  <dcterms:created xsi:type="dcterms:W3CDTF">2017-11-02T21:19:41Z</dcterms:created>
  <dcterms:modified xsi:type="dcterms:W3CDTF">2024-06-08T21:30:02Z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0x010100A22E315B1F3C42B49A0E90D2F9AB5AB100DD0966E738D64E49B965032E22FBBBFF</vt:lpwstr>
  </property>
  <property fmtid="{D5CDD505-2E9C-101B-9397-08002B2CF9AE}" pid="4" name="Highlight">
    <vt:lpwstr/>
  </property>
  <property fmtid="{D5CDD505-2E9C-101B-9397-08002B2CF9AE}" pid="5" name="FY">
    <vt:lpwstr/>
  </property>
  <property fmtid="{D5CDD505-2E9C-101B-9397-08002B2CF9AE}" pid="6" name="Funding">
    <vt:lpwstr>RGMA</vt:lpwstr>
  </property>
  <property fmtid="{D5CDD505-2E9C-101B-9397-08002B2CF9AE}" pid="7" name="ContentType">
    <vt:lpwstr>Slide</vt:lpwstr>
  </property>
  <property fmtid="{D5CDD505-2E9C-101B-9397-08002B2CF9AE}" pid="8" name="Presentation">
    <vt:lpwstr>Feng-etal-MCSs-JAMES-July2018-f</vt:lpwstr>
  </property>
  <property fmtid="{D5CDD505-2E9C-101B-9397-08002B2CF9AE}" pid="9" name="SlideDescription">
    <vt:lpwstr/>
  </property>
</Properties>
</file>