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
  </p:notesMasterIdLst>
  <p:sldIdLst>
    <p:sldId id="256" r:id="rId2"/>
  </p:sldIdLst>
  <p:sldSz cx="9144000" cy="5143500" type="screen16x9"/>
  <p:notesSz cx="6858000" cy="9144000"/>
  <p:embeddedFontLst>
    <p:embeddedFont>
      <p:font typeface="Open Sans" panose="020B060603050402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064e991797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g3064e991797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yperFACETS Highlight">
  <p:cSld name="HyperFACETS Highlight">
    <p:spTree>
      <p:nvGrpSpPr>
        <p:cNvPr id="1" name="Shape 50"/>
        <p:cNvGrpSpPr/>
        <p:nvPr/>
      </p:nvGrpSpPr>
      <p:grpSpPr>
        <a:xfrm>
          <a:off x="0" y="0"/>
          <a:ext cx="0" cy="0"/>
          <a:chOff x="0" y="0"/>
          <a:chExt cx="0" cy="0"/>
        </a:xfrm>
      </p:grpSpPr>
      <p:sp>
        <p:nvSpPr>
          <p:cNvPr id="51" name="Google Shape;51;p13"/>
          <p:cNvSpPr/>
          <p:nvPr/>
        </p:nvSpPr>
        <p:spPr>
          <a:xfrm>
            <a:off x="1" y="0"/>
            <a:ext cx="9144000" cy="727500"/>
          </a:xfrm>
          <a:prstGeom prst="rect">
            <a:avLst/>
          </a:prstGeom>
          <a:solidFill>
            <a:srgbClr val="1D4F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2" name="Google Shape;52;p13"/>
          <p:cNvSpPr txBox="1">
            <a:spLocks noGrp="1"/>
          </p:cNvSpPr>
          <p:nvPr>
            <p:ph type="body" idx="1"/>
          </p:nvPr>
        </p:nvSpPr>
        <p:spPr>
          <a:xfrm>
            <a:off x="0" y="9554"/>
            <a:ext cx="9144000" cy="717900"/>
          </a:xfrm>
          <a:prstGeom prst="rect">
            <a:avLst/>
          </a:prstGeom>
          <a:solidFill>
            <a:srgbClr val="1D4F79"/>
          </a:solidFill>
          <a:ln>
            <a:noFill/>
          </a:ln>
        </p:spPr>
        <p:txBody>
          <a:bodyPr spcFirstLastPara="1" wrap="square" lIns="68575" tIns="34275" rIns="68575" bIns="34275" anchor="ctr" anchorCtr="0">
            <a:normAutofit/>
          </a:bodyPr>
          <a:lstStyle>
            <a:lvl1pPr marL="457200" lvl="0" indent="-228600" algn="ctr">
              <a:lnSpc>
                <a:spcPct val="90000"/>
              </a:lnSpc>
              <a:spcBef>
                <a:spcPts val="800"/>
              </a:spcBef>
              <a:spcAft>
                <a:spcPts val="0"/>
              </a:spcAft>
              <a:buClr>
                <a:schemeClr val="lt1"/>
              </a:buClr>
              <a:buSzPts val="2100"/>
              <a:buNone/>
              <a:defRPr b="1">
                <a:solidFill>
                  <a:schemeClr val="lt1"/>
                </a:solidFill>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228600" algn="l">
              <a:lnSpc>
                <a:spcPct val="90000"/>
              </a:lnSpc>
              <a:spcBef>
                <a:spcPts val="1200"/>
              </a:spcBef>
              <a:spcAft>
                <a:spcPts val="0"/>
              </a:spcAft>
              <a:buClr>
                <a:schemeClr val="dk1"/>
              </a:buClr>
              <a:buSzPts val="1400"/>
              <a:buNone/>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body" idx="2"/>
          </p:nvPr>
        </p:nvSpPr>
        <p:spPr>
          <a:xfrm>
            <a:off x="171450" y="879873"/>
            <a:ext cx="5285100" cy="3138000"/>
          </a:xfrm>
          <a:prstGeom prst="rect">
            <a:avLst/>
          </a:prstGeom>
          <a:noFill/>
          <a:ln>
            <a:noFill/>
          </a:ln>
        </p:spPr>
        <p:txBody>
          <a:bodyPr spcFirstLastPara="1" wrap="square" lIns="68575" tIns="34275" rIns="68575" bIns="34275" anchor="t" anchorCtr="0">
            <a:normAutofit/>
          </a:bodyPr>
          <a:lstStyle>
            <a:lvl1pPr marL="457200" lvl="0" indent="-361950" algn="l">
              <a:lnSpc>
                <a:spcPct val="100000"/>
              </a:lnSpc>
              <a:spcBef>
                <a:spcPts val="800"/>
              </a:spcBef>
              <a:spcAft>
                <a:spcPts val="0"/>
              </a:spcAft>
              <a:buClr>
                <a:schemeClr val="dk1"/>
              </a:buClr>
              <a:buSzPts val="2100"/>
              <a:buChar char="●"/>
              <a:defRPr/>
            </a:lvl1pPr>
            <a:lvl2pPr marL="914400" lvl="1" indent="-342900" algn="l">
              <a:lnSpc>
                <a:spcPct val="100000"/>
              </a:lnSpc>
              <a:spcBef>
                <a:spcPts val="1200"/>
              </a:spcBef>
              <a:spcAft>
                <a:spcPts val="0"/>
              </a:spcAft>
              <a:buClr>
                <a:schemeClr val="dk1"/>
              </a:buClr>
              <a:buSzPts val="1800"/>
              <a:buChar char="○"/>
              <a:defRPr/>
            </a:lvl2pPr>
            <a:lvl3pPr marL="1371600" lvl="2" indent="-323850" algn="l">
              <a:lnSpc>
                <a:spcPct val="100000"/>
              </a:lnSpc>
              <a:spcBef>
                <a:spcPts val="1200"/>
              </a:spcBef>
              <a:spcAft>
                <a:spcPts val="0"/>
              </a:spcAft>
              <a:buClr>
                <a:schemeClr val="dk1"/>
              </a:buClr>
              <a:buSzPts val="1500"/>
              <a:buChar char="■"/>
              <a:defRPr/>
            </a:lvl3pPr>
            <a:lvl4pPr marL="1828800" lvl="3" indent="-317500" algn="l">
              <a:lnSpc>
                <a:spcPct val="100000"/>
              </a:lnSpc>
              <a:spcBef>
                <a:spcPts val="1200"/>
              </a:spcBef>
              <a:spcAft>
                <a:spcPts val="0"/>
              </a:spcAft>
              <a:buClr>
                <a:schemeClr val="dk1"/>
              </a:buClr>
              <a:buSzPts val="1400"/>
              <a:buChar char="●"/>
              <a:defRPr/>
            </a:lvl4pPr>
            <a:lvl5pPr marL="2286000" lvl="4" indent="-317500" algn="l">
              <a:lnSpc>
                <a:spcPct val="10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4" name="Google Shape;54;p13"/>
          <p:cNvSpPr>
            <a:spLocks noGrp="1"/>
          </p:cNvSpPr>
          <p:nvPr>
            <p:ph type="pic" idx="3"/>
          </p:nvPr>
        </p:nvSpPr>
        <p:spPr>
          <a:xfrm>
            <a:off x="5508764" y="879872"/>
            <a:ext cx="3481800" cy="3746400"/>
          </a:xfrm>
          <a:prstGeom prst="rect">
            <a:avLst/>
          </a:prstGeom>
          <a:noFill/>
          <a:ln>
            <a:noFill/>
          </a:ln>
        </p:spPr>
      </p:sp>
      <p:sp>
        <p:nvSpPr>
          <p:cNvPr id="55" name="Google Shape;55;p13"/>
          <p:cNvSpPr txBox="1">
            <a:spLocks noGrp="1"/>
          </p:cNvSpPr>
          <p:nvPr>
            <p:ph type="body" idx="4"/>
          </p:nvPr>
        </p:nvSpPr>
        <p:spPr>
          <a:xfrm>
            <a:off x="29817" y="4137821"/>
            <a:ext cx="5426700" cy="491700"/>
          </a:xfrm>
          <a:prstGeom prst="rect">
            <a:avLst/>
          </a:prstGeom>
          <a:solidFill>
            <a:srgbClr val="DDEAF6"/>
          </a:solid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chemeClr val="dk1"/>
              </a:buClr>
              <a:buSzPts val="900"/>
              <a:buNone/>
              <a:defRPr sz="900"/>
            </a:lvl1pPr>
            <a:lvl2pPr marL="914400" lvl="1" indent="-285750" algn="l">
              <a:lnSpc>
                <a:spcPct val="90000"/>
              </a:lnSpc>
              <a:spcBef>
                <a:spcPts val="1200"/>
              </a:spcBef>
              <a:spcAft>
                <a:spcPts val="0"/>
              </a:spcAft>
              <a:buClr>
                <a:schemeClr val="dk1"/>
              </a:buClr>
              <a:buSzPts val="900"/>
              <a:buChar char="○"/>
              <a:defRPr sz="900"/>
            </a:lvl2pPr>
            <a:lvl3pPr marL="1371600" lvl="2" indent="-285750" algn="l">
              <a:lnSpc>
                <a:spcPct val="90000"/>
              </a:lnSpc>
              <a:spcBef>
                <a:spcPts val="1200"/>
              </a:spcBef>
              <a:spcAft>
                <a:spcPts val="0"/>
              </a:spcAft>
              <a:buClr>
                <a:schemeClr val="dk1"/>
              </a:buClr>
              <a:buSzPts val="900"/>
              <a:buChar char="■"/>
              <a:defRPr sz="900"/>
            </a:lvl3pPr>
            <a:lvl4pPr marL="1828800" lvl="3" indent="-285750" algn="l">
              <a:lnSpc>
                <a:spcPct val="90000"/>
              </a:lnSpc>
              <a:spcBef>
                <a:spcPts val="1200"/>
              </a:spcBef>
              <a:spcAft>
                <a:spcPts val="0"/>
              </a:spcAft>
              <a:buClr>
                <a:schemeClr val="dk1"/>
              </a:buClr>
              <a:buSzPts val="900"/>
              <a:buChar char="●"/>
              <a:defRPr sz="900"/>
            </a:lvl4pPr>
            <a:lvl5pPr marL="2286000" lvl="4" indent="-285750" algn="l">
              <a:lnSpc>
                <a:spcPct val="90000"/>
              </a:lnSpc>
              <a:spcBef>
                <a:spcPts val="1200"/>
              </a:spcBef>
              <a:spcAft>
                <a:spcPts val="0"/>
              </a:spcAft>
              <a:buClr>
                <a:schemeClr val="dk1"/>
              </a:buClr>
              <a:buSzPts val="900"/>
              <a:buChar char="○"/>
              <a:defRPr sz="9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pic>
        <p:nvPicPr>
          <p:cNvPr id="56" name="Google Shape;56;p13" descr="A picture containing text, clipart&#10;&#10;Description automatically generated"/>
          <p:cNvPicPr preferRelativeResize="0"/>
          <p:nvPr/>
        </p:nvPicPr>
        <p:blipFill rotWithShape="1">
          <a:blip r:embed="rId2">
            <a:alphaModFix/>
          </a:blip>
          <a:srcRect/>
          <a:stretch/>
        </p:blipFill>
        <p:spPr>
          <a:xfrm>
            <a:off x="6921166" y="4727600"/>
            <a:ext cx="2201390" cy="361000"/>
          </a:xfrm>
          <a:prstGeom prst="rect">
            <a:avLst/>
          </a:prstGeom>
          <a:noFill/>
          <a:ln>
            <a:noFill/>
          </a:ln>
        </p:spPr>
      </p:pic>
      <p:sp>
        <p:nvSpPr>
          <p:cNvPr id="57" name="Google Shape;57;p13"/>
          <p:cNvSpPr/>
          <p:nvPr/>
        </p:nvSpPr>
        <p:spPr>
          <a:xfrm>
            <a:off x="0" y="4663312"/>
            <a:ext cx="6261000" cy="480300"/>
          </a:xfrm>
          <a:prstGeom prst="rect">
            <a:avLst/>
          </a:prstGeom>
          <a:solidFill>
            <a:srgbClr val="1D4F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3"/>
          <p:cNvSpPr/>
          <p:nvPr/>
        </p:nvSpPr>
        <p:spPr>
          <a:xfrm>
            <a:off x="5736516" y="4663312"/>
            <a:ext cx="976200" cy="480300"/>
          </a:xfrm>
          <a:prstGeom prst="parallelogram">
            <a:avLst>
              <a:gd name="adj" fmla="val 21529"/>
            </a:avLst>
          </a:prstGeom>
          <a:solidFill>
            <a:srgbClr val="1D4F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9" name="Google Shape;59;p13"/>
          <p:cNvSpPr/>
          <p:nvPr/>
        </p:nvSpPr>
        <p:spPr>
          <a:xfrm>
            <a:off x="6624638" y="4663312"/>
            <a:ext cx="150600" cy="480300"/>
          </a:xfrm>
          <a:prstGeom prst="parallelogram">
            <a:avLst>
              <a:gd name="adj" fmla="val 70539"/>
            </a:avLst>
          </a:prstGeom>
          <a:solidFill>
            <a:srgbClr val="1D4F7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0" name="Google Shape;60;p13" descr="SC Logos | U.S. DOE Office of Science (SC)"/>
          <p:cNvPicPr preferRelativeResize="0"/>
          <p:nvPr/>
        </p:nvPicPr>
        <p:blipFill rotWithShape="1">
          <a:blip r:embed="rId3">
            <a:alphaModFix/>
          </a:blip>
          <a:srcRect/>
          <a:stretch/>
        </p:blipFill>
        <p:spPr>
          <a:xfrm>
            <a:off x="114300" y="4721217"/>
            <a:ext cx="2226938" cy="37376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
    <p:spTree>
      <p:nvGrpSpPr>
        <p:cNvPr id="1" name="Shape 6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doi.org/10.1029/2024GL108575"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body" idx="1"/>
          </p:nvPr>
        </p:nvSpPr>
        <p:spPr>
          <a:xfrm>
            <a:off x="0" y="9554"/>
            <a:ext cx="9144000" cy="717900"/>
          </a:xfrm>
          <a:prstGeom prst="rect">
            <a:avLst/>
          </a:prstGeom>
          <a:solidFill>
            <a:srgbClr val="1D4F79"/>
          </a:solidFill>
          <a:ln>
            <a:noFill/>
          </a:ln>
        </p:spPr>
        <p:txBody>
          <a:bodyPr spcFirstLastPara="1" wrap="square" lIns="68575" tIns="34275" rIns="68575" bIns="34275" anchor="ctr" anchorCtr="0">
            <a:normAutofit fontScale="25000" lnSpcReduction="20000"/>
          </a:bodyPr>
          <a:lstStyle/>
          <a:p>
            <a:pPr marL="0" lvl="0" indent="0" algn="ctr" rtl="0">
              <a:lnSpc>
                <a:spcPct val="115000"/>
              </a:lnSpc>
              <a:spcBef>
                <a:spcPts val="2400"/>
              </a:spcBef>
              <a:spcAft>
                <a:spcPts val="0"/>
              </a:spcAft>
              <a:buClr>
                <a:schemeClr val="dk1"/>
              </a:buClr>
              <a:buSzPts val="275"/>
              <a:buNone/>
            </a:pPr>
            <a:r>
              <a:rPr lang="en" sz="7500"/>
              <a:t>A Novel Emergent Constraint Approach for Refining Regional Climate Model Projections of Peak Flow Timing</a:t>
            </a:r>
            <a:endParaRPr sz="7500">
              <a:solidFill>
                <a:srgbClr val="1C1D1E"/>
              </a:solidFill>
              <a:highlight>
                <a:srgbClr val="FFFFFF"/>
              </a:highlight>
              <a:latin typeface="Open Sans"/>
              <a:ea typeface="Open Sans"/>
              <a:cs typeface="Open Sans"/>
              <a:sym typeface="Open Sans"/>
            </a:endParaRPr>
          </a:p>
          <a:p>
            <a:pPr marL="0" lvl="0" indent="0" algn="ctr" rtl="0">
              <a:lnSpc>
                <a:spcPct val="90000"/>
              </a:lnSpc>
              <a:spcBef>
                <a:spcPts val="600"/>
              </a:spcBef>
              <a:spcAft>
                <a:spcPts val="1200"/>
              </a:spcAft>
              <a:buClr>
                <a:schemeClr val="lt1"/>
              </a:buClr>
              <a:buSzPct val="116666"/>
              <a:buNone/>
            </a:pPr>
            <a:endParaRPr/>
          </a:p>
        </p:txBody>
      </p:sp>
      <p:sp>
        <p:nvSpPr>
          <p:cNvPr id="67" name="Google Shape;67;p15"/>
          <p:cNvSpPr txBox="1">
            <a:spLocks noGrp="1"/>
          </p:cNvSpPr>
          <p:nvPr>
            <p:ph type="body" idx="2"/>
          </p:nvPr>
        </p:nvSpPr>
        <p:spPr>
          <a:xfrm>
            <a:off x="171450" y="879875"/>
            <a:ext cx="5604900" cy="31380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5D8BBC"/>
              </a:buClr>
              <a:buSzPts val="1200"/>
              <a:buNone/>
            </a:pPr>
            <a:r>
              <a:rPr lang="en" sz="1100" b="1">
                <a:solidFill>
                  <a:srgbClr val="5D8BBC"/>
                </a:solidFill>
                <a:latin typeface="Arial"/>
                <a:ea typeface="Arial"/>
                <a:cs typeface="Arial"/>
                <a:sym typeface="Arial"/>
              </a:rPr>
              <a:t>Objective</a:t>
            </a:r>
            <a:endParaRPr sz="1000"/>
          </a:p>
          <a:p>
            <a:pPr marL="215900" lvl="0" indent="-215900" algn="l" rtl="0">
              <a:lnSpc>
                <a:spcPct val="100000"/>
              </a:lnSpc>
              <a:spcBef>
                <a:spcPts val="500"/>
              </a:spcBef>
              <a:spcAft>
                <a:spcPts val="0"/>
              </a:spcAft>
              <a:buClr>
                <a:schemeClr val="dk1"/>
              </a:buClr>
              <a:buSzPts val="1000"/>
              <a:buFont typeface="Arial"/>
              <a:buChar char="•"/>
            </a:pPr>
            <a:r>
              <a:rPr lang="en" sz="1000"/>
              <a:t>The emergent constraint (EC) approach is commonly applied to reduce uncertainty in GCM projections by evaluating model differences and their potential deficiencies in representing certain variables</a:t>
            </a:r>
            <a:endParaRPr sz="1000"/>
          </a:p>
          <a:p>
            <a:pPr marL="215900" lvl="0" indent="-215900" algn="l" rtl="0">
              <a:lnSpc>
                <a:spcPct val="100000"/>
              </a:lnSpc>
              <a:spcBef>
                <a:spcPts val="500"/>
              </a:spcBef>
              <a:spcAft>
                <a:spcPts val="0"/>
              </a:spcAft>
              <a:buSzPts val="1000"/>
              <a:buChar char="•"/>
            </a:pPr>
            <a:r>
              <a:rPr lang="en" sz="1000"/>
              <a:t>For the first time, we apply the EC method to regional, dynamically downscaled data, to constrain a stakeholder-relevant variable not commonly accessible at the native-resolution of GCMs (peak flow timing)</a:t>
            </a:r>
            <a:endParaRPr sz="1000"/>
          </a:p>
          <a:p>
            <a:pPr marL="215900" lvl="0" indent="-215900" algn="l" rtl="0">
              <a:lnSpc>
                <a:spcPct val="100000"/>
              </a:lnSpc>
              <a:spcBef>
                <a:spcPts val="500"/>
              </a:spcBef>
              <a:spcAft>
                <a:spcPts val="0"/>
              </a:spcAft>
              <a:buSzPts val="1000"/>
              <a:buChar char="•"/>
            </a:pPr>
            <a:r>
              <a:rPr lang="en" sz="1000"/>
              <a:t>We focus on reducing uncertainty in peak flow timing for snowmelt-dominated basins of the western USA, which have a wide spread in uncertainty (-25 +/- 34.75 days, 95% CI)</a:t>
            </a:r>
            <a:endParaRPr sz="1000"/>
          </a:p>
          <a:p>
            <a:pPr marL="215900" lvl="0" indent="-215900" algn="l" rtl="0">
              <a:lnSpc>
                <a:spcPct val="100000"/>
              </a:lnSpc>
              <a:spcBef>
                <a:spcPts val="500"/>
              </a:spcBef>
              <a:spcAft>
                <a:spcPts val="0"/>
              </a:spcAft>
              <a:buSzPts val="1000"/>
              <a:buChar char="•"/>
            </a:pPr>
            <a:r>
              <a:rPr lang="en" sz="1000"/>
              <a:t>We additionally evaluate if the EC results reflect projected changes in peak flow timing from unique bias correction methods</a:t>
            </a:r>
            <a:endParaRPr sz="1000" b="0">
              <a:solidFill>
                <a:schemeClr val="dk1"/>
              </a:solidFill>
              <a:latin typeface="Calibri"/>
              <a:ea typeface="Calibri"/>
              <a:cs typeface="Calibri"/>
              <a:sym typeface="Calibri"/>
            </a:endParaRPr>
          </a:p>
          <a:p>
            <a:pPr marL="215900" lvl="0" indent="-190500" algn="l" rtl="0">
              <a:lnSpc>
                <a:spcPct val="100000"/>
              </a:lnSpc>
              <a:spcBef>
                <a:spcPts val="0"/>
              </a:spcBef>
              <a:spcAft>
                <a:spcPts val="0"/>
              </a:spcAft>
              <a:buClr>
                <a:schemeClr val="dk1"/>
              </a:buClr>
              <a:buSzPts val="500"/>
              <a:buFont typeface="Arial"/>
              <a:buNone/>
            </a:pPr>
            <a:endParaRPr sz="400" b="0">
              <a:solidFill>
                <a:schemeClr val="dk1"/>
              </a:solidFill>
            </a:endParaRPr>
          </a:p>
          <a:p>
            <a:pPr marL="0" lvl="0" indent="0" algn="l" rtl="0">
              <a:lnSpc>
                <a:spcPct val="100000"/>
              </a:lnSpc>
              <a:spcBef>
                <a:spcPts val="0"/>
              </a:spcBef>
              <a:spcAft>
                <a:spcPts val="0"/>
              </a:spcAft>
              <a:buClr>
                <a:srgbClr val="5D8BBC"/>
              </a:buClr>
              <a:buSzPts val="1200"/>
              <a:buNone/>
            </a:pPr>
            <a:r>
              <a:rPr lang="en" sz="1100" b="1">
                <a:solidFill>
                  <a:srgbClr val="5D8BBC"/>
                </a:solidFill>
              </a:rPr>
              <a:t>Findings</a:t>
            </a:r>
            <a:endParaRPr sz="1000">
              <a:solidFill>
                <a:schemeClr val="dk1"/>
              </a:solidFill>
              <a:latin typeface="Calibri"/>
              <a:ea typeface="Calibri"/>
              <a:cs typeface="Calibri"/>
              <a:sym typeface="Calibri"/>
            </a:endParaRPr>
          </a:p>
          <a:p>
            <a:pPr marL="215900" lvl="0" indent="-215900" algn="l" rtl="0">
              <a:lnSpc>
                <a:spcPct val="100000"/>
              </a:lnSpc>
              <a:spcBef>
                <a:spcPts val="500"/>
              </a:spcBef>
              <a:spcAft>
                <a:spcPts val="0"/>
              </a:spcAft>
              <a:buClr>
                <a:schemeClr val="dk1"/>
              </a:buClr>
              <a:buSzPts val="1000"/>
              <a:buFont typeface="Arial"/>
              <a:buChar char="•"/>
            </a:pPr>
            <a:r>
              <a:rPr lang="en" sz="1000">
                <a:solidFill>
                  <a:schemeClr val="dk1"/>
                </a:solidFill>
                <a:latin typeface="Calibri"/>
                <a:ea typeface="Calibri"/>
                <a:cs typeface="Calibri"/>
                <a:sym typeface="Calibri"/>
              </a:rPr>
              <a:t>We find that the EC approach can reduce uncertainty in peak flow timing projections by roughly 39%</a:t>
            </a:r>
            <a:endParaRPr sz="1000">
              <a:solidFill>
                <a:schemeClr val="dk1"/>
              </a:solidFill>
              <a:latin typeface="Calibri"/>
              <a:ea typeface="Calibri"/>
              <a:cs typeface="Calibri"/>
              <a:sym typeface="Calibri"/>
            </a:endParaRPr>
          </a:p>
          <a:p>
            <a:pPr marL="215900" lvl="0" indent="-215900" algn="l" rtl="0">
              <a:lnSpc>
                <a:spcPct val="100000"/>
              </a:lnSpc>
              <a:spcBef>
                <a:spcPts val="5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Reductions in uncertainty are physically based on biases in the historical flood timing of GCMs which is driven by cold or warm biases and the impact that can have on precipitation as rain vs snow</a:t>
            </a:r>
            <a:endParaRPr sz="1000">
              <a:solidFill>
                <a:schemeClr val="dk1"/>
              </a:solidFill>
              <a:latin typeface="Calibri"/>
              <a:ea typeface="Calibri"/>
              <a:cs typeface="Calibri"/>
              <a:sym typeface="Calibri"/>
            </a:endParaRPr>
          </a:p>
          <a:p>
            <a:pPr marL="215900" lvl="0" indent="-215900" algn="l" rtl="0">
              <a:lnSpc>
                <a:spcPct val="100000"/>
              </a:lnSpc>
              <a:spcBef>
                <a:spcPts val="500"/>
              </a:spcBef>
              <a:spcAft>
                <a:spcPts val="0"/>
              </a:spcAft>
              <a:buClr>
                <a:schemeClr val="dk1"/>
              </a:buClr>
              <a:buSzPts val="1000"/>
              <a:buFont typeface="Calibri"/>
              <a:buChar char="•"/>
            </a:pPr>
            <a:r>
              <a:rPr lang="en" sz="1000">
                <a:solidFill>
                  <a:schemeClr val="dk1"/>
                </a:solidFill>
                <a:latin typeface="Calibri"/>
                <a:ea typeface="Calibri"/>
                <a:cs typeface="Calibri"/>
                <a:sym typeface="Calibri"/>
              </a:rPr>
              <a:t>Different bias correction procedures can lead to unique results, including a wider spread in projections</a:t>
            </a:r>
            <a:endParaRPr sz="1000">
              <a:solidFill>
                <a:schemeClr val="dk1"/>
              </a:solidFill>
              <a:latin typeface="Calibri"/>
              <a:ea typeface="Calibri"/>
              <a:cs typeface="Calibri"/>
              <a:sym typeface="Calibri"/>
            </a:endParaRPr>
          </a:p>
          <a:p>
            <a:pPr marL="215900" lvl="0" indent="-152400" algn="l" rtl="0">
              <a:lnSpc>
                <a:spcPct val="100000"/>
              </a:lnSpc>
              <a:spcBef>
                <a:spcPts val="0"/>
              </a:spcBef>
              <a:spcAft>
                <a:spcPts val="0"/>
              </a:spcAft>
              <a:buClr>
                <a:schemeClr val="dk1"/>
              </a:buClr>
              <a:buSzPts val="1100"/>
              <a:buFont typeface="Arial"/>
              <a:buNone/>
            </a:pPr>
            <a:endParaRPr sz="1000"/>
          </a:p>
          <a:p>
            <a:pPr marL="215900" lvl="0" indent="-152400" algn="l" rtl="0">
              <a:lnSpc>
                <a:spcPct val="100000"/>
              </a:lnSpc>
              <a:spcBef>
                <a:spcPts val="0"/>
              </a:spcBef>
              <a:spcAft>
                <a:spcPts val="0"/>
              </a:spcAft>
              <a:buClr>
                <a:schemeClr val="dk1"/>
              </a:buClr>
              <a:buSzPts val="1100"/>
              <a:buFont typeface="Arial"/>
              <a:buNone/>
            </a:pPr>
            <a:endParaRPr sz="1000" b="0">
              <a:solidFill>
                <a:schemeClr val="dk1"/>
              </a:solidFill>
              <a:latin typeface="Calibri"/>
              <a:ea typeface="Calibri"/>
              <a:cs typeface="Calibri"/>
              <a:sym typeface="Calibri"/>
            </a:endParaRPr>
          </a:p>
          <a:p>
            <a:pPr marL="215900" lvl="0" indent="-215900" algn="l" rtl="0">
              <a:lnSpc>
                <a:spcPct val="100000"/>
              </a:lnSpc>
              <a:spcBef>
                <a:spcPts val="500"/>
              </a:spcBef>
              <a:spcAft>
                <a:spcPts val="0"/>
              </a:spcAft>
              <a:buClr>
                <a:schemeClr val="dk1"/>
              </a:buClr>
              <a:buSzPts val="1000"/>
              <a:buFont typeface="Arial"/>
              <a:buChar char="•"/>
            </a:pPr>
            <a:endParaRPr sz="1700"/>
          </a:p>
          <a:p>
            <a:pPr marL="0" lvl="0" indent="0" algn="l" rtl="0">
              <a:lnSpc>
                <a:spcPct val="100000"/>
              </a:lnSpc>
              <a:spcBef>
                <a:spcPts val="0"/>
              </a:spcBef>
              <a:spcAft>
                <a:spcPts val="0"/>
              </a:spcAft>
              <a:buClr>
                <a:schemeClr val="dk1"/>
              </a:buClr>
              <a:buSzPts val="1100"/>
              <a:buNone/>
            </a:pPr>
            <a:endParaRPr sz="1000" b="1">
              <a:solidFill>
                <a:srgbClr val="555657"/>
              </a:solidFill>
            </a:endParaRPr>
          </a:p>
          <a:p>
            <a:pPr marL="0" lvl="0" indent="0" algn="l" rtl="0">
              <a:lnSpc>
                <a:spcPct val="100000"/>
              </a:lnSpc>
              <a:spcBef>
                <a:spcPts val="0"/>
              </a:spcBef>
              <a:spcAft>
                <a:spcPts val="1200"/>
              </a:spcAft>
              <a:buClr>
                <a:schemeClr val="dk1"/>
              </a:buClr>
              <a:buSzPts val="1100"/>
              <a:buNone/>
            </a:pPr>
            <a:endParaRPr sz="1000"/>
          </a:p>
        </p:txBody>
      </p:sp>
      <p:sp>
        <p:nvSpPr>
          <p:cNvPr id="68" name="Google Shape;68;p15"/>
          <p:cNvSpPr txBox="1">
            <a:spLocks noGrp="1"/>
          </p:cNvSpPr>
          <p:nvPr>
            <p:ph type="body" idx="4"/>
          </p:nvPr>
        </p:nvSpPr>
        <p:spPr>
          <a:xfrm>
            <a:off x="29817" y="4137821"/>
            <a:ext cx="5426700" cy="491700"/>
          </a:xfrm>
          <a:prstGeom prst="rect">
            <a:avLst/>
          </a:prstGeom>
          <a:solidFill>
            <a:srgbClr val="DDEAF6"/>
          </a:solidFill>
          <a:ln>
            <a:noFill/>
          </a:ln>
        </p:spPr>
        <p:txBody>
          <a:bodyPr spcFirstLastPara="1" wrap="square" lIns="68575" tIns="34275" rIns="68575" bIns="34275" anchor="ctr" anchorCtr="0">
            <a:noAutofit/>
          </a:bodyPr>
          <a:lstStyle/>
          <a:p>
            <a:pPr marL="0" lvl="0" indent="0" algn="l" rtl="0">
              <a:lnSpc>
                <a:spcPct val="90000"/>
              </a:lnSpc>
              <a:spcBef>
                <a:spcPts val="0"/>
              </a:spcBef>
              <a:spcAft>
                <a:spcPts val="1200"/>
              </a:spcAft>
              <a:buClr>
                <a:schemeClr val="dk1"/>
              </a:buClr>
              <a:buSzPts val="900"/>
              <a:buNone/>
            </a:pPr>
            <a:r>
              <a:rPr lang="en" dirty="0">
                <a:solidFill>
                  <a:srgbClr val="000000"/>
                </a:solidFill>
                <a:latin typeface="Calibri"/>
                <a:ea typeface="Calibri"/>
                <a:cs typeface="Calibri"/>
                <a:sym typeface="Calibri"/>
              </a:rPr>
              <a:t>Bass, B., Thackeray, C. W., Hall, A., Rahimi, S., &amp; Huang, L. (2024). A Novel emergent constraint approach for refining regional climate model projections of peak flow timing. Geophysical Research Letters, 51, e2024GL108575. </a:t>
            </a:r>
            <a:r>
              <a:rPr lang="en" dirty="0">
                <a:solidFill>
                  <a:srgbClr val="000000"/>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https://doi.org/10.1029/2024GL108575</a:t>
            </a:r>
            <a:endParaRPr dirty="0"/>
          </a:p>
        </p:txBody>
      </p:sp>
      <p:pic>
        <p:nvPicPr>
          <p:cNvPr id="69" name="Google Shape;69;p15"/>
          <p:cNvPicPr preferRelativeResize="0"/>
          <p:nvPr/>
        </p:nvPicPr>
        <p:blipFill rotWithShape="1">
          <a:blip r:embed="rId4">
            <a:alphaModFix/>
          </a:blip>
          <a:srcRect/>
          <a:stretch/>
        </p:blipFill>
        <p:spPr>
          <a:xfrm>
            <a:off x="5380550" y="4637875"/>
            <a:ext cx="531737" cy="491700"/>
          </a:xfrm>
          <a:prstGeom prst="rect">
            <a:avLst/>
          </a:prstGeom>
          <a:noFill/>
          <a:ln>
            <a:noFill/>
          </a:ln>
        </p:spPr>
      </p:pic>
      <p:pic>
        <p:nvPicPr>
          <p:cNvPr id="70" name="Google Shape;70;p15" descr="NSF NCAR - The National Center for Atmospheric Research | LinkedIn"/>
          <p:cNvPicPr preferRelativeResize="0"/>
          <p:nvPr/>
        </p:nvPicPr>
        <p:blipFill rotWithShape="1">
          <a:blip r:embed="rId5">
            <a:alphaModFix/>
          </a:blip>
          <a:srcRect/>
          <a:stretch/>
        </p:blipFill>
        <p:spPr>
          <a:xfrm>
            <a:off x="4720245" y="4666778"/>
            <a:ext cx="433875" cy="433875"/>
          </a:xfrm>
          <a:prstGeom prst="rect">
            <a:avLst/>
          </a:prstGeom>
          <a:noFill/>
          <a:ln>
            <a:noFill/>
          </a:ln>
        </p:spPr>
      </p:pic>
      <p:pic>
        <p:nvPicPr>
          <p:cNvPr id="71" name="Google Shape;71;p15"/>
          <p:cNvPicPr preferRelativeResize="0"/>
          <p:nvPr/>
        </p:nvPicPr>
        <p:blipFill rotWithShape="1">
          <a:blip r:embed="rId6">
            <a:alphaModFix/>
          </a:blip>
          <a:srcRect l="21159" t="36823" r="17898" b="36823"/>
          <a:stretch/>
        </p:blipFill>
        <p:spPr>
          <a:xfrm>
            <a:off x="2896300" y="4666787"/>
            <a:ext cx="1463308" cy="433874"/>
          </a:xfrm>
          <a:prstGeom prst="rect">
            <a:avLst/>
          </a:prstGeom>
          <a:noFill/>
          <a:ln>
            <a:noFill/>
          </a:ln>
        </p:spPr>
      </p:pic>
      <p:pic>
        <p:nvPicPr>
          <p:cNvPr id="72" name="Google Shape;72;p15" descr="A collection of maps showing the weather&#10;&#10;Description automatically generated with medium confidence"/>
          <p:cNvPicPr preferRelativeResize="0"/>
          <p:nvPr/>
        </p:nvPicPr>
        <p:blipFill rotWithShape="1">
          <a:blip r:embed="rId7">
            <a:alphaModFix/>
          </a:blip>
          <a:srcRect l="67728" t="29401" r="8265" b="26386"/>
          <a:stretch/>
        </p:blipFill>
        <p:spPr>
          <a:xfrm>
            <a:off x="7487350" y="817400"/>
            <a:ext cx="1503226" cy="1324051"/>
          </a:xfrm>
          <a:prstGeom prst="rect">
            <a:avLst/>
          </a:prstGeom>
          <a:noFill/>
          <a:ln>
            <a:noFill/>
          </a:ln>
        </p:spPr>
      </p:pic>
      <p:sp>
        <p:nvSpPr>
          <p:cNvPr id="73" name="Google Shape;73;p15"/>
          <p:cNvSpPr txBox="1"/>
          <p:nvPr/>
        </p:nvSpPr>
        <p:spPr>
          <a:xfrm>
            <a:off x="5582475" y="3483225"/>
            <a:ext cx="3521400" cy="39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416284"/>
                </a:solidFill>
              </a:rPr>
              <a:t>Comparison of the ensemble mean and spread in changes in the timing of peak flow for a variety of methods. First method is the directly downscaled flow (No BC), second method are results after applying an emergent constraint (EC), third method are results from GCMs that are bias corrected prior to downscaling (Apriori BC), and fourth method are results from post-downscaled bias correction and simulation with a calibrated hydrology model (Post BC). Percent change in spread shown for each method relative to No BC in top right of each region.</a:t>
            </a:r>
            <a:endParaRPr sz="1800">
              <a:solidFill>
                <a:schemeClr val="dk2"/>
              </a:solidFill>
            </a:endParaRPr>
          </a:p>
        </p:txBody>
      </p:sp>
      <p:grpSp>
        <p:nvGrpSpPr>
          <p:cNvPr id="74" name="Google Shape;74;p15"/>
          <p:cNvGrpSpPr/>
          <p:nvPr/>
        </p:nvGrpSpPr>
        <p:grpSpPr>
          <a:xfrm>
            <a:off x="5975475" y="2115250"/>
            <a:ext cx="3015097" cy="1484299"/>
            <a:chOff x="5975475" y="2115250"/>
            <a:chExt cx="3015097" cy="1484299"/>
          </a:xfrm>
        </p:grpSpPr>
        <p:pic>
          <p:nvPicPr>
            <p:cNvPr id="75" name="Google Shape;75;p15" descr="A close-up of several graphs&#10;&#10;Description automatically generated"/>
            <p:cNvPicPr preferRelativeResize="0"/>
            <p:nvPr/>
          </p:nvPicPr>
          <p:blipFill rotWithShape="1">
            <a:blip r:embed="rId8">
              <a:alphaModFix/>
            </a:blip>
            <a:srcRect l="52623" t="50661" r="7631" b="3684"/>
            <a:stretch/>
          </p:blipFill>
          <p:spPr>
            <a:xfrm>
              <a:off x="5975475" y="2115250"/>
              <a:ext cx="3015097" cy="1484299"/>
            </a:xfrm>
            <a:prstGeom prst="rect">
              <a:avLst/>
            </a:prstGeom>
            <a:noFill/>
            <a:ln>
              <a:noFill/>
            </a:ln>
          </p:spPr>
        </p:pic>
        <p:sp>
          <p:nvSpPr>
            <p:cNvPr id="76" name="Google Shape;76;p15"/>
            <p:cNvSpPr/>
            <p:nvPr/>
          </p:nvSpPr>
          <p:spPr>
            <a:xfrm>
              <a:off x="6190325" y="2199100"/>
              <a:ext cx="136200" cy="120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359</Words>
  <Application>Microsoft Macintosh PowerPoint</Application>
  <PresentationFormat>On-screen Show (16:9)</PresentationFormat>
  <Paragraphs>16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Open Sans</vt:lpstr>
      <vt:lpstr>Arial</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Ben Bass</cp:lastModifiedBy>
  <cp:revision>1</cp:revision>
  <dcterms:modified xsi:type="dcterms:W3CDTF">2024-09-27T20:57:46Z</dcterms:modified>
</cp:coreProperties>
</file>