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5"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216"/>
    <p:restoredTop sz="94541"/>
  </p:normalViewPr>
  <p:slideViewPr>
    <p:cSldViewPr>
      <p:cViewPr>
        <p:scale>
          <a:sx n="127" d="100"/>
          <a:sy n="127" d="100"/>
        </p:scale>
        <p:origin x="150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586A74D-81BC-4965-8D76-20C793EE69AD}" type="datetimeFigureOut">
              <a:rPr lang="en-US" smtClean="0"/>
              <a:pPr/>
              <a:t>9/20/2022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BD793DC-401D-445D-9E15-8375BE67FA78}" type="slidenum">
              <a:rPr lang="en-US" smtClean="0"/>
              <a:pPr/>
              <a:t>‹#›</a:t>
            </a:fld>
            <a:endParaRPr lang="en-US"/>
          </a:p>
        </p:txBody>
      </p:sp>
    </p:spTree>
    <p:extLst>
      <p:ext uri="{BB962C8B-B14F-4D97-AF65-F5344CB8AC3E}">
        <p14:creationId xmlns:p14="http://schemas.microsoft.com/office/powerpoint/2010/main" val="2707859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C80B9A-C993-4CEA-8A39-3AFD6A021F27}" type="slidenum">
              <a:rPr lang="en-US" smtClean="0"/>
              <a:pPr/>
              <a:t>1</a:t>
            </a:fld>
            <a:endParaRPr lang="en-US"/>
          </a:p>
        </p:txBody>
      </p:sp>
    </p:spTree>
    <p:extLst>
      <p:ext uri="{BB962C8B-B14F-4D97-AF65-F5344CB8AC3E}">
        <p14:creationId xmlns:p14="http://schemas.microsoft.com/office/powerpoint/2010/main" val="12315635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7636D64-B606-4833-8E9E-A8FC51B35A1D}" type="datetimeFigureOut">
              <a:rPr lang="en-US" smtClean="0"/>
              <a:pPr/>
              <a:t>9/20/2022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9/20/2022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9/20/2022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5"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a:latin typeface="Arial" pitchFamily="34" charset="0"/>
            </a:endParaRPr>
          </a:p>
        </p:txBody>
      </p:sp>
      <p:sp>
        <p:nvSpPr>
          <p:cNvPr id="6"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a:latin typeface="Arial" pitchFamily="34" charset="0"/>
            </a:endParaRPr>
          </a:p>
        </p:txBody>
      </p:sp>
      <p:sp>
        <p:nvSpPr>
          <p:cNvPr id="7" name="Rectangle 235"/>
          <p:cNvSpPr>
            <a:spLocks noChangeArrowheads="1"/>
          </p:cNvSpPr>
          <p:nvPr/>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hangingPunct="0">
              <a:lnSpc>
                <a:spcPct val="90000"/>
              </a:lnSpc>
              <a:defRPr/>
            </a:pPr>
            <a:r>
              <a:rPr lang="en-US" sz="1200" b="1" dirty="0">
                <a:solidFill>
                  <a:schemeClr val="bg1"/>
                </a:solidFill>
                <a:ea typeface="Rod"/>
                <a:cs typeface="Rod"/>
              </a:rPr>
              <a:t>Department of Energy  •  Office of Science  •  Biological and Environmental Research</a:t>
            </a:r>
          </a:p>
        </p:txBody>
      </p:sp>
      <p:sp>
        <p:nvSpPr>
          <p:cNvPr id="2" name="Title 1"/>
          <p:cNvSpPr>
            <a:spLocks noGrp="1"/>
          </p:cNvSpPr>
          <p:nvPr>
            <p:ph type="title"/>
          </p:nvPr>
        </p:nvSpPr>
        <p:spPr>
          <a:xfrm>
            <a:off x="457200" y="3810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838200" y="1600200"/>
            <a:ext cx="38481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838700" y="1600200"/>
            <a:ext cx="3848100" cy="4525963"/>
          </a:xfrm>
        </p:spPr>
        <p:txBody>
          <a:bodyPr/>
          <a:lstStyle/>
          <a:p>
            <a:pPr lvl="0"/>
            <a:endParaRPr lang="en-US" noProof="0"/>
          </a:p>
        </p:txBody>
      </p:sp>
      <p:sp>
        <p:nvSpPr>
          <p:cNvPr id="9" name="Slide Number Placeholder 4"/>
          <p:cNvSpPr>
            <a:spLocks noGrp="1"/>
          </p:cNvSpPr>
          <p:nvPr>
            <p:ph type="sldNum" sz="quarter" idx="10"/>
          </p:nvPr>
        </p:nvSpPr>
        <p:spPr/>
        <p:txBody>
          <a:bodyPr/>
          <a:lstStyle>
            <a:lvl1pPr eaLnBrk="0" hangingPunct="0">
              <a:defRPr>
                <a:latin typeface="Arial" charset="0"/>
              </a:defRPr>
            </a:lvl1pPr>
          </a:lstStyle>
          <a:p>
            <a:pPr>
              <a:defRPr/>
            </a:pPr>
            <a:fld id="{2113C00A-46C3-4695-A1BF-A4D51761E616}" type="slidenum">
              <a:rPr lang="en-US"/>
              <a:pPr>
                <a:defRPr/>
              </a:pPr>
              <a:t>‹#›</a:t>
            </a:fld>
            <a:endParaRPr lang="en-US"/>
          </a:p>
        </p:txBody>
      </p:sp>
      <p:sp>
        <p:nvSpPr>
          <p:cNvPr id="10" name="Rectangle 235"/>
          <p:cNvSpPr>
            <a:spLocks noChangeArrowheads="1"/>
          </p:cNvSpPr>
          <p:nvPr userDrawn="1"/>
        </p:nvSpPr>
        <p:spPr bwMode="auto">
          <a:xfrm>
            <a:off x="-34926" y="6646863"/>
            <a:ext cx="2320925" cy="274637"/>
          </a:xfrm>
          <a:prstGeom prst="rect">
            <a:avLst/>
          </a:prstGeom>
          <a:noFill/>
          <a:ln w="9525" algn="ctr">
            <a:noFill/>
            <a:miter lim="800000"/>
            <a:headEnd/>
            <a:tailEnd/>
          </a:ln>
          <a:effectLst/>
        </p:spPr>
        <p:txBody>
          <a:bodyPr/>
          <a:lstStyle/>
          <a:p>
            <a:pPr marL="171450" indent="-171450" eaLnBrk="0" hangingPunct="0">
              <a:lnSpc>
                <a:spcPct val="90000"/>
              </a:lnSpc>
              <a:defRPr/>
            </a:pPr>
            <a:fld id="{3CF22588-4ED6-4D73-B710-A92B6386A90D}" type="slidenum">
              <a:rPr lang="en-US" sz="1000">
                <a:solidFill>
                  <a:schemeClr val="bg1"/>
                </a:solidFill>
                <a:ea typeface="Rod"/>
                <a:cs typeface="Rod"/>
              </a:rPr>
              <a:pPr marL="171450" indent="-171450" eaLnBrk="0" hangingPunct="0">
                <a:lnSpc>
                  <a:spcPct val="90000"/>
                </a:lnSpc>
                <a:defRPr/>
              </a:pPr>
              <a:t>‹#›</a:t>
            </a:fld>
            <a:r>
              <a:rPr lang="en-US" sz="1000" dirty="0">
                <a:solidFill>
                  <a:schemeClr val="bg1"/>
                </a:solidFill>
                <a:ea typeface="Rod"/>
                <a:cs typeface="Rod"/>
              </a:rPr>
              <a:t>	 </a:t>
            </a:r>
            <a:r>
              <a:rPr lang="en-US" sz="1200" b="1" dirty="0">
                <a:solidFill>
                  <a:schemeClr val="bg1"/>
                </a:solidFill>
                <a:ea typeface="Rod"/>
                <a:cs typeface="Rod"/>
              </a:rPr>
              <a:t>BER Climate Research</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9/20/2022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636D64-B606-4833-8E9E-A8FC51B35A1D}" type="datetimeFigureOut">
              <a:rPr lang="en-US" smtClean="0"/>
              <a:pPr/>
              <a:t>9/20/2022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7636D64-B606-4833-8E9E-A8FC51B35A1D}" type="datetimeFigureOut">
              <a:rPr lang="en-US" smtClean="0"/>
              <a:pPr/>
              <a:t>9/20/2022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7636D64-B606-4833-8E9E-A8FC51B35A1D}" type="datetimeFigureOut">
              <a:rPr lang="en-US" smtClean="0"/>
              <a:pPr/>
              <a:t>9/20/2022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7636D64-B606-4833-8E9E-A8FC51B35A1D}" type="datetimeFigureOut">
              <a:rPr lang="en-US" smtClean="0"/>
              <a:pPr/>
              <a:t>9/20/2022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36D64-B606-4833-8E9E-A8FC51B35A1D}" type="datetimeFigureOut">
              <a:rPr lang="en-US" smtClean="0"/>
              <a:pPr/>
              <a:t>9/20/2022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9/20/2022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9/20/2022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636D64-B606-4833-8E9E-A8FC51B35A1D}" type="datetimeFigureOut">
              <a:rPr lang="en-US" smtClean="0"/>
              <a:pPr/>
              <a:t>9/20/2022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C275B-07AD-4C9E-AB1F-13419A9373D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29/2021GL097491"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a:spLocks noChangeArrowheads="1"/>
          </p:cNvSpPr>
          <p:nvPr/>
        </p:nvSpPr>
        <p:spPr bwMode="auto">
          <a:xfrm>
            <a:off x="444500" y="3759200"/>
            <a:ext cx="184150" cy="369888"/>
          </a:xfrm>
          <a:prstGeom prst="rect">
            <a:avLst/>
          </a:prstGeom>
          <a:noFill/>
          <a:ln w="9525">
            <a:noFill/>
            <a:miter lim="800000"/>
            <a:headEnd/>
            <a:tailEnd/>
          </a:ln>
        </p:spPr>
        <p:txBody>
          <a:bodyPr wrap="none">
            <a:spAutoFit/>
          </a:bodyPr>
          <a:lstStyle/>
          <a:p>
            <a:endParaRPr lang="en-US"/>
          </a:p>
        </p:txBody>
      </p:sp>
      <p:sp>
        <p:nvSpPr>
          <p:cNvPr id="5" name="TextBox 4"/>
          <p:cNvSpPr txBox="1"/>
          <p:nvPr/>
        </p:nvSpPr>
        <p:spPr>
          <a:xfrm>
            <a:off x="228600" y="83373"/>
            <a:ext cx="8710667" cy="369332"/>
          </a:xfrm>
          <a:prstGeom prst="rect">
            <a:avLst/>
          </a:prstGeom>
          <a:noFill/>
        </p:spPr>
        <p:txBody>
          <a:bodyPr wrap="square">
            <a:spAutoFit/>
          </a:bodyPr>
          <a:lstStyle/>
          <a:p>
            <a:pPr marL="0" marR="0" algn="ctr">
              <a:spcBef>
                <a:spcPts val="0"/>
              </a:spcBef>
              <a:spcAft>
                <a:spcPts val="0"/>
              </a:spcAft>
            </a:pPr>
            <a:r>
              <a:rPr lang="en-AU" sz="1800" b="1" kern="1800" dirty="0">
                <a:effectLst/>
                <a:latin typeface="Times New Roman" panose="02020603050405020304" pitchFamily="18" charset="0"/>
                <a:ea typeface="Times New Roman" panose="02020603050405020304" pitchFamily="18" charset="0"/>
              </a:rPr>
              <a:t>Baroclinic Control of Southern Ocean Eddy Upwelling Near Topography</a:t>
            </a:r>
            <a:endParaRPr lang="en-US" sz="1800" dirty="0">
              <a:effectLst/>
              <a:latin typeface="Times New Roman" panose="02020603050405020304" pitchFamily="18" charset="0"/>
              <a:ea typeface="Times New Roman" panose="02020603050405020304" pitchFamily="18" charset="0"/>
            </a:endParaRPr>
          </a:p>
        </p:txBody>
      </p:sp>
      <p:sp>
        <p:nvSpPr>
          <p:cNvPr id="19" name="TextBox 18"/>
          <p:cNvSpPr txBox="1"/>
          <p:nvPr/>
        </p:nvSpPr>
        <p:spPr>
          <a:xfrm>
            <a:off x="4845881" y="546080"/>
            <a:ext cx="4067977" cy="3416320"/>
          </a:xfrm>
          <a:prstGeom prst="rect">
            <a:avLst/>
          </a:prstGeom>
          <a:noFill/>
        </p:spPr>
        <p:txBody>
          <a:bodyPr wrap="square" rtlCol="0">
            <a:spAutoFit/>
          </a:bodyPr>
          <a:lstStyle/>
          <a:p>
            <a:r>
              <a:rPr lang="en-US" sz="2000" u="sng" dirty="0"/>
              <a:t>Research</a:t>
            </a:r>
          </a:p>
          <a:p>
            <a:pPr marL="285750" marR="0" indent="-285750">
              <a:spcBef>
                <a:spcPts val="0"/>
              </a:spcBef>
              <a:spcAft>
                <a:spcPts val="0"/>
              </a:spcAft>
              <a:buFont typeface="Arial" panose="020B0604020202020204" pitchFamily="34" charset="0"/>
              <a:buChar char="•"/>
              <a:tabLst>
                <a:tab pos="2052955" algn="l"/>
              </a:tabLst>
            </a:pPr>
            <a:r>
              <a:rPr lang="en-US" sz="1400" dirty="0">
                <a:effectLst/>
                <a:latin typeface="Times New Roman" panose="02020603050405020304" pitchFamily="18" charset="0"/>
                <a:ea typeface="Times New Roman" panose="02020603050405020304" pitchFamily="18" charset="0"/>
              </a:rPr>
              <a:t>We use an idealized model of an ocean jet to examine how bottom topography along the Antarctic Circumpolar Current can enhance and localize eddy-induced upwelling. </a:t>
            </a:r>
          </a:p>
          <a:p>
            <a:pPr marL="285750" marR="0" indent="-285750">
              <a:spcBef>
                <a:spcPts val="0"/>
              </a:spcBef>
              <a:spcAft>
                <a:spcPts val="0"/>
              </a:spcAft>
              <a:buFont typeface="Arial" panose="020B0604020202020204" pitchFamily="34" charset="0"/>
              <a:buChar char="•"/>
              <a:tabLst>
                <a:tab pos="2052955" algn="l"/>
              </a:tabLst>
            </a:pPr>
            <a:r>
              <a:rPr lang="en-US" sz="1400" dirty="0">
                <a:effectLst/>
                <a:latin typeface="Times New Roman" panose="02020603050405020304" pitchFamily="18" charset="0"/>
                <a:ea typeface="Times New Roman" panose="02020603050405020304" pitchFamily="18" charset="0"/>
              </a:rPr>
              <a:t>We find that the upwelling systematically occurs in regions where eddies grow through baroclinic instability, rather than in regions where eddy energy is large. </a:t>
            </a:r>
          </a:p>
          <a:p>
            <a:pPr marL="285750" marR="0" indent="-285750">
              <a:spcBef>
                <a:spcPts val="0"/>
              </a:spcBef>
              <a:spcAft>
                <a:spcPts val="0"/>
              </a:spcAft>
              <a:buFont typeface="Arial" panose="020B0604020202020204" pitchFamily="34" charset="0"/>
              <a:buChar char="•"/>
              <a:tabLst>
                <a:tab pos="2052955" algn="l"/>
              </a:tabLst>
            </a:pPr>
            <a:r>
              <a:rPr lang="en-US" sz="1400" dirty="0">
                <a:effectLst/>
                <a:latin typeface="Times New Roman" panose="02020603050405020304" pitchFamily="18" charset="0"/>
                <a:ea typeface="Times New Roman" panose="02020603050405020304" pitchFamily="18" charset="0"/>
              </a:rPr>
              <a:t>We propose a simple parameterization of eddy-induced upwelling based on the zonal evolution of eddy energy, which provides a better representation of the zonal variability of upwelling around topography compared with existing parameterizations.</a:t>
            </a:r>
          </a:p>
        </p:txBody>
      </p:sp>
      <p:sp>
        <p:nvSpPr>
          <p:cNvPr id="20" name="TextBox 19"/>
          <p:cNvSpPr txBox="1"/>
          <p:nvPr/>
        </p:nvSpPr>
        <p:spPr>
          <a:xfrm>
            <a:off x="4847423" y="3962400"/>
            <a:ext cx="4067977" cy="1908215"/>
          </a:xfrm>
          <a:prstGeom prst="rect">
            <a:avLst/>
          </a:prstGeom>
          <a:noFill/>
        </p:spPr>
        <p:txBody>
          <a:bodyPr wrap="square" rtlCol="0">
            <a:spAutoFit/>
          </a:bodyPr>
          <a:lstStyle/>
          <a:p>
            <a:r>
              <a:rPr lang="en-US" sz="2000" u="sng" dirty="0"/>
              <a:t>Impact</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The upwelling that occurs in the Southern Ocean is an essential part of the global heat and carbon cycle, and ocean models rely on eddy parameterizations to represent these. Future ocean eddy parameterizations should consider metrics specific to the growth of baroclinic instability to accurately model eddy upwelling near topography.</a:t>
            </a:r>
          </a:p>
        </p:txBody>
      </p:sp>
      <p:sp>
        <p:nvSpPr>
          <p:cNvPr id="16" name="TextBox 15">
            <a:extLst>
              <a:ext uri="{FF2B5EF4-FFF2-40B4-BE49-F238E27FC236}">
                <a16:creationId xmlns:a16="http://schemas.microsoft.com/office/drawing/2014/main" id="{4A9FF80A-D7E1-DA4E-8E46-F34A599D7489}"/>
              </a:ext>
            </a:extLst>
          </p:cNvPr>
          <p:cNvSpPr txBox="1"/>
          <p:nvPr/>
        </p:nvSpPr>
        <p:spPr>
          <a:xfrm>
            <a:off x="444500" y="5114778"/>
            <a:ext cx="3837259" cy="900246"/>
          </a:xfrm>
          <a:prstGeom prst="rect">
            <a:avLst/>
          </a:prstGeom>
          <a:noFill/>
        </p:spPr>
        <p:txBody>
          <a:bodyPr wrap="square" rtlCol="0">
            <a:spAutoFit/>
          </a:bodyPr>
          <a:lstStyle/>
          <a:p>
            <a:pPr marL="0" marR="0">
              <a:spcBef>
                <a:spcPts val="0"/>
              </a:spcBef>
              <a:spcAft>
                <a:spcPts val="0"/>
              </a:spcAft>
            </a:pPr>
            <a:r>
              <a:rPr lang="en-US" sz="1050" b="1" dirty="0">
                <a:effectLst/>
                <a:latin typeface="Times New Roman" panose="02020603050405020304" pitchFamily="18" charset="0"/>
                <a:ea typeface="Times New Roman" panose="02020603050405020304" pitchFamily="18" charset="0"/>
              </a:rPr>
              <a:t>Parameterized cumulative southward transport across the jet axis plotted against the resolved cumulative transport</a:t>
            </a:r>
            <a:r>
              <a:rPr lang="en-US" sz="1050" dirty="0">
                <a:effectLst/>
                <a:latin typeface="Times New Roman" panose="02020603050405020304" pitchFamily="18" charset="0"/>
                <a:ea typeface="Times New Roman" panose="02020603050405020304" pitchFamily="18" charset="0"/>
              </a:rPr>
              <a:t>, for (</a:t>
            </a:r>
            <a:r>
              <a:rPr lang="en-US" sz="1050" dirty="0">
                <a:latin typeface="Times New Roman" panose="02020603050405020304" pitchFamily="18" charset="0"/>
                <a:ea typeface="Times New Roman" panose="02020603050405020304" pitchFamily="18" charset="0"/>
              </a:rPr>
              <a:t>upper row</a:t>
            </a:r>
            <a:r>
              <a:rPr lang="en-US" sz="1050" dirty="0">
                <a:effectLst/>
                <a:latin typeface="Times New Roman" panose="02020603050405020304" pitchFamily="18" charset="0"/>
                <a:ea typeface="Times New Roman" panose="02020603050405020304" pitchFamily="18" charset="0"/>
              </a:rPr>
              <a:t>) 150 m ridge, and (lower row) 300 m seamount. Note that the parameterization in the right-most column –based on </a:t>
            </a:r>
            <a:r>
              <a:rPr lang="en-US" sz="1050">
                <a:effectLst/>
                <a:latin typeface="Times New Roman" panose="02020603050405020304" pitchFamily="18" charset="0"/>
                <a:ea typeface="Times New Roman" panose="02020603050405020304" pitchFamily="18" charset="0"/>
              </a:rPr>
              <a:t>eddy growth rate— </a:t>
            </a:r>
            <a:r>
              <a:rPr lang="en-US" sz="1050" dirty="0">
                <a:effectLst/>
                <a:latin typeface="Times New Roman" panose="02020603050405020304" pitchFamily="18" charset="0"/>
                <a:ea typeface="Times New Roman" panose="02020603050405020304" pitchFamily="18" charset="0"/>
              </a:rPr>
              <a:t>is the best match to the resolved transport. </a:t>
            </a:r>
          </a:p>
        </p:txBody>
      </p:sp>
      <p:sp>
        <p:nvSpPr>
          <p:cNvPr id="18" name="TextBox 17"/>
          <p:cNvSpPr txBox="1"/>
          <p:nvPr/>
        </p:nvSpPr>
        <p:spPr>
          <a:xfrm>
            <a:off x="304800" y="546081"/>
            <a:ext cx="4191000" cy="1261884"/>
          </a:xfrm>
          <a:prstGeom prst="rect">
            <a:avLst/>
          </a:prstGeom>
          <a:noFill/>
        </p:spPr>
        <p:txBody>
          <a:bodyPr wrap="square" rtlCol="0">
            <a:spAutoFit/>
          </a:bodyPr>
          <a:lstStyle/>
          <a:p>
            <a:r>
              <a:rPr lang="en-US" sz="2000" u="sng" dirty="0"/>
              <a:t>Objective</a:t>
            </a:r>
          </a:p>
          <a:p>
            <a:pPr marL="0" marR="0">
              <a:spcBef>
                <a:spcPts val="0"/>
              </a:spcBef>
              <a:spcAft>
                <a:spcPts val="0"/>
              </a:spcAft>
            </a:pPr>
            <a:r>
              <a:rPr lang="en-US" sz="1400" dirty="0">
                <a:latin typeface="Times New Roman" panose="02020603050405020304" pitchFamily="18" charset="0"/>
                <a:ea typeface="Times New Roman" panose="02020603050405020304" pitchFamily="18" charset="0"/>
              </a:rPr>
              <a:t>Using a simplified ocean jet model, we examine</a:t>
            </a:r>
            <a:r>
              <a:rPr lang="en-US" sz="1400" dirty="0">
                <a:effectLst/>
                <a:latin typeface="Times New Roman" panose="02020603050405020304" pitchFamily="18" charset="0"/>
                <a:ea typeface="Times New Roman" panose="02020603050405020304" pitchFamily="18" charset="0"/>
              </a:rPr>
              <a:t> how much and why topography impacts cross-jet transport, and how to improve our representation of these processes.</a:t>
            </a:r>
          </a:p>
        </p:txBody>
      </p:sp>
      <p:sp>
        <p:nvSpPr>
          <p:cNvPr id="12" name="TextBox 11"/>
          <p:cNvSpPr txBox="1"/>
          <p:nvPr/>
        </p:nvSpPr>
        <p:spPr>
          <a:xfrm>
            <a:off x="232025" y="6072959"/>
            <a:ext cx="8710667" cy="52322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Barthel, A., Hogg, A. M., Waterman, S., &amp; Keating, S. (2022). Baroclinic control of Southern Ocean eddy upwelling near topography. </a:t>
            </a:r>
            <a:r>
              <a:rPr lang="en-US" sz="1400" i="1" dirty="0">
                <a:effectLst/>
                <a:latin typeface="Times New Roman" panose="02020603050405020304" pitchFamily="18" charset="0"/>
                <a:ea typeface="Times New Roman" panose="02020603050405020304" pitchFamily="18" charset="0"/>
              </a:rPr>
              <a:t>Geophysical Research Letters</a:t>
            </a:r>
            <a:r>
              <a:rPr lang="en-US" sz="1400" dirty="0">
                <a:effectLst/>
                <a:latin typeface="Times New Roman" panose="02020603050405020304" pitchFamily="18" charset="0"/>
                <a:ea typeface="Times New Roman" panose="02020603050405020304" pitchFamily="18" charset="0"/>
              </a:rPr>
              <a:t>, 49, e2021GL097491. </a:t>
            </a:r>
            <a:r>
              <a:rPr lang="en-US" sz="1400" u="none" strike="noStrike" dirty="0">
                <a:solidFill>
                  <a:srgbClr val="1D61A2"/>
                </a:solidFill>
                <a:effectLst/>
                <a:latin typeface="Times New Roman" panose="02020603050405020304" pitchFamily="18" charset="0"/>
                <a:ea typeface="Times New Roman" panose="02020603050405020304" pitchFamily="18" charset="0"/>
                <a:hlinkClick r:id="rId3"/>
              </a:rPr>
              <a:t>https://doi.org/10.1029/2021GL097491</a:t>
            </a:r>
            <a:r>
              <a:rPr lang="en-US" sz="1400" dirty="0">
                <a:effectLst/>
                <a:latin typeface="Times New Roman" panose="02020603050405020304" pitchFamily="18" charset="0"/>
                <a:ea typeface="Times New Roman" panose="02020603050405020304" pitchFamily="18" charset="0"/>
              </a:rPr>
              <a:t> </a:t>
            </a:r>
          </a:p>
        </p:txBody>
      </p:sp>
      <p:pic>
        <p:nvPicPr>
          <p:cNvPr id="1026" name="Picture 2" descr="Details are in the caption following the image">
            <a:extLst>
              <a:ext uri="{FF2B5EF4-FFF2-40B4-BE49-F238E27FC236}">
                <a16:creationId xmlns:a16="http://schemas.microsoft.com/office/drawing/2014/main" id="{31804E3D-25FF-D4F3-1A5A-9A8028956A8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00" y="1727250"/>
            <a:ext cx="2836126" cy="133865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4EA0D60C-C7FC-9073-6B0B-D46C8D0B44A5}"/>
              </a:ext>
            </a:extLst>
          </p:cNvPr>
          <p:cNvSpPr txBox="1"/>
          <p:nvPr/>
        </p:nvSpPr>
        <p:spPr>
          <a:xfrm>
            <a:off x="304800" y="1905000"/>
            <a:ext cx="1671676" cy="1061829"/>
          </a:xfrm>
          <a:prstGeom prst="rect">
            <a:avLst/>
          </a:prstGeom>
          <a:noFill/>
        </p:spPr>
        <p:txBody>
          <a:bodyPr wrap="square" rtlCol="0">
            <a:spAutoFit/>
          </a:bodyPr>
          <a:lstStyle/>
          <a:p>
            <a:pPr marL="0" marR="0">
              <a:spcBef>
                <a:spcPts val="0"/>
              </a:spcBef>
              <a:spcAft>
                <a:spcPts val="0"/>
              </a:spcAft>
            </a:pPr>
            <a:r>
              <a:rPr lang="en-US" sz="1050" b="1" dirty="0"/>
              <a:t>Model domain. </a:t>
            </a:r>
            <a:r>
              <a:rPr lang="en-US" sz="1050" dirty="0"/>
              <a:t>A prescribed 2-layer jet flows eastward over topography, leading to stationary meanders downstream of topography. </a:t>
            </a:r>
            <a:endParaRPr lang="en-US" sz="1050" dirty="0">
              <a:effectLst/>
              <a:latin typeface="Times New Roman" panose="02020603050405020304" pitchFamily="18" charset="0"/>
              <a:ea typeface="Times New Roman" panose="02020603050405020304" pitchFamily="18" charset="0"/>
            </a:endParaRPr>
          </a:p>
        </p:txBody>
      </p:sp>
      <p:pic>
        <p:nvPicPr>
          <p:cNvPr id="3" name="Picture 1">
            <a:extLst>
              <a:ext uri="{FF2B5EF4-FFF2-40B4-BE49-F238E27FC236}">
                <a16:creationId xmlns:a16="http://schemas.microsoft.com/office/drawing/2014/main" id="{BC659A55-B07E-B0B4-D368-F281FFF39F7F}"/>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38200" y="3206621"/>
            <a:ext cx="2711026" cy="187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2096</TotalTime>
  <Words>305</Words>
  <Application>Microsoft Office PowerPoint</Application>
  <PresentationFormat>On-screen Show (4:3)</PresentationFormat>
  <Paragraphs>13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PowerPoint Presentation</vt:lpstr>
    </vt:vector>
  </TitlesOfParts>
  <Company>Office of Science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renu</dc:creator>
  <cp:lastModifiedBy>Weijer, Wilbert</cp:lastModifiedBy>
  <cp:revision>97</cp:revision>
  <dcterms:created xsi:type="dcterms:W3CDTF">2010-09-02T17:02:09Z</dcterms:created>
  <dcterms:modified xsi:type="dcterms:W3CDTF">2022-09-21T02:48:54Z</dcterms:modified>
</cp:coreProperties>
</file>