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48602F13-B018-7CD3-DE52-B0D262DDA70D}" name="Wilburn, Matthew S" initials="WMS" userId="S::Matthew.Wilburn@pnnl.gov::1bc66fb5-94f0-41ef-928a-bfd916df0b33" providerId="AD"/>
  <p188:author id="{CB7FA928-B592-C6E3-271C-0F486547C78B}" name="Leung, Lai-Yung (Ruby)" initials="LLY(" userId="S::ruby.leung@pnnl.gov::8890b783-e14a-47e3-a682-fbb67b692eba"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extLst>
      <p:ext uri="{19B8F6BF-5375-455C-9EA6-DF929625EA0E}">
        <p15:presenceInfo xmlns:p15="http://schemas.microsoft.com/office/powerpoint/2012/main" userId="S::beth.mundy@pnnl.gov::09c03546-1d2d-4d82-89e1-bb5e2a2e687b" providerId="AD"/>
      </p:ext>
    </p:extLst>
  </p:cmAuthor>
  <p:cmAuthor id="2" name="Hu, Huancui" initials="HH" lastIdx="1" clrIdx="1">
    <p:extLst>
      <p:ext uri="{19B8F6BF-5375-455C-9EA6-DF929625EA0E}">
        <p15:presenceInfo xmlns:p15="http://schemas.microsoft.com/office/powerpoint/2012/main" userId="S::huancui.hu@pnnl.gov::838ff452-b27e-4890-a8aa-511787199082" providerId="AD"/>
      </p:ext>
    </p:extLst>
  </p:cmAuthor>
  <p:cmAuthor id="3" name="Campbell, Holly M" initials="CHM" lastIdx="4" clrIdx="2">
    <p:extLst>
      <p:ext uri="{19B8F6BF-5375-455C-9EA6-DF929625EA0E}">
        <p15:presenceInfo xmlns:p15="http://schemas.microsoft.com/office/powerpoint/2012/main" userId="S::holly.campbell@pnnl.gov::c4d0878e-c000-43c1-808f-30e12e26e7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68"/>
    <p:restoredTop sz="93521" autoAdjust="0"/>
  </p:normalViewPr>
  <p:slideViewPr>
    <p:cSldViewPr snapToGrid="0" snapToObjects="1">
      <p:cViewPr varScale="1">
        <p:scale>
          <a:sx n="104" d="100"/>
          <a:sy n="104" d="100"/>
        </p:scale>
        <p:origin x="162"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D66A1D06-EDE4-4669-87A0-1111CD49CF2C}"/>
    <pc:docChg chg="modSld">
      <pc:chgData name="Mundy, Beth E" userId="09c03546-1d2d-4d82-89e1-bb5e2a2e687b" providerId="ADAL" clId="{D66A1D06-EDE4-4669-87A0-1111CD49CF2C}" dt="2023-04-17T23:15:54.102" v="3"/>
      <pc:docMkLst>
        <pc:docMk/>
      </pc:docMkLst>
      <pc:sldChg chg="modSp mod delCm modCm">
        <pc:chgData name="Mundy, Beth E" userId="09c03546-1d2d-4d82-89e1-bb5e2a2e687b" providerId="ADAL" clId="{D66A1D06-EDE4-4669-87A0-1111CD49CF2C}" dt="2023-04-17T23:15:54.102" v="3"/>
        <pc:sldMkLst>
          <pc:docMk/>
          <pc:sldMk cId="3563556982" sldId="257"/>
        </pc:sldMkLst>
        <pc:spChg chg="mod">
          <ac:chgData name="Mundy, Beth E" userId="09c03546-1d2d-4d82-89e1-bb5e2a2e687b" providerId="ADAL" clId="{D66A1D06-EDE4-4669-87A0-1111CD49CF2C}" dt="2023-04-17T23:15:48.741" v="1" actId="20577"/>
          <ac:spMkLst>
            <pc:docMk/>
            <pc:sldMk cId="3563556982" sldId="257"/>
            <ac:spMk id="2" creationId="{2CD1E666-1421-2D96-60B7-9E5FC9E04F2F}"/>
          </ac:spMkLst>
        </pc:spChg>
      </pc:sldChg>
    </pc:docChg>
  </pc:docChgLst>
  <pc:docChgLst>
    <pc:chgData name="Campbell, Holly M" userId="c4d0878e-c000-43c1-808f-30e12e26e7a4" providerId="ADAL" clId="{B88F8606-2295-43ED-9DA2-50263BB8C6C8}"/>
    <pc:docChg chg="modSld">
      <pc:chgData name="Campbell, Holly M" userId="c4d0878e-c000-43c1-808f-30e12e26e7a4" providerId="ADAL" clId="{B88F8606-2295-43ED-9DA2-50263BB8C6C8}" dt="2023-04-17T14:27:34.997" v="3"/>
      <pc:docMkLst>
        <pc:docMk/>
      </pc:docMkLst>
      <pc:sldChg chg="modSp mod addCm modCm">
        <pc:chgData name="Campbell, Holly M" userId="c4d0878e-c000-43c1-808f-30e12e26e7a4" providerId="ADAL" clId="{B88F8606-2295-43ED-9DA2-50263BB8C6C8}" dt="2023-04-17T14:27:34.997" v="3"/>
        <pc:sldMkLst>
          <pc:docMk/>
          <pc:sldMk cId="3563556982" sldId="257"/>
        </pc:sldMkLst>
        <pc:spChg chg="mod">
          <ac:chgData name="Campbell, Holly M" userId="c4d0878e-c000-43c1-808f-30e12e26e7a4" providerId="ADAL" clId="{B88F8606-2295-43ED-9DA2-50263BB8C6C8}" dt="2023-04-17T14:27:21.724" v="2" actId="20577"/>
          <ac:spMkLst>
            <pc:docMk/>
            <pc:sldMk cId="3563556982" sldId="257"/>
            <ac:spMk id="2" creationId="{2CD1E666-1421-2D96-60B7-9E5FC9E04F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6BB5F-6A28-435E-B1DB-8FB9E3F6A89E}" type="datetimeFigureOut">
              <a:rPr lang="en-US" smtClean="0"/>
              <a:t>4/17/2023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42487-CD2F-41A2-9AB3-8EE000496928}" type="slidenum">
              <a:rPr lang="en-US" smtClean="0"/>
              <a:t>‹#›</a:t>
            </a:fld>
            <a:endParaRPr lang="en-US"/>
          </a:p>
        </p:txBody>
      </p:sp>
    </p:spTree>
    <p:extLst>
      <p:ext uri="{BB962C8B-B14F-4D97-AF65-F5344CB8AC3E}">
        <p14:creationId xmlns:p14="http://schemas.microsoft.com/office/powerpoint/2010/main" val="19700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092886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331463546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4/17/2023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428028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0" y="-7613"/>
            <a:ext cx="1219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Heightened U.S. Coastal Hurricane Risk Under Global Warming</a:t>
            </a:r>
            <a:endParaRPr lang="en-US" altLang="en-US" sz="2500" b="1" dirty="0">
              <a:solidFill>
                <a:srgbClr val="000000"/>
              </a:solidFill>
            </a:endParaRPr>
          </a:p>
        </p:txBody>
      </p:sp>
      <p:sp>
        <p:nvSpPr>
          <p:cNvPr id="4" name="TextBox 3">
            <a:extLst>
              <a:ext uri="{FF2B5EF4-FFF2-40B4-BE49-F238E27FC236}">
                <a16:creationId xmlns:a16="http://schemas.microsoft.com/office/drawing/2014/main" id="{E934937E-9FE0-C340-946E-5C7CBC2987C3}"/>
              </a:ext>
            </a:extLst>
          </p:cNvPr>
          <p:cNvSpPr txBox="1"/>
          <p:nvPr/>
        </p:nvSpPr>
        <p:spPr>
          <a:xfrm>
            <a:off x="-1229710" y="2490952"/>
            <a:ext cx="184731" cy="369332"/>
          </a:xfrm>
          <a:prstGeom prst="rect">
            <a:avLst/>
          </a:prstGeom>
          <a:noFill/>
        </p:spPr>
        <p:txBody>
          <a:bodyPr wrap="none" rtlCol="0">
            <a:spAutoFit/>
          </a:bodyPr>
          <a:lstStyle/>
          <a:p>
            <a:endParaRPr lang="en-US"/>
          </a:p>
        </p:txBody>
      </p:sp>
      <p:sp>
        <p:nvSpPr>
          <p:cNvPr id="6" name="Rectangle 3">
            <a:extLst>
              <a:ext uri="{FF2B5EF4-FFF2-40B4-BE49-F238E27FC236}">
                <a16:creationId xmlns:a16="http://schemas.microsoft.com/office/drawing/2014/main" id="{3BAE70BA-8B70-2745-9E9A-D18DFEBBC04F}"/>
              </a:ext>
            </a:extLst>
          </p:cNvPr>
          <p:cNvSpPr>
            <a:spLocks noChangeArrowheads="1"/>
          </p:cNvSpPr>
          <p:nvPr/>
        </p:nvSpPr>
        <p:spPr bwMode="auto">
          <a:xfrm>
            <a:off x="1524000" y="354241"/>
            <a:ext cx="2071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sz="800" dirty="0">
                <a:latin typeface="Calibri" panose="020F0502020204030204" pitchFamily="34" charset="0"/>
                <a:ea typeface="SimSun" panose="02010600030101010101" pitchFamily="2" charset="-122"/>
                <a:cs typeface="Times New Roman" panose="02020603050405020304" pitchFamily="18" charset="0"/>
              </a:rPr>
              <a:t> </a:t>
            </a:r>
            <a:endParaRPr lang="en-US" altLang="en-US" dirty="0">
              <a:latin typeface="Arial" panose="020B0604020202020204" pitchFamily="34" charset="0"/>
            </a:endParaRPr>
          </a:p>
        </p:txBody>
      </p:sp>
      <p:sp>
        <p:nvSpPr>
          <p:cNvPr id="5" name="TextBox 4">
            <a:extLst>
              <a:ext uri="{FF2B5EF4-FFF2-40B4-BE49-F238E27FC236}">
                <a16:creationId xmlns:a16="http://schemas.microsoft.com/office/drawing/2014/main" id="{9B069886-B030-FB05-BCDF-66F69BB2A884}"/>
              </a:ext>
            </a:extLst>
          </p:cNvPr>
          <p:cNvSpPr txBox="1"/>
          <p:nvPr/>
        </p:nvSpPr>
        <p:spPr>
          <a:xfrm>
            <a:off x="-1618593" y="1250731"/>
            <a:ext cx="184731" cy="369332"/>
          </a:xfrm>
          <a:prstGeom prst="rect">
            <a:avLst/>
          </a:prstGeom>
          <a:noFill/>
        </p:spPr>
        <p:txBody>
          <a:bodyPr wrap="none" rtlCol="0">
            <a:spAutoFit/>
          </a:bodyPr>
          <a:lstStyle/>
          <a:p>
            <a:endParaRPr lang="en-US"/>
          </a:p>
        </p:txBody>
      </p:sp>
      <p:sp>
        <p:nvSpPr>
          <p:cNvPr id="2" name="Rectangle 4">
            <a:extLst>
              <a:ext uri="{FF2B5EF4-FFF2-40B4-BE49-F238E27FC236}">
                <a16:creationId xmlns:a16="http://schemas.microsoft.com/office/drawing/2014/main" id="{2CD1E666-1421-2D96-60B7-9E5FC9E04F2F}"/>
              </a:ext>
            </a:extLst>
          </p:cNvPr>
          <p:cNvSpPr>
            <a:spLocks noChangeArrowheads="1"/>
          </p:cNvSpPr>
          <p:nvPr/>
        </p:nvSpPr>
        <p:spPr bwMode="auto">
          <a:xfrm>
            <a:off x="151238" y="989481"/>
            <a:ext cx="5788451" cy="5662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Use a hierarchical modeling framework to project U.S. coastal hurricane risk into the future and understand the physical mechanisms responsible for any changes.</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Combine the Risk Analysis Framework for </a:t>
            </a:r>
            <a:r>
              <a:rPr lang="en-US" sz="1400"/>
              <a:t>Tropical Cyclones </a:t>
            </a:r>
            <a:r>
              <a:rPr lang="en-US" sz="1400" dirty="0"/>
              <a:t>(RAFT) with Coupled Model Intercomparison Project Phase 6 (CMIP6) climate models to project changes in U.S. coastal hurricane frequency (CHF).    </a:t>
            </a:r>
          </a:p>
          <a:p>
            <a:pPr marL="285750" indent="-285750">
              <a:spcBef>
                <a:spcPct val="15000"/>
              </a:spcBef>
              <a:buFont typeface="Arial" pitchFamily="34" charset="0"/>
              <a:buChar char="●"/>
              <a:defRPr/>
            </a:pPr>
            <a:r>
              <a:rPr lang="en-US" sz="1400" dirty="0">
                <a:solidFill>
                  <a:prstClr val="black"/>
                </a:solidFill>
              </a:rPr>
              <a:t>Analyze the ambient storm environment projected by the CMIP6 climate models to understand its role in the evolving CHF.</a:t>
            </a:r>
          </a:p>
          <a:p>
            <a:pPr marL="285750" indent="-285750">
              <a:spcBef>
                <a:spcPct val="15000"/>
              </a:spcBef>
              <a:buFont typeface="Arial" pitchFamily="34" charset="0"/>
              <a:buChar char="●"/>
              <a:defRPr/>
            </a:pPr>
            <a:r>
              <a:rPr lang="en-US" sz="1400" dirty="0">
                <a:solidFill>
                  <a:prstClr val="black"/>
                </a:solidFill>
              </a:rPr>
              <a:t>Use a non-linear stationary wave model to delve into the detailed dynamical processes. </a:t>
            </a:r>
            <a:endParaRPr lang="en-US" altLang="en-US" sz="1400" b="1" dirty="0">
              <a:solidFill>
                <a:srgbClr val="000000"/>
              </a:solidFill>
            </a:endParaRPr>
          </a:p>
          <a:p>
            <a:pPr marL="228600" indent="-228600"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An increase in CHF is projected for the Gulf and lower East coasts, but CHF changes for the upper East Coast are mostly insignificant.</a:t>
            </a:r>
          </a:p>
          <a:p>
            <a:pPr marL="283464" indent="-283464" eaLnBrk="1" hangingPunct="1">
              <a:spcBef>
                <a:spcPct val="15000"/>
              </a:spcBef>
              <a:buFont typeface="Arial" panose="020B0604020202020204" pitchFamily="34" charset="0"/>
              <a:buChar char="●"/>
            </a:pPr>
            <a:r>
              <a:rPr lang="en-US" altLang="en-US" sz="1400" dirty="0">
                <a:solidFill>
                  <a:srgbClr val="000000"/>
                </a:solidFill>
              </a:rPr>
              <a:t>Examining various factors suggests that changes in steering flow play the dominant role in future CHF changes.</a:t>
            </a:r>
          </a:p>
          <a:p>
            <a:pPr marL="283464" indent="-283464">
              <a:spcBef>
                <a:spcPct val="15000"/>
              </a:spcBef>
              <a:buFont typeface="Arial" panose="020B0604020202020204" pitchFamily="34" charset="0"/>
              <a:buChar char="●"/>
            </a:pPr>
            <a:r>
              <a:rPr lang="en-US" altLang="en-US" sz="1400" dirty="0">
                <a:solidFill>
                  <a:srgbClr val="000000"/>
                </a:solidFill>
              </a:rPr>
              <a:t>Experiments with the stationary wave model suggest that enhanced warming in the eastern tropical Pacific, which triggers a baroclinic stationary Rossby wave in the atmosphere, leads to circulation and steering flow changes.</a:t>
            </a:r>
          </a:p>
          <a:p>
            <a:pPr marL="283464" indent="-283464" eaLnBrk="1" hangingPunct="1">
              <a:spcBef>
                <a:spcPct val="15000"/>
              </a:spcBef>
              <a:buFont typeface="Arial" panose="020B0604020202020204" pitchFamily="34" charset="0"/>
              <a:buChar char="●"/>
            </a:pPr>
            <a:r>
              <a:rPr lang="en-US" altLang="en-US" sz="1400" dirty="0">
                <a:solidFill>
                  <a:srgbClr val="000000"/>
                </a:solidFill>
              </a:rPr>
              <a:t>Besides altering steering flow, wind changes also reduce wind shear near the coast and further enhance hurricane risk.</a:t>
            </a:r>
          </a:p>
          <a:p>
            <a:pPr marL="285750" indent="-285750">
              <a:spcBef>
                <a:spcPct val="15000"/>
              </a:spcBef>
              <a:buFont typeface="Arial" pitchFamily="34" charset="0"/>
              <a:buChar char="●"/>
              <a:defRPr/>
            </a:pPr>
            <a:endParaRPr lang="en-US" sz="1400" dirty="0">
              <a:solidFill>
                <a:prstClr val="black"/>
              </a:solidFill>
            </a:endParaRPr>
          </a:p>
        </p:txBody>
      </p:sp>
      <p:pic>
        <p:nvPicPr>
          <p:cNvPr id="3" name="Picture 2" descr="Map&#10;&#10;Description automatically generated with low confidence">
            <a:extLst>
              <a:ext uri="{FF2B5EF4-FFF2-40B4-BE49-F238E27FC236}">
                <a16:creationId xmlns:a16="http://schemas.microsoft.com/office/drawing/2014/main" id="{8F23A723-C43D-2B1D-F6DA-5B709C6786CE}"/>
              </a:ext>
            </a:extLst>
          </p:cNvPr>
          <p:cNvPicPr>
            <a:picLocks noChangeAspect="1"/>
          </p:cNvPicPr>
          <p:nvPr/>
        </p:nvPicPr>
        <p:blipFill rotWithShape="1">
          <a:blip r:embed="rId3">
            <a:extLst>
              <a:ext uri="{28A0092B-C50C-407E-A947-70E740481C1C}">
                <a14:useLocalDpi xmlns:a14="http://schemas.microsoft.com/office/drawing/2010/main" val="0"/>
              </a:ext>
            </a:extLst>
          </a:blip>
          <a:srcRect b="50000"/>
          <a:stretch/>
        </p:blipFill>
        <p:spPr>
          <a:xfrm>
            <a:off x="7217181" y="569685"/>
            <a:ext cx="3696242" cy="2227305"/>
          </a:xfrm>
          <a:prstGeom prst="rect">
            <a:avLst/>
          </a:prstGeom>
        </p:spPr>
      </p:pic>
      <p:pic>
        <p:nvPicPr>
          <p:cNvPr id="8" name="Picture 7" descr="Map&#10;&#10;Description automatically generated with low confidence">
            <a:extLst>
              <a:ext uri="{FF2B5EF4-FFF2-40B4-BE49-F238E27FC236}">
                <a16:creationId xmlns:a16="http://schemas.microsoft.com/office/drawing/2014/main" id="{9DE64FA0-76A1-ED04-EEDF-A027D9069BD0}"/>
              </a:ext>
            </a:extLst>
          </p:cNvPr>
          <p:cNvPicPr>
            <a:picLocks noChangeAspect="1"/>
          </p:cNvPicPr>
          <p:nvPr/>
        </p:nvPicPr>
        <p:blipFill rotWithShape="1">
          <a:blip r:embed="rId3">
            <a:extLst>
              <a:ext uri="{28A0092B-C50C-407E-A947-70E740481C1C}">
                <a14:useLocalDpi xmlns:a14="http://schemas.microsoft.com/office/drawing/2010/main" val="0"/>
              </a:ext>
            </a:extLst>
          </a:blip>
          <a:srcRect t="50000"/>
          <a:stretch/>
        </p:blipFill>
        <p:spPr>
          <a:xfrm>
            <a:off x="7135906" y="2796990"/>
            <a:ext cx="3777517" cy="2276280"/>
          </a:xfrm>
          <a:prstGeom prst="rect">
            <a:avLst/>
          </a:prstGeom>
        </p:spPr>
      </p:pic>
      <p:sp>
        <p:nvSpPr>
          <p:cNvPr id="9" name="Text Box 6">
            <a:extLst>
              <a:ext uri="{FF2B5EF4-FFF2-40B4-BE49-F238E27FC236}">
                <a16:creationId xmlns:a16="http://schemas.microsoft.com/office/drawing/2014/main" id="{9339F12A-6ED9-0DDB-590E-D94E3A2F86D5}"/>
              </a:ext>
            </a:extLst>
          </p:cNvPr>
          <p:cNvSpPr txBox="1">
            <a:spLocks noChangeArrowheads="1"/>
          </p:cNvSpPr>
          <p:nvPr/>
        </p:nvSpPr>
        <p:spPr bwMode="auto">
          <a:xfrm>
            <a:off x="5818910" y="6394382"/>
            <a:ext cx="637309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dirty="0" err="1"/>
              <a:t>Balaguru</a:t>
            </a:r>
            <a:r>
              <a:rPr lang="en-US" sz="1000" dirty="0"/>
              <a:t>, K.,  Xu, W., Chang, C.-C., Leung, L. R., Judi, D. R., Hagos, S. M., </a:t>
            </a:r>
            <a:r>
              <a:rPr lang="en-US" sz="1000" dirty="0" err="1"/>
              <a:t>Wehner</a:t>
            </a:r>
            <a:r>
              <a:rPr lang="en-US" sz="1000" dirty="0"/>
              <a:t>, M. F., </a:t>
            </a:r>
            <a:r>
              <a:rPr lang="en-US" sz="1000" dirty="0" err="1"/>
              <a:t>Kossin</a:t>
            </a:r>
            <a:r>
              <a:rPr lang="en-US" sz="1000" dirty="0"/>
              <a:t>, J. P., Ting, M. “Increased US coastal hurricane risk under climate change,” </a:t>
            </a:r>
            <a:r>
              <a:rPr lang="en-US" sz="1000" i="1" dirty="0"/>
              <a:t>Science Advances</a:t>
            </a:r>
            <a:r>
              <a:rPr lang="en-US" sz="1000" dirty="0"/>
              <a:t>, 9 (14) (2023). DOI: 10.1126/sciadv.adf0259.</a:t>
            </a:r>
            <a:endParaRPr lang="en-US" altLang="en-US" sz="1000" i="1" dirty="0">
              <a:solidFill>
                <a:srgbClr val="000000"/>
              </a:solidFill>
              <a:latin typeface="+mn-lt"/>
            </a:endParaRPr>
          </a:p>
        </p:txBody>
      </p:sp>
      <p:sp>
        <p:nvSpPr>
          <p:cNvPr id="10" name="TextBox 9">
            <a:extLst>
              <a:ext uri="{FF2B5EF4-FFF2-40B4-BE49-F238E27FC236}">
                <a16:creationId xmlns:a16="http://schemas.microsoft.com/office/drawing/2014/main" id="{16AE3EA3-C5EE-C5C6-938C-26D500414465}"/>
              </a:ext>
            </a:extLst>
          </p:cNvPr>
          <p:cNvSpPr txBox="1">
            <a:spLocks noChangeArrowheads="1"/>
          </p:cNvSpPr>
          <p:nvPr/>
        </p:nvSpPr>
        <p:spPr bwMode="auto">
          <a:xfrm>
            <a:off x="5818910" y="5133661"/>
            <a:ext cx="638694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b="1" dirty="0">
                <a:solidFill>
                  <a:srgbClr val="0000FF"/>
                </a:solidFill>
                <a:latin typeface="Arial" panose="020B0604020202020204" pitchFamily="34" charset="0"/>
              </a:rPr>
              <a:t>CHF is projected to increase along the Gulf and lower eastern U.S. coasts under global warming, primarily due to steering wind changes. A) Projected changes in CHF based on RAFT combined with 8 CMIP6 models. B) The contribution of changes in steering flow to the total change in CHF shown in (A). Change is defined as the mean over 2066-2100 minus the mean over 1980-2014. The future climate corresponds to a high-end (SSP585) emissions scenario. </a:t>
            </a:r>
            <a:endParaRPr lang="en-US" altLang="en-US" sz="1200" b="1" dirty="0">
              <a:solidFill>
                <a:srgbClr val="0000FF"/>
              </a:solidFill>
              <a:latin typeface="Arial" panose="020B0604020202020204" pitchFamily="34" charset="0"/>
            </a:endParaRPr>
          </a:p>
        </p:txBody>
      </p:sp>
    </p:spTree>
    <p:extLst>
      <p:ext uri="{BB962C8B-B14F-4D97-AF65-F5344CB8AC3E}">
        <p14:creationId xmlns:p14="http://schemas.microsoft.com/office/powerpoint/2010/main" val="356355698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RGCM/MSD</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7A551-2C48-463A-B263-055436B027AB}">
  <ds:schemaRefs>
    <ds:schemaRef ds:uri="http://www.w3.org/XML/1998/namespace"/>
    <ds:schemaRef ds:uri="http://schemas.microsoft.com/office/infopath/2007/PartnerControls"/>
    <ds:schemaRef ds:uri="http://purl.org/dc/terms/"/>
    <ds:schemaRef ds:uri="http://schemas.openxmlformats.org/package/2006/metadata/core-properties"/>
    <ds:schemaRef ds:uri="http://purl.org/dc/dcmitype/"/>
    <ds:schemaRef ds:uri="http://schemas.microsoft.com/sharepoint/v3"/>
    <ds:schemaRef ds:uri="http://schemas.microsoft.com/office/2006/documentManagement/types"/>
    <ds:schemaRef ds:uri="3f367a74-7294-440b-bcf2-615eafc1d48f"/>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35004E28-A7B0-4819-902B-EF561B35B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11179</TotalTime>
  <Words>378</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Dong-etal-SubseasonalPrec-GRL-January2019-f</dc:title>
  <dc:creator>Davis, Emily L</dc:creator>
  <dc:description/>
  <cp:lastModifiedBy>Mundy, Beth E</cp:lastModifiedBy>
  <cp:revision>154</cp:revision>
  <cp:lastPrinted>2011-05-11T17:30:12Z</cp:lastPrinted>
  <dcterms:created xsi:type="dcterms:W3CDTF">2017-11-02T21:19:41Z</dcterms:created>
  <dcterms:modified xsi:type="dcterms:W3CDTF">2023-04-17T23:15:58Z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Dong-etal-SubseasonalPrec-GRL-January2019-f</vt:lpwstr>
  </property>
  <property fmtid="{D5CDD505-2E9C-101B-9397-08002B2CF9AE}" pid="9" name="SlideDescription">
    <vt:lpwstr/>
  </property>
</Properties>
</file>