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12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25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38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50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5634" algn="l" defTabSz="914254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2761" algn="l" defTabSz="914254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199888" algn="l" defTabSz="914254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015" algn="l" defTabSz="914254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35A2C4F-FD5C-0A93-BFA5-B0EA1E252F97}" name="Wisse, Jessica M" initials="WJM" userId="S::jessica.wisse@pnnl.gov::d37bffa0-4af3-44a8-9a61-9a46fb8d8a6e" providerId="AD"/>
  <p188:author id="{7AB8C559-8781-D43A-46BD-28CF8056F5CD}" name="Balaguru, Karthik" initials="BK" userId="S::karthik.balaguru@pnnl.gov::e501cec4-f4e7-4b51-aaa0-fd8e55588330" providerId="AD"/>
  <p188:author id="{91A9895A-2F7A-A274-93E4-20272CFE8043}" name="Mundy, Beth E" initials="MBE" userId="S::beth.mundy@pnnl.gov::09c03546-1d2d-4d82-89e1-bb5e2a2e687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5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Campbell, Holly M" initials="CHM" lastIdx="8" clrIdx="1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  <p:cmAuthor id="3" name="Balaguru, Karthik" initials="BK" lastIdx="3" clrIdx="2">
    <p:extLst>
      <p:ext uri="{19B8F6BF-5375-455C-9EA6-DF929625EA0E}">
        <p15:presenceInfo xmlns:p15="http://schemas.microsoft.com/office/powerpoint/2012/main" userId="S::karthik.balaguru@pnnl.gov::e501cec4-f4e7-4b51-aaa0-fd8e555883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06" autoAdjust="0"/>
    <p:restoredTop sz="96208" autoAdjust="0"/>
  </p:normalViewPr>
  <p:slideViewPr>
    <p:cSldViewPr>
      <p:cViewPr varScale="1">
        <p:scale>
          <a:sx n="125" d="100"/>
          <a:sy n="125" d="100"/>
        </p:scale>
        <p:origin x="112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8/1/2022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4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1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5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1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8/1/2022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7" indent="0">
              <a:buNone/>
              <a:defRPr sz="2000" b="1"/>
            </a:lvl2pPr>
            <a:lvl3pPr marL="914254" indent="0">
              <a:buNone/>
              <a:defRPr sz="1800" b="1"/>
            </a:lvl3pPr>
            <a:lvl4pPr marL="1371381" indent="0">
              <a:buNone/>
              <a:defRPr sz="1600" b="1"/>
            </a:lvl4pPr>
            <a:lvl5pPr marL="1828507" indent="0">
              <a:buNone/>
              <a:defRPr sz="1600" b="1"/>
            </a:lvl5pPr>
            <a:lvl6pPr marL="2285634" indent="0">
              <a:buNone/>
              <a:defRPr sz="1600" b="1"/>
            </a:lvl6pPr>
            <a:lvl7pPr marL="2742761" indent="0">
              <a:buNone/>
              <a:defRPr sz="1600" b="1"/>
            </a:lvl7pPr>
            <a:lvl8pPr marL="3199888" indent="0">
              <a:buNone/>
              <a:defRPr sz="1600" b="1"/>
            </a:lvl8pPr>
            <a:lvl9pPr marL="365701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7" indent="0">
              <a:buNone/>
              <a:defRPr sz="2000" b="1"/>
            </a:lvl2pPr>
            <a:lvl3pPr marL="914254" indent="0">
              <a:buNone/>
              <a:defRPr sz="1800" b="1"/>
            </a:lvl3pPr>
            <a:lvl4pPr marL="1371381" indent="0">
              <a:buNone/>
              <a:defRPr sz="1600" b="1"/>
            </a:lvl4pPr>
            <a:lvl5pPr marL="1828507" indent="0">
              <a:buNone/>
              <a:defRPr sz="1600" b="1"/>
            </a:lvl5pPr>
            <a:lvl6pPr marL="2285634" indent="0">
              <a:buNone/>
              <a:defRPr sz="1600" b="1"/>
            </a:lvl6pPr>
            <a:lvl7pPr marL="2742761" indent="0">
              <a:buNone/>
              <a:defRPr sz="1600" b="1"/>
            </a:lvl7pPr>
            <a:lvl8pPr marL="3199888" indent="0">
              <a:buNone/>
              <a:defRPr sz="1600" b="1"/>
            </a:lvl8pPr>
            <a:lvl9pPr marL="365701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8/1/2022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8/1/2022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8/1/2022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27" indent="0">
              <a:buNone/>
              <a:defRPr sz="1200"/>
            </a:lvl2pPr>
            <a:lvl3pPr marL="914254" indent="0">
              <a:buNone/>
              <a:defRPr sz="1000"/>
            </a:lvl3pPr>
            <a:lvl4pPr marL="1371381" indent="0">
              <a:buNone/>
              <a:defRPr sz="900"/>
            </a:lvl4pPr>
            <a:lvl5pPr marL="1828507" indent="0">
              <a:buNone/>
              <a:defRPr sz="900"/>
            </a:lvl5pPr>
            <a:lvl6pPr marL="2285634" indent="0">
              <a:buNone/>
              <a:defRPr sz="900"/>
            </a:lvl6pPr>
            <a:lvl7pPr marL="2742761" indent="0">
              <a:buNone/>
              <a:defRPr sz="900"/>
            </a:lvl7pPr>
            <a:lvl8pPr marL="3199888" indent="0">
              <a:buNone/>
              <a:defRPr sz="900"/>
            </a:lvl8pPr>
            <a:lvl9pPr marL="365701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8/1/2022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127" indent="0">
              <a:buNone/>
              <a:defRPr sz="2800"/>
            </a:lvl2pPr>
            <a:lvl3pPr marL="914254" indent="0">
              <a:buNone/>
              <a:defRPr sz="2400"/>
            </a:lvl3pPr>
            <a:lvl4pPr marL="1371381" indent="0">
              <a:buNone/>
              <a:defRPr sz="2000"/>
            </a:lvl4pPr>
            <a:lvl5pPr marL="1828507" indent="0">
              <a:buNone/>
              <a:defRPr sz="2000"/>
            </a:lvl5pPr>
            <a:lvl6pPr marL="2285634" indent="0">
              <a:buNone/>
              <a:defRPr sz="2000"/>
            </a:lvl6pPr>
            <a:lvl7pPr marL="2742761" indent="0">
              <a:buNone/>
              <a:defRPr sz="2000"/>
            </a:lvl7pPr>
            <a:lvl8pPr marL="3199888" indent="0">
              <a:buNone/>
              <a:defRPr sz="2000"/>
            </a:lvl8pPr>
            <a:lvl9pPr marL="3657015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27" indent="0">
              <a:buNone/>
              <a:defRPr sz="1200"/>
            </a:lvl2pPr>
            <a:lvl3pPr marL="914254" indent="0">
              <a:buNone/>
              <a:defRPr sz="1000"/>
            </a:lvl3pPr>
            <a:lvl4pPr marL="1371381" indent="0">
              <a:buNone/>
              <a:defRPr sz="900"/>
            </a:lvl4pPr>
            <a:lvl5pPr marL="1828507" indent="0">
              <a:buNone/>
              <a:defRPr sz="900"/>
            </a:lvl5pPr>
            <a:lvl6pPr marL="2285634" indent="0">
              <a:buNone/>
              <a:defRPr sz="900"/>
            </a:lvl6pPr>
            <a:lvl7pPr marL="2742761" indent="0">
              <a:buNone/>
              <a:defRPr sz="900"/>
            </a:lvl7pPr>
            <a:lvl8pPr marL="3199888" indent="0">
              <a:buNone/>
              <a:defRPr sz="900"/>
            </a:lvl8pPr>
            <a:lvl9pPr marL="365701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8/1/2022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5pPr>
      <a:lvl6pPr marL="457127"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6pPr>
      <a:lvl7pPr marL="914254"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7pPr>
      <a:lvl8pPr marL="1371381"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8pPr>
      <a:lvl9pPr marL="1828507"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9pPr>
    </p:titleStyle>
    <p:bodyStyle>
      <a:lvl1pPr marL="342845" indent="-34284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831" indent="-285704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7" indent="-22856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4" indent="-22856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71" indent="-22856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8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5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1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8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4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1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4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1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8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5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-4924" y="997041"/>
            <a:ext cx="4658048" cy="5777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38" indent="-231738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04" indent="-285704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Determine if rainfall from tropical cyclones (TCs) affects TC-induced sea surface cooling through changes in salinity stratification. </a:t>
            </a:r>
            <a:endParaRPr lang="en-US" sz="1400" b="1" dirty="0"/>
          </a:p>
          <a:p>
            <a:pPr marL="231738" indent="-231738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04" indent="-285704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Using observations to compute pre-storm upper-ocean state, initial storm state, and change in sea surface temperature (SST) and salinity along TC tracks.</a:t>
            </a:r>
          </a:p>
          <a:p>
            <a:pPr marL="285704" indent="-285704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Compute differences in both upper-ocean salinity and induced temperature change between TCs that rain more (‘Wet’ TCs) and TCs that rain less (‘Dry’ TCs).</a:t>
            </a:r>
          </a:p>
          <a:p>
            <a:pPr marL="285704" indent="-285704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ym typeface="Wingdings" pitchFamily="2" charset="2"/>
              </a:rPr>
              <a:t>Perform a similar analysis using high-resolution E3SM simulations that explicitly resolve TCs.</a:t>
            </a:r>
          </a:p>
          <a:p>
            <a:pPr marL="285704" indent="-285704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ym typeface="Wingdings" pitchFamily="2" charset="2"/>
              </a:rPr>
              <a:t>Use idealized numerical sensitivity experiments to further understand the role of rainfall in TC-induced SST cooling.</a:t>
            </a:r>
            <a:endParaRPr lang="en-US" sz="14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19" indent="-283419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High rain rates can reduce sea surface cooling induced by weak TCs.</a:t>
            </a:r>
          </a:p>
          <a:p>
            <a:pPr marL="283419" indent="-283419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Changes in upper-ocean stratification and mixing are primarily responsible for the identified rainfall effect.</a:t>
            </a:r>
          </a:p>
          <a:p>
            <a:pPr marL="283419" indent="-283419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Decreased SST cooling produces a rainfall-induced positive feedback mechanism for TC intensification, which may become more important in the future as TC rainfall is projected to increase in a warmer climate.</a:t>
            </a:r>
            <a:endParaRPr lang="en-US" altLang="en-US" sz="1400" dirty="0"/>
          </a:p>
          <a:p>
            <a:pPr marL="285704" indent="-285704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" y="83403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Rainfall Decreases Tropical Cyclone-Induced Sea Surface Cooling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876800" y="6128852"/>
            <a:ext cx="41148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/>
              <a:t>Balaguru K., G.R. Foltz, L.R. Leung, and S.M. Hagos. 2022. “Impact of rainfall on tropical cyclone-induced sea surface cooling.” </a:t>
            </a:r>
            <a:r>
              <a:rPr lang="en-US" sz="1000" i="1" dirty="0" err="1"/>
              <a:t>Geophys</a:t>
            </a:r>
            <a:r>
              <a:rPr lang="en-US" sz="1000" i="1" dirty="0"/>
              <a:t>. Res. Lett.,</a:t>
            </a:r>
            <a:r>
              <a:rPr lang="en-US" sz="1000" dirty="0"/>
              <a:t> </a:t>
            </a:r>
            <a:r>
              <a:rPr lang="en-US" sz="1000" b="1" dirty="0"/>
              <a:t>49</a:t>
            </a:r>
            <a:r>
              <a:rPr lang="en-US" sz="1000" dirty="0"/>
              <a:t>. [DOI: 10.1029/2022GL098187]</a:t>
            </a:r>
            <a:endParaRPr lang="en-US" altLang="en-US" sz="1000" dirty="0"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895437" y="4444343"/>
            <a:ext cx="411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200" b="1" dirty="0">
                <a:solidFill>
                  <a:srgbClr val="0432FF"/>
                </a:solidFill>
              </a:rPr>
              <a:t>Difference in the composite mean anomalous upper-ocean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1200" b="1" dirty="0">
                <a:solidFill>
                  <a:srgbClr val="0432FF"/>
                </a:solidFill>
              </a:rPr>
              <a:t>A) salinity (</a:t>
            </a:r>
            <a:r>
              <a:rPr lang="en-US" sz="1200" b="1" dirty="0" err="1">
                <a:solidFill>
                  <a:srgbClr val="0432FF"/>
                </a:solidFill>
              </a:rPr>
              <a:t>psu</a:t>
            </a:r>
            <a:r>
              <a:rPr lang="en-US" sz="1200" b="1" dirty="0">
                <a:solidFill>
                  <a:srgbClr val="0432FF"/>
                </a:solidFill>
              </a:rPr>
              <a:t>) and B) temperature (</a:t>
            </a:r>
            <a:r>
              <a:rPr lang="en-US" sz="1200" b="1" baseline="30000" dirty="0">
                <a:solidFill>
                  <a:srgbClr val="0432FF"/>
                </a:solidFill>
              </a:rPr>
              <a:t>o </a:t>
            </a:r>
            <a:r>
              <a:rPr lang="en-US" sz="1200" b="1" dirty="0">
                <a:solidFill>
                  <a:srgbClr val="0432FF"/>
                </a:solidFill>
              </a:rPr>
              <a:t>C) response between ‘Wet’ and ‘Dry’ TCs based on 20 years of high-resolution E3SM simulations. Relative to ‘Dry’ TCs, the upper-ocean freshens considerably and cools less for ‘Wet’ TCs due to the increase in salinity stratification. ‘Anomalous’ refers to deviation from the pre-storm state and ‘composite mean’ indicates averaging across all wet/dry cases.</a:t>
            </a:r>
            <a:endParaRPr lang="en-US" altLang="en-US" sz="1200" b="1" dirty="0">
              <a:solidFill>
                <a:srgbClr val="0432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E5C32F-60BA-6644-8214-B170E04E7051}"/>
              </a:ext>
            </a:extLst>
          </p:cNvPr>
          <p:cNvSpPr/>
          <p:nvPr/>
        </p:nvSpPr>
        <p:spPr>
          <a:xfrm>
            <a:off x="6592538" y="2963113"/>
            <a:ext cx="304800" cy="214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88A752-6E49-401B-CAAD-AF9237863D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124" y="1198335"/>
            <a:ext cx="4414676" cy="301000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6714FFE-2180-0644-9CE9-9075AE309928}"/>
              </a:ext>
            </a:extLst>
          </p:cNvPr>
          <p:cNvSpPr txBox="1"/>
          <p:nvPr/>
        </p:nvSpPr>
        <p:spPr>
          <a:xfrm>
            <a:off x="4746625" y="1096280"/>
            <a:ext cx="301686" cy="3231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500" b="1" dirty="0"/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00C9F5-3B60-F642-796E-E7AD385C8C6B}"/>
              </a:ext>
            </a:extLst>
          </p:cNvPr>
          <p:cNvSpPr txBox="1"/>
          <p:nvPr/>
        </p:nvSpPr>
        <p:spPr>
          <a:xfrm>
            <a:off x="6965659" y="1095083"/>
            <a:ext cx="292068" cy="3231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500" b="1" dirty="0"/>
              <a:t>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01C2B3-0E07-7B5B-0176-FCD8C5561704}"/>
              </a:ext>
            </a:extLst>
          </p:cNvPr>
          <p:cNvSpPr/>
          <p:nvPr/>
        </p:nvSpPr>
        <p:spPr>
          <a:xfrm>
            <a:off x="4653124" y="4197278"/>
            <a:ext cx="4490876" cy="730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http://purl.org/dc/dcmitype/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7990</TotalTime>
  <Words>320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31</cp:revision>
  <cp:lastPrinted>2011-05-11T17:30:12Z</cp:lastPrinted>
  <dcterms:created xsi:type="dcterms:W3CDTF">2017-11-02T21:19:41Z</dcterms:created>
  <dcterms:modified xsi:type="dcterms:W3CDTF">2022-08-01T19:34:55Z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