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93741"/>
  </p:normalViewPr>
  <p:slideViewPr>
    <p:cSldViewPr snapToGrid="0" snapToObjects="1">
      <p:cViewPr varScale="1">
        <p:scale>
          <a:sx n="80" d="100"/>
          <a:sy n="80" d="100"/>
        </p:scale>
        <p:origin x="8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4/19/2023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8415" y="158088"/>
            <a:ext cx="11655169" cy="369332"/>
          </a:xfrm>
          <a:prstGeom prst="rect">
            <a:avLst/>
          </a:prstGeom>
          <a:noFill/>
        </p:spPr>
        <p:txBody>
          <a:bodyPr wrap="square" rtlCol="0">
            <a:spAutoFit/>
          </a:bodyPr>
          <a:lstStyle/>
          <a:p>
            <a:pPr algn="ctr"/>
            <a:r>
              <a:rPr lang="en-US" dirty="0"/>
              <a:t>Synoptic Drivers of Atmospheric River Induced Precipitation Near </a:t>
            </a:r>
            <a:r>
              <a:rPr lang="en-US" dirty="0" err="1"/>
              <a:t>Dronning</a:t>
            </a:r>
            <a:r>
              <a:rPr lang="en-US" dirty="0"/>
              <a:t> Maud Land, Antarctica</a:t>
            </a:r>
          </a:p>
        </p:txBody>
      </p:sp>
      <p:sp>
        <p:nvSpPr>
          <p:cNvPr id="11" name="TextBox 10">
            <a:extLst>
              <a:ext uri="{FF2B5EF4-FFF2-40B4-BE49-F238E27FC236}">
                <a16:creationId xmlns:a16="http://schemas.microsoft.com/office/drawing/2014/main" id="{C1487AF8-B774-BC41-BABF-E7279BA534C8}"/>
              </a:ext>
            </a:extLst>
          </p:cNvPr>
          <p:cNvSpPr txBox="1"/>
          <p:nvPr/>
        </p:nvSpPr>
        <p:spPr>
          <a:xfrm>
            <a:off x="143449" y="1282390"/>
            <a:ext cx="4305888" cy="769441"/>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Identify synoptic of precipitation associated with ARs reaching </a:t>
            </a:r>
            <a:r>
              <a:rPr lang="en-US" sz="1400" dirty="0" err="1">
                <a:latin typeface="Arial"/>
                <a:cs typeface="Arial"/>
              </a:rPr>
              <a:t>Dronning</a:t>
            </a:r>
            <a:r>
              <a:rPr lang="en-US" sz="1400" dirty="0">
                <a:latin typeface="Arial"/>
                <a:cs typeface="Arial"/>
              </a:rPr>
              <a:t> Maud Land, Antarctic.</a:t>
            </a:r>
            <a:endParaRPr lang="en-US" sz="1000" b="1"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105319" y="2315164"/>
            <a:ext cx="4484308" cy="1200329"/>
          </a:xfrm>
          <a:prstGeom prst="rect">
            <a:avLst/>
          </a:prstGeom>
          <a:noFill/>
        </p:spPr>
        <p:txBody>
          <a:bodyPr wrap="square" rtlCol="0">
            <a:spAutoFit/>
          </a:bodyPr>
          <a:lstStyle/>
          <a:p>
            <a:r>
              <a:rPr lang="en-US" sz="1600" b="1" i="1" dirty="0">
                <a:latin typeface="Arial"/>
                <a:cs typeface="Arial"/>
              </a:rPr>
              <a:t>APPROACH</a:t>
            </a:r>
          </a:p>
          <a:p>
            <a:r>
              <a:rPr lang="en-US" sz="1400" dirty="0">
                <a:latin typeface="Arial"/>
                <a:cs typeface="Arial"/>
              </a:rPr>
              <a:t>We employ a 16-node self-organizing map (SOM) trained with MERRA-2 sea-level pressure anomalies to identify synoptic-scale environments associated with landfalling ARs in and around DML. </a:t>
            </a:r>
          </a:p>
        </p:txBody>
      </p:sp>
      <p:sp>
        <p:nvSpPr>
          <p:cNvPr id="13" name="TextBox 12">
            <a:extLst>
              <a:ext uri="{FF2B5EF4-FFF2-40B4-BE49-F238E27FC236}">
                <a16:creationId xmlns:a16="http://schemas.microsoft.com/office/drawing/2014/main" id="{684BB747-39C5-DC46-AAAB-B70EAA51B2E0}"/>
              </a:ext>
            </a:extLst>
          </p:cNvPr>
          <p:cNvSpPr txBox="1"/>
          <p:nvPr/>
        </p:nvSpPr>
        <p:spPr>
          <a:xfrm>
            <a:off x="105318" y="3792438"/>
            <a:ext cx="4427113" cy="2092881"/>
          </a:xfrm>
          <a:prstGeom prst="rect">
            <a:avLst/>
          </a:prstGeom>
          <a:noFill/>
        </p:spPr>
        <p:txBody>
          <a:bodyPr wrap="square" rtlCol="0">
            <a:spAutoFit/>
          </a:bodyPr>
          <a:lstStyle/>
          <a:p>
            <a:r>
              <a:rPr lang="en-US" sz="1600" b="1" i="1" dirty="0">
                <a:latin typeface="Arial"/>
                <a:cs typeface="Arial"/>
              </a:rPr>
              <a:t>IMPACT</a:t>
            </a:r>
          </a:p>
          <a:p>
            <a:r>
              <a:rPr lang="en-US" sz="1400" dirty="0">
                <a:effectLst/>
                <a:latin typeface="Arial" panose="020B0604020202020204" pitchFamily="34" charset="0"/>
                <a:ea typeface="Times New Roman" panose="02020603050405020304" pitchFamily="18" charset="0"/>
                <a:cs typeface="Arial" panose="020B0604020202020204" pitchFamily="34" charset="0"/>
              </a:rPr>
              <a:t>Atmospheric Rivers (ARs) that reach </a:t>
            </a:r>
            <a:r>
              <a:rPr lang="en-US" sz="1400" dirty="0" err="1">
                <a:effectLst/>
                <a:latin typeface="Arial" panose="020B0604020202020204" pitchFamily="34" charset="0"/>
                <a:ea typeface="Times New Roman" panose="02020603050405020304" pitchFamily="18" charset="0"/>
                <a:cs typeface="Arial" panose="020B0604020202020204" pitchFamily="34" charset="0"/>
              </a:rPr>
              <a:t>Dronning</a:t>
            </a:r>
            <a:r>
              <a:rPr lang="en-US" sz="1400" dirty="0">
                <a:effectLst/>
                <a:latin typeface="Arial" panose="020B0604020202020204" pitchFamily="34" charset="0"/>
                <a:ea typeface="Times New Roman" panose="02020603050405020304" pitchFamily="18" charset="0"/>
                <a:cs typeface="Arial" panose="020B0604020202020204" pitchFamily="34" charset="0"/>
              </a:rPr>
              <a:t> Maud Land (DML) control the interannual variability of precipitation in the region. AR environments near DML feature an anomalous surface pressure couplet, anomalously high moisture, and sometimes a coastal barrier jet.</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a:effectLst/>
                <a:latin typeface="Arial" panose="020B0604020202020204" pitchFamily="34" charset="0"/>
                <a:ea typeface="Times New Roman" panose="02020603050405020304" pitchFamily="18" charset="0"/>
                <a:cs typeface="Arial" panose="020B0604020202020204" pitchFamily="34" charset="0"/>
              </a:rPr>
              <a:t>The occlusion process dominates the quasi-geostrophic forcing for lift in DML ARs, which modulates the intensity of AR precipitation</a:t>
            </a:r>
            <a:r>
              <a:rPr lang="en-US" sz="1600" dirty="0">
                <a:effectLst/>
                <a:latin typeface="Arial" panose="020B0604020202020204" pitchFamily="34" charset="0"/>
                <a:ea typeface="Times New Roman" panose="02020603050405020304" pitchFamily="18" charset="0"/>
                <a:cs typeface="Arial" panose="020B0604020202020204" pitchFamily="34" charset="0"/>
              </a:rPr>
              <a:t>.</a:t>
            </a:r>
          </a:p>
        </p:txBody>
      </p:sp>
      <p:sp>
        <p:nvSpPr>
          <p:cNvPr id="3" name="TextBox 2">
            <a:extLst>
              <a:ext uri="{FF2B5EF4-FFF2-40B4-BE49-F238E27FC236}">
                <a16:creationId xmlns:a16="http://schemas.microsoft.com/office/drawing/2014/main" id="{64F9DF7E-FBE7-488A-24F1-E17FC92B139D}"/>
              </a:ext>
            </a:extLst>
          </p:cNvPr>
          <p:cNvSpPr txBox="1"/>
          <p:nvPr/>
        </p:nvSpPr>
        <p:spPr>
          <a:xfrm>
            <a:off x="203035" y="527420"/>
            <a:ext cx="11785928" cy="572080"/>
          </a:xfrm>
          <a:prstGeom prst="rect">
            <a:avLst/>
          </a:prstGeom>
          <a:noFill/>
          <a:ln>
            <a:solidFill>
              <a:schemeClr val="accent1"/>
            </a:solidFill>
          </a:ln>
        </p:spPr>
        <p:txBody>
          <a:bodyPr wrap="square" rtlCol="0">
            <a:spAutoFit/>
          </a:bodyPr>
          <a:lstStyle/>
          <a:p>
            <a:pPr marL="0" marR="0" algn="ctr">
              <a:lnSpc>
                <a:spcPct val="115000"/>
              </a:lnSpc>
              <a:spcBef>
                <a:spcPts val="0"/>
              </a:spcBef>
              <a:spcAft>
                <a:spcPts val="0"/>
              </a:spcAft>
            </a:pPr>
            <a:r>
              <a:rPr lang="en-US" sz="1400" dirty="0" err="1">
                <a:solidFill>
                  <a:srgbClr val="404040"/>
                </a:solidFill>
                <a:effectLst/>
                <a:latin typeface="Times New Roman" panose="02020603050405020304" pitchFamily="18" charset="0"/>
                <a:ea typeface="Times New Roman" panose="02020603050405020304" pitchFamily="18" charset="0"/>
              </a:rPr>
              <a:t>Baiman</a:t>
            </a:r>
            <a:r>
              <a:rPr lang="en-US" sz="1400" dirty="0">
                <a:solidFill>
                  <a:srgbClr val="404040"/>
                </a:solidFill>
                <a:effectLst/>
                <a:latin typeface="Times New Roman" panose="02020603050405020304" pitchFamily="18" charset="0"/>
                <a:ea typeface="Times New Roman" panose="02020603050405020304" pitchFamily="18" charset="0"/>
              </a:rPr>
              <a:t>, R., Winters, A. C., </a:t>
            </a:r>
            <a:r>
              <a:rPr lang="en-US" sz="1400" dirty="0" err="1">
                <a:solidFill>
                  <a:srgbClr val="404040"/>
                </a:solidFill>
                <a:effectLst/>
                <a:latin typeface="Times New Roman" panose="02020603050405020304" pitchFamily="18" charset="0"/>
                <a:ea typeface="Times New Roman" panose="02020603050405020304" pitchFamily="18" charset="0"/>
              </a:rPr>
              <a:t>Lenaerts</a:t>
            </a:r>
            <a:r>
              <a:rPr lang="en-US" sz="1400" dirty="0">
                <a:solidFill>
                  <a:srgbClr val="404040"/>
                </a:solidFill>
                <a:effectLst/>
                <a:latin typeface="Times New Roman" panose="02020603050405020304" pitchFamily="18" charset="0"/>
                <a:ea typeface="Times New Roman" panose="02020603050405020304" pitchFamily="18" charset="0"/>
              </a:rPr>
              <a:t>, J., &amp; Shields, C. A. (2023). Synoptic Drivers of Atmospheric River Induced Precipitation Near </a:t>
            </a:r>
            <a:r>
              <a:rPr lang="en-US" sz="1400" dirty="0" err="1">
                <a:solidFill>
                  <a:srgbClr val="404040"/>
                </a:solidFill>
                <a:effectLst/>
                <a:latin typeface="Times New Roman" panose="02020603050405020304" pitchFamily="18" charset="0"/>
                <a:ea typeface="Times New Roman" panose="02020603050405020304" pitchFamily="18" charset="0"/>
              </a:rPr>
              <a:t>Dronning</a:t>
            </a:r>
            <a:r>
              <a:rPr lang="en-US" sz="1400" dirty="0">
                <a:solidFill>
                  <a:srgbClr val="404040"/>
                </a:solidFill>
                <a:effectLst/>
                <a:latin typeface="Times New Roman" panose="02020603050405020304" pitchFamily="18" charset="0"/>
                <a:ea typeface="Times New Roman" panose="02020603050405020304" pitchFamily="18" charset="0"/>
              </a:rPr>
              <a:t> Maud Land, Antarctica. Journal of Geophysical Research: Atmospheres, 128, e2022JD037859. https://</a:t>
            </a:r>
            <a:r>
              <a:rPr lang="en-US" sz="1400" dirty="0" err="1">
                <a:solidFill>
                  <a:srgbClr val="404040"/>
                </a:solidFill>
                <a:effectLst/>
                <a:latin typeface="Times New Roman" panose="02020603050405020304" pitchFamily="18" charset="0"/>
                <a:ea typeface="Times New Roman" panose="02020603050405020304" pitchFamily="18" charset="0"/>
              </a:rPr>
              <a:t>doi-org.cuucar.idm.oclc.org</a:t>
            </a:r>
            <a:r>
              <a:rPr lang="en-US" sz="1400" dirty="0">
                <a:solidFill>
                  <a:srgbClr val="404040"/>
                </a:solidFill>
                <a:effectLst/>
                <a:latin typeface="Times New Roman" panose="02020603050405020304" pitchFamily="18" charset="0"/>
                <a:ea typeface="Times New Roman" panose="02020603050405020304" pitchFamily="18" charset="0"/>
              </a:rPr>
              <a:t>/10.1029/2022JD037859.</a:t>
            </a:r>
            <a:endParaRPr lang="en-US" sz="1400" dirty="0">
              <a:solidFill>
                <a:srgbClr val="000000"/>
              </a:solidFill>
              <a:effectLst/>
              <a:latin typeface="Calibri" panose="020F0502020204030204" pitchFamily="34" charset="0"/>
              <a:ea typeface="Calibri" panose="020F0502020204030204" pitchFamily="34" charset="0"/>
            </a:endParaRPr>
          </a:p>
        </p:txBody>
      </p:sp>
      <p:grpSp>
        <p:nvGrpSpPr>
          <p:cNvPr id="8" name="Group 7">
            <a:extLst>
              <a:ext uri="{FF2B5EF4-FFF2-40B4-BE49-F238E27FC236}">
                <a16:creationId xmlns:a16="http://schemas.microsoft.com/office/drawing/2014/main" id="{2C73A9AF-D120-297D-D53E-33DCC9F2AC9F}"/>
              </a:ext>
            </a:extLst>
          </p:cNvPr>
          <p:cNvGrpSpPr/>
          <p:nvPr/>
        </p:nvGrpSpPr>
        <p:grpSpPr>
          <a:xfrm>
            <a:off x="4627757" y="1271239"/>
            <a:ext cx="7399336" cy="4915469"/>
            <a:chOff x="4627757" y="1271239"/>
            <a:chExt cx="7399336" cy="4915469"/>
          </a:xfrm>
        </p:grpSpPr>
        <p:sp>
          <p:nvSpPr>
            <p:cNvPr id="7" name="Rectangle 6">
              <a:extLst>
                <a:ext uri="{FF2B5EF4-FFF2-40B4-BE49-F238E27FC236}">
                  <a16:creationId xmlns:a16="http://schemas.microsoft.com/office/drawing/2014/main" id="{7B338369-46C6-F7FD-11D9-54AFECE46D07}"/>
                </a:ext>
              </a:extLst>
            </p:cNvPr>
            <p:cNvSpPr/>
            <p:nvPr/>
          </p:nvSpPr>
          <p:spPr>
            <a:xfrm>
              <a:off x="4627757" y="1271239"/>
              <a:ext cx="7361206" cy="47865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D3430D2-10E9-19F0-8F8E-0433746DA80D}"/>
                </a:ext>
              </a:extLst>
            </p:cNvPr>
            <p:cNvPicPr>
              <a:picLocks noChangeAspect="1"/>
            </p:cNvPicPr>
            <p:nvPr/>
          </p:nvPicPr>
          <p:blipFill>
            <a:blip r:embed="rId3"/>
            <a:stretch>
              <a:fillRect/>
            </a:stretch>
          </p:blipFill>
          <p:spPr>
            <a:xfrm>
              <a:off x="4748982" y="1354616"/>
              <a:ext cx="5999354" cy="4619823"/>
            </a:xfrm>
            <a:prstGeom prst="rect">
              <a:avLst/>
            </a:prstGeom>
          </p:spPr>
        </p:pic>
        <p:sp>
          <p:nvSpPr>
            <p:cNvPr id="6" name="TextBox 5">
              <a:extLst>
                <a:ext uri="{FF2B5EF4-FFF2-40B4-BE49-F238E27FC236}">
                  <a16:creationId xmlns:a16="http://schemas.microsoft.com/office/drawing/2014/main" id="{4A299D41-0785-ED28-1AE0-0465A4106D03}"/>
                </a:ext>
              </a:extLst>
            </p:cNvPr>
            <p:cNvSpPr txBox="1"/>
            <p:nvPr/>
          </p:nvSpPr>
          <p:spPr>
            <a:xfrm>
              <a:off x="10843662" y="1354616"/>
              <a:ext cx="1183431" cy="4832092"/>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Cumulative precipitation for timesteps mapped to nodes from 50°W to 50°E (shading). Average landfalling precipitation intensity over extended focus region (blue dotted lines) for landfalling AR timesteps associated with nodes (blue circles). Average precipitation intensities that are statistically significantly high (low) are shown in dark (light) blue.</a:t>
              </a:r>
            </a:p>
          </p:txBody>
        </p:sp>
      </p:gr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250</Words>
  <Application>Microsoft Office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69</cp:revision>
  <dcterms:created xsi:type="dcterms:W3CDTF">2017-08-29T22:43:04Z</dcterms:created>
  <dcterms:modified xsi:type="dcterms:W3CDTF">2023-04-19T17:12:33Z</dcterms:modified>
</cp:coreProperties>
</file>