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sldIdLst>
    <p:sldId id="265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2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23"/>
    <p:restoredTop sz="80340"/>
  </p:normalViewPr>
  <p:slideViewPr>
    <p:cSldViewPr>
      <p:cViewPr varScale="1">
        <p:scale>
          <a:sx n="96" d="100"/>
          <a:sy n="96" d="100"/>
        </p:scale>
        <p:origin x="1704" y="28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31EEBF8-E7F3-4A9A-850F-E4428DDCC0C3}" type="datetimeFigureOut">
              <a:rPr lang="en-US"/>
              <a:pPr>
                <a:defRPr/>
              </a:pPr>
              <a:t>5/22/24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0C2D153-3D13-4BE3-B2CD-4C482CBB0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28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B7338E-CFCF-413C-9FF8-02EB67962A4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786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3147485" y="6634163"/>
            <a:ext cx="9046633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1" y="6634163"/>
            <a:ext cx="3111500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3198285" y="6646864"/>
            <a:ext cx="8784167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8" name="Rectangle 235"/>
          <p:cNvSpPr>
            <a:spLocks noChangeArrowheads="1"/>
          </p:cNvSpPr>
          <p:nvPr userDrawn="1"/>
        </p:nvSpPr>
        <p:spPr bwMode="auto">
          <a:xfrm>
            <a:off x="-46566" y="6646864"/>
            <a:ext cx="3094567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9848E3B6-8522-4FD6-8750-BDCE7D124C96}" type="slidenum">
              <a:rPr lang="en-US" sz="1000">
                <a:solidFill>
                  <a:schemeClr val="bg1"/>
                </a:solidFill>
                <a:latin typeface="+mn-lt"/>
                <a:ea typeface="Rod"/>
                <a:cs typeface="Rod"/>
              </a:rPr>
              <a:pPr marL="171450" indent="-171450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BER Climate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17600" y="1600201"/>
            <a:ext cx="5130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451600" y="1600201"/>
            <a:ext cx="5130800" cy="452596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6D29F111-307B-4882-84AF-E5A785B43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4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445DE63-9444-4068-B970-12C6A99CC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ransition spd="slow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1968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189544"/>
            <a:ext cx="1196340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Calibri" charset="0"/>
                <a:ea typeface="Calibri" charset="0"/>
                <a:cs typeface="Calibri" charset="0"/>
              </a:rPr>
              <a:t>Energy-conserving physics for nonhydrostatic dynamics </a:t>
            </a:r>
          </a:p>
          <a:p>
            <a:pPr algn="ctr"/>
            <a:r>
              <a:rPr lang="en-US" sz="3200" b="1" dirty="0">
                <a:latin typeface="Calibri" charset="0"/>
                <a:ea typeface="Calibri" charset="0"/>
                <a:cs typeface="Calibri" charset="0"/>
              </a:rPr>
              <a:t>in mass coordinate models</a:t>
            </a:r>
          </a:p>
          <a:p>
            <a:pPr algn="ctr"/>
            <a:endParaRPr lang="en-US" sz="3200" b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59486" y="5884431"/>
            <a:ext cx="4800601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000" b="1" dirty="0"/>
              <a:t>Citation: O. Guba, M. A. Taylor, P. A. </a:t>
            </a:r>
            <a:r>
              <a:rPr lang="en-US" sz="1000" b="1" dirty="0" err="1"/>
              <a:t>Bosler</a:t>
            </a:r>
            <a:r>
              <a:rPr lang="en-US" sz="1000" b="1" dirty="0"/>
              <a:t>, C. Eldred, P. H. Lauritzen: Energy-conserving physics for nonhydrostatic dynamics in mass coordinate models, </a:t>
            </a:r>
            <a:r>
              <a:rPr lang="en-US" sz="1000" b="1" dirty="0" err="1"/>
              <a:t>Geosci</a:t>
            </a:r>
            <a:r>
              <a:rPr lang="en-US" sz="1000" b="1" dirty="0"/>
              <a:t>. Model Dev., 17, 1429–1442 (2024). </a:t>
            </a:r>
            <a:endParaRPr lang="en-US" sz="1000" dirty="0"/>
          </a:p>
        </p:txBody>
      </p:sp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251790" y="1210673"/>
            <a:ext cx="6622742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algn="ctr">
              <a:spcBef>
                <a:spcPct val="15000"/>
              </a:spcBef>
            </a:pPr>
            <a:r>
              <a:rPr lang="en-US" sz="1600" b="1" dirty="0">
                <a:latin typeface="Calibri" charset="0"/>
                <a:ea typeface="Calibri" charset="0"/>
                <a:cs typeface="Calibri" charset="0"/>
              </a:rPr>
              <a:t>Scientific Challenge</a:t>
            </a:r>
          </a:p>
          <a:p>
            <a:pPr marL="285750" indent="-285750">
              <a:spcBef>
                <a:spcPct val="150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Calibri" charset="0"/>
                <a:ea typeface="Calibri" charset="0"/>
                <a:cs typeface="Calibri" charset="0"/>
              </a:rPr>
              <a:t>Moist thermodynamic processes in atmospheric models are currently implemented with crude assumptions </a:t>
            </a:r>
          </a:p>
          <a:p>
            <a:pPr marL="285750" indent="-285750">
              <a:spcBef>
                <a:spcPct val="150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Calibri" charset="0"/>
                <a:ea typeface="Calibri" charset="0"/>
                <a:cs typeface="Calibri" charset="0"/>
              </a:rPr>
              <a:t>Moist processes are represented by parameterization packages that do not take into consideration analytical and numerical formulations of the global atmospheric component</a:t>
            </a:r>
          </a:p>
          <a:p>
            <a:pPr marL="285750" indent="-285750">
              <a:spcBef>
                <a:spcPct val="150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Calibri" charset="0"/>
                <a:ea typeface="Calibri" charset="0"/>
                <a:cs typeface="Calibri" charset="0"/>
              </a:rPr>
              <a:t>As numerical climate models advance to represent higher spatial and temporal scales, it is crucial to improve representation of moist thermodynamic processes</a:t>
            </a:r>
          </a:p>
          <a:p>
            <a:br>
              <a:rPr lang="en-US" sz="1400" dirty="0"/>
            </a:br>
            <a:endParaRPr lang="en-US" sz="1400" dirty="0"/>
          </a:p>
          <a:p>
            <a:pPr algn="ctr">
              <a:spcBef>
                <a:spcPct val="15000"/>
              </a:spcBef>
            </a:pPr>
            <a:endParaRPr lang="en-US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372" name="Rectangle 3"/>
          <p:cNvSpPr>
            <a:spLocks noChangeArrowheads="1"/>
          </p:cNvSpPr>
          <p:nvPr/>
        </p:nvSpPr>
        <p:spPr bwMode="auto">
          <a:xfrm>
            <a:off x="311458" y="3234145"/>
            <a:ext cx="6470342" cy="1642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1600" b="1" dirty="0">
                <a:latin typeface="Calibri" pitchFamily="34" charset="0"/>
              </a:rPr>
              <a:t>Approach and Results</a:t>
            </a:r>
            <a:endParaRPr lang="en-US" sz="1600" dirty="0">
              <a:latin typeface="Calibri" pitchFamily="34" charset="0"/>
            </a:endParaRPr>
          </a:p>
          <a:p>
            <a:pPr marL="285750" indent="-285750">
              <a:spcBef>
                <a:spcPct val="150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itchFamily="34" charset="0"/>
              </a:rPr>
              <a:t>We analyzed the most common approaches to physics-dynamics coupling as viewed from a time-split mechanism between physics and dynamics</a:t>
            </a:r>
          </a:p>
          <a:p>
            <a:pPr marL="285750" indent="-285750">
              <a:spcBef>
                <a:spcPct val="150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itchFamily="34" charset="0"/>
              </a:rPr>
              <a:t>We derived a new coupling mechanism for a nonhydrostatic atmospheric dynamical core  </a:t>
            </a:r>
          </a:p>
          <a:p>
            <a:pPr marL="285750" indent="-285750">
              <a:spcBef>
                <a:spcPct val="150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itchFamily="34" charset="0"/>
              </a:rPr>
              <a:t>Analysis and performance of coupling mechanisms was evaluated in a test with rising thermal bubble and simplified moist physics package (as in the figure)</a:t>
            </a:r>
          </a:p>
        </p:txBody>
      </p:sp>
      <p:sp>
        <p:nvSpPr>
          <p:cNvPr id="15373" name="TextBox 24"/>
          <p:cNvSpPr txBox="1">
            <a:spLocks noChangeArrowheads="1"/>
          </p:cNvSpPr>
          <p:nvPr/>
        </p:nvSpPr>
        <p:spPr bwMode="auto">
          <a:xfrm>
            <a:off x="311458" y="5127992"/>
            <a:ext cx="677868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latin typeface="Calibri"/>
                <a:cs typeface="Calibri"/>
              </a:rPr>
              <a:t>Impact</a:t>
            </a:r>
            <a:endParaRPr lang="en-US" sz="1600" dirty="0">
              <a:latin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alibri"/>
                <a:cs typeface="Calibri"/>
              </a:rPr>
              <a:t>It is shown that to properly model energy fluxes of water forms in the atmosphere is it required to implement </a:t>
            </a:r>
            <a:r>
              <a:rPr lang="en-US" sz="1400" dirty="0" err="1">
                <a:latin typeface="Calibri"/>
                <a:cs typeface="Calibri"/>
              </a:rPr>
              <a:t>unapproximated</a:t>
            </a:r>
            <a:r>
              <a:rPr lang="en-US" sz="1400" dirty="0">
                <a:latin typeface="Calibri"/>
                <a:cs typeface="Calibri"/>
              </a:rPr>
              <a:t> thermodynamics in moist parameterizations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alibri"/>
                <a:cs typeface="Calibri"/>
              </a:rPr>
              <a:t>A consistent approach to physics-dynamics coupling mechanisms and its application to nonhydrostatic dynamics is provided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39000" y="4989493"/>
            <a:ext cx="4724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1D23A3"/>
                </a:solidFill>
                <a:latin typeface="Calibri" charset="0"/>
                <a:ea typeface="Calibri" charset="0"/>
                <a:cs typeface="Calibri" charset="0"/>
              </a:rPr>
              <a:t>A test for a thermal raising bubble with simplified physics for three different coupling mechanisms that are most common in the current atmospheric models.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7BAFA8A-B655-32D2-0113-B1BA805483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1335308"/>
            <a:ext cx="3945246" cy="3497911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2652</TotalTime>
  <Words>245</Words>
  <Application>Microsoft Macintosh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Guba, Oksana</cp:lastModifiedBy>
  <cp:revision>94</cp:revision>
  <dcterms:created xsi:type="dcterms:W3CDTF">2013-09-25T16:30:27Z</dcterms:created>
  <dcterms:modified xsi:type="dcterms:W3CDTF">2024-05-23T22:58:55Z</dcterms:modified>
</cp:coreProperties>
</file>