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82"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36"/>
    <a:srgbClr val="007837"/>
    <a:srgbClr val="FEFFE5"/>
    <a:srgbClr val="F2F2F2"/>
    <a:srgbClr val="06612F"/>
    <a:srgbClr val="6AAD89"/>
    <a:srgbClr val="106433"/>
    <a:srgbClr val="11134A"/>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72177" autoAdjust="0"/>
  </p:normalViewPr>
  <p:slideViewPr>
    <p:cSldViewPr>
      <p:cViewPr varScale="1">
        <p:scale>
          <a:sx n="90" d="100"/>
          <a:sy n="90" d="100"/>
        </p:scale>
        <p:origin x="1920" y="20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8/13/23</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8/12/23</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b="1" kern="1800" dirty="0">
                <a:solidFill>
                  <a:srgbClr val="106636"/>
                </a:solidFill>
                <a:effectLst/>
                <a:latin typeface="Times New Roman" panose="02020603050405020304" pitchFamily="18" charset="0"/>
                <a:ea typeface="Times New Roman" panose="02020603050405020304" pitchFamily="18" charset="0"/>
                <a:cs typeface="Times New Roman" panose="02020603050405020304" pitchFamily="18" charset="0"/>
              </a:rPr>
              <a:t>Word highlight text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868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dirty="0">
              <a:solidFill>
                <a:srgbClr val="000000"/>
              </a:solidFill>
            </a:endParaRPr>
          </a:p>
        </p:txBody>
      </p:sp>
      <p:sp>
        <p:nvSpPr>
          <p:cNvPr id="3075" name="Rectangle 4"/>
          <p:cNvSpPr>
            <a:spLocks noChangeArrowheads="1"/>
          </p:cNvSpPr>
          <p:nvPr/>
        </p:nvSpPr>
        <p:spPr bwMode="auto">
          <a:xfrm>
            <a:off x="76201" y="762000"/>
            <a:ext cx="8116887" cy="12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Scientific Challenge </a:t>
            </a:r>
          </a:p>
          <a:p>
            <a:pPr marL="285750" indent="-285750">
              <a:lnSpc>
                <a:spcPct val="90000"/>
              </a:lnSpc>
              <a:buFont typeface="Arial" pitchFamily="34" charset="0"/>
              <a:buChar char="●"/>
              <a:defRPr/>
            </a:pPr>
            <a:r>
              <a:rPr lang="en-US" sz="1600" u="none" strike="noStrike" dirty="0">
                <a:effectLst/>
                <a:latin typeface="Arial Narrow" panose="020B0604020202020204" pitchFamily="34" charset="0"/>
                <a:cs typeface="Arial Narrow" panose="020B0604020202020204" pitchFamily="34" charset="0"/>
              </a:rPr>
              <a:t>One of the important uncertainties in predicting future carbon uptake relates to our understanding of C–nutrient interactions and nutrient limitation and how they are represented in models. E3SM is one of the few ESMs models that have been developed with a coupled C–N–P capability in the land component. Its global performance has yet to be evaluated with observational and experimental data. How P cycle dynamics and P limitation affect global C sources and sinks has yet to quantified.</a:t>
            </a:r>
            <a:r>
              <a:rPr lang="en-US" sz="1600" u="none" strike="noStrike" dirty="0">
                <a:solidFill>
                  <a:srgbClr val="464646"/>
                </a:solidFill>
                <a:effectLst/>
                <a:latin typeface="Arial Narrow" panose="020B0604020202020204" pitchFamily="34" charset="0"/>
                <a:cs typeface="Arial Narrow" panose="020B0604020202020204" pitchFamily="34" charset="0"/>
              </a:rPr>
              <a:t>  </a:t>
            </a:r>
          </a:p>
          <a:p>
            <a:pPr marL="285750" indent="-285750">
              <a:lnSpc>
                <a:spcPct val="90000"/>
              </a:lnSpc>
              <a:buFont typeface="Arial" pitchFamily="34" charset="0"/>
              <a:buChar char="●"/>
              <a:defRPr/>
            </a:pPr>
            <a:endParaRPr lang="en-US" sz="1800" dirty="0">
              <a:solidFill>
                <a:prstClr val="black"/>
              </a:solidFill>
              <a:latin typeface="Arial" panose="020B0604020202020204" pitchFamily="34" charset="0"/>
              <a:cs typeface="Arial" panose="020B0604020202020204" pitchFamily="34" charset="0"/>
            </a:endParaRPr>
          </a:p>
        </p:txBody>
      </p:sp>
      <p:sp>
        <p:nvSpPr>
          <p:cNvPr id="3076" name="Rectangle 5"/>
          <p:cNvSpPr>
            <a:spLocks noChangeArrowheads="1"/>
          </p:cNvSpPr>
          <p:nvPr/>
        </p:nvSpPr>
        <p:spPr bwMode="auto">
          <a:xfrm>
            <a:off x="185475" y="66215"/>
            <a:ext cx="117008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US" sz="2000" b="1" i="0" u="none" strike="noStrike" dirty="0">
                <a:solidFill>
                  <a:srgbClr val="464646"/>
                </a:solidFill>
                <a:effectLst/>
                <a:latin typeface="Arial" panose="020B0604020202020204" pitchFamily="34" charset="0"/>
              </a:rPr>
              <a:t>Global evaluation of terrestrial biogeochemistry in the Energy </a:t>
            </a:r>
            <a:r>
              <a:rPr lang="en-US" sz="2000" b="1" i="0" u="none" strike="noStrike" dirty="0" err="1">
                <a:solidFill>
                  <a:srgbClr val="464646"/>
                </a:solidFill>
                <a:effectLst/>
                <a:latin typeface="Arial" panose="020B0604020202020204" pitchFamily="34" charset="0"/>
              </a:rPr>
              <a:t>Exascale</a:t>
            </a:r>
            <a:r>
              <a:rPr lang="en-US" sz="2000" b="1" i="0" u="none" strike="noStrike" dirty="0">
                <a:solidFill>
                  <a:srgbClr val="464646"/>
                </a:solidFill>
                <a:effectLst/>
                <a:latin typeface="Arial" panose="020B0604020202020204" pitchFamily="34" charset="0"/>
              </a:rPr>
              <a:t> Earth System Model (E3SM) and the role of the phosphorus cycle in the historical terrestrial carbon balance</a:t>
            </a:r>
          </a:p>
        </p:txBody>
      </p:sp>
      <p:sp>
        <p:nvSpPr>
          <p:cNvPr id="9" name="Rectangle 4">
            <a:extLst>
              <a:ext uri="{FF2B5EF4-FFF2-40B4-BE49-F238E27FC236}">
                <a16:creationId xmlns:a16="http://schemas.microsoft.com/office/drawing/2014/main" id="{0D711938-5F57-4CD6-8D4E-B80CB7329BE0}"/>
              </a:ext>
            </a:extLst>
          </p:cNvPr>
          <p:cNvSpPr>
            <a:spLocks noChangeArrowheads="1"/>
          </p:cNvSpPr>
          <p:nvPr/>
        </p:nvSpPr>
        <p:spPr bwMode="auto">
          <a:xfrm>
            <a:off x="114301" y="4054472"/>
            <a:ext cx="8078787" cy="21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buFontTx/>
              <a:buNone/>
            </a:pPr>
            <a:r>
              <a:rPr lang="en-US" altLang="en-US" sz="2000" b="1" dirty="0">
                <a:solidFill>
                  <a:srgbClr val="006600"/>
                </a:solidFill>
                <a:latin typeface="Arial" panose="020B0604020202020204" pitchFamily="34" charset="0"/>
                <a:cs typeface="Arial" panose="020B0604020202020204" pitchFamily="34" charset="0"/>
              </a:rPr>
              <a:t>Significance and Impact</a:t>
            </a:r>
          </a:p>
          <a:p>
            <a:pPr marL="283464" indent="-283464">
              <a:lnSpc>
                <a:spcPct val="90000"/>
              </a:lnSpc>
              <a:buFont typeface="Arial" panose="020B0604020202020204" pitchFamily="34" charset="0"/>
              <a:buChar char="●"/>
            </a:pPr>
            <a:r>
              <a:rPr lang="en-US" sz="1600" dirty="0">
                <a:effectLst/>
                <a:latin typeface="Arial Narrow" panose="020B0604020202020204" pitchFamily="34" charset="0"/>
                <a:ea typeface="DengXian" panose="02010600030101010101" pitchFamily="2" charset="-122"/>
                <a:cs typeface="Arial Narrow" panose="020B0604020202020204" pitchFamily="34" charset="0"/>
              </a:rPr>
              <a:t>E3SM provides a reasonable representation of contemporary global-scale C, N, and P cycling dynamics.</a:t>
            </a:r>
            <a:r>
              <a:rPr lang="en-US" sz="1600" dirty="0">
                <a:effectLst/>
                <a:latin typeface="Arial Narrow" panose="020B0604020202020204" pitchFamily="34" charset="0"/>
                <a:cs typeface="Arial Narrow" panose="020B0604020202020204" pitchFamily="34" charset="0"/>
              </a:rPr>
              <a:t> </a:t>
            </a:r>
          </a:p>
          <a:p>
            <a:pPr marL="283464" indent="-283464">
              <a:lnSpc>
                <a:spcPct val="90000"/>
              </a:lnSpc>
              <a:buFont typeface="Arial" panose="020B0604020202020204" pitchFamily="34" charset="0"/>
              <a:buChar char="●"/>
            </a:pPr>
            <a:r>
              <a:rPr lang="en-US" sz="1600" kern="100" dirty="0">
                <a:effectLst/>
                <a:latin typeface="Arial Narrow" panose="020B0604020202020204" pitchFamily="34" charset="0"/>
                <a:ea typeface="DengXian" panose="02010600030101010101" pitchFamily="2" charset="-122"/>
                <a:cs typeface="Arial Narrow" panose="020B0604020202020204" pitchFamily="34" charset="0"/>
              </a:rPr>
              <a:t>This study demonstrates that the introduction of P cycle dynamics and C–N–P coupling have substantial consequences for projections of future C uptake.</a:t>
            </a:r>
          </a:p>
          <a:p>
            <a:pPr marL="283464" indent="-283464">
              <a:lnSpc>
                <a:spcPct val="90000"/>
              </a:lnSpc>
              <a:buFont typeface="Arial" panose="020B0604020202020204" pitchFamily="34" charset="0"/>
              <a:buChar char="●"/>
            </a:pPr>
            <a:r>
              <a:rPr lang="en-US" sz="1600" kern="100" dirty="0">
                <a:effectLst/>
                <a:latin typeface="Arial Narrow" panose="020B0604020202020204" pitchFamily="34" charset="0"/>
                <a:ea typeface="DengXian" panose="02010600030101010101" pitchFamily="2" charset="-122"/>
                <a:cs typeface="Arial Narrow" panose="020B0604020202020204" pitchFamily="34" charset="0"/>
              </a:rPr>
              <a:t>This study highlights the data needs for global land model evaluation, particularly the need for more synthesis datasets on nutrient pools and fluxes.</a:t>
            </a:r>
          </a:p>
          <a:p>
            <a:pPr marL="283464" indent="-283464" eaLnBrk="1" hangingPunct="1">
              <a:lnSpc>
                <a:spcPct val="90000"/>
              </a:lnSpc>
              <a:buFont typeface="Arial" panose="020B0604020202020204" pitchFamily="34" charset="0"/>
              <a:buChar char="●"/>
            </a:pPr>
            <a:endParaRPr lang="en-US" sz="1800" b="0" i="0" dirty="0">
              <a:solidFill>
                <a:srgbClr val="1C1D1E"/>
              </a:solidFill>
              <a:effectLst/>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108382" y="2209800"/>
            <a:ext cx="8116887" cy="197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Approach and Findings</a:t>
            </a:r>
          </a:p>
          <a:p>
            <a:pPr marL="285750" indent="-285750">
              <a:lnSpc>
                <a:spcPct val="95000"/>
              </a:lnSpc>
              <a:buFont typeface="Arial" panose="020B0604020202020204" pitchFamily="34" charset="0"/>
              <a:buChar char="•"/>
              <a:defRPr/>
            </a:pPr>
            <a:r>
              <a:rPr lang="en-US" sz="1600" dirty="0">
                <a:latin typeface="Arial Narrow" panose="020B0604020202020204" pitchFamily="34" charset="0"/>
                <a:cs typeface="Arial Narrow" panose="020B0604020202020204" pitchFamily="34" charset="0"/>
              </a:rPr>
              <a:t>Model results were evaluated using the </a:t>
            </a:r>
            <a:r>
              <a:rPr lang="en-US" sz="1600" u="none" strike="noStrike" dirty="0">
                <a:effectLst/>
                <a:latin typeface="Arial Narrow" panose="020B0604020202020204" pitchFamily="34" charset="0"/>
                <a:cs typeface="Arial Narrow" panose="020B0604020202020204" pitchFamily="34" charset="0"/>
              </a:rPr>
              <a:t>the International Land Model Benchmarking (ILAMB) benchmarking system and other observational and experimental data. </a:t>
            </a:r>
          </a:p>
          <a:p>
            <a:pPr marL="285750" marR="0" lvl="0" indent="-285750">
              <a:spcBef>
                <a:spcPts val="0"/>
              </a:spcBef>
              <a:spcAft>
                <a:spcPts val="0"/>
              </a:spcAft>
              <a:buFont typeface="Arial" panose="020B0604020202020204" pitchFamily="34" charset="0"/>
              <a:buChar char="•"/>
              <a:tabLst>
                <a:tab pos="457200" algn="l"/>
              </a:tabLst>
            </a:pPr>
            <a:r>
              <a:rPr lang="en-US" sz="1600" kern="100" dirty="0">
                <a:effectLst/>
                <a:latin typeface="Arial Narrow" panose="020B0604020202020204" pitchFamily="34" charset="0"/>
                <a:ea typeface="DengXian" panose="02010600030101010101" pitchFamily="2" charset="-122"/>
                <a:cs typeface="Arial Narrow" panose="020B0604020202020204" pitchFamily="34" charset="0"/>
              </a:rPr>
              <a:t>Our simulations suggest in general P is the more limiting nutrient in the tropical regions while N is more limiting in the middle to high latitudes. Our results also suggest widespread N and P co-limitation, even in the tropical regions where P limitation is more dominant.</a:t>
            </a:r>
          </a:p>
          <a:p>
            <a:pPr marL="285750" marR="0" lvl="0" indent="-285750">
              <a:spcBef>
                <a:spcPts val="0"/>
              </a:spcBef>
              <a:spcAft>
                <a:spcPts val="0"/>
              </a:spcAft>
              <a:buFont typeface="Arial" panose="020B0604020202020204" pitchFamily="34" charset="0"/>
              <a:buChar char="•"/>
              <a:tabLst>
                <a:tab pos="457200" algn="l"/>
              </a:tabLst>
            </a:pPr>
            <a:r>
              <a:rPr lang="en-US" sz="1600" kern="100" dirty="0">
                <a:effectLst/>
                <a:latin typeface="Arial Narrow" panose="020B0604020202020204" pitchFamily="34" charset="0"/>
                <a:ea typeface="DengXian" panose="02010600030101010101" pitchFamily="2" charset="-122"/>
                <a:cs typeface="Arial Narrow" panose="020B0604020202020204" pitchFamily="34" charset="0"/>
              </a:rPr>
              <a:t>Global C sources and sinks are significantly affected by P limitation,</a:t>
            </a:r>
            <a:endParaRPr lang="en-US" sz="1600" dirty="0">
              <a:latin typeface="Arial Narrow" panose="020B0604020202020204" pitchFamily="34" charset="0"/>
              <a:cs typeface="Arial Narrow" panose="020B0604020202020204" pitchFamily="34" charset="0"/>
            </a:endParaRPr>
          </a:p>
          <a:p>
            <a:pPr marL="285750" indent="-285750">
              <a:lnSpc>
                <a:spcPct val="90000"/>
              </a:lnSpc>
              <a:buFont typeface="Arial" pitchFamily="34" charset="0"/>
              <a:buChar char="●"/>
              <a:defRPr/>
            </a:pPr>
            <a:endParaRPr lang="en-US" sz="1800" b="0" i="0" dirty="0">
              <a:solidFill>
                <a:srgbClr val="1C1D1E"/>
              </a:solidFill>
              <a:effectLst/>
              <a:latin typeface="Arial" panose="020B0604020202020204" pitchFamily="34" charset="0"/>
              <a:cs typeface="Arial" panose="020B0604020202020204" pitchFamily="34" charset="0"/>
            </a:endParaRPr>
          </a:p>
          <a:p>
            <a:pPr marL="285750" indent="-285750">
              <a:lnSpc>
                <a:spcPct val="90000"/>
              </a:lnSpc>
              <a:buFont typeface="Arial" pitchFamily="34" charset="0"/>
              <a:buChar char="●"/>
              <a:defRPr/>
            </a:pPr>
            <a:endParaRPr lang="en-US" sz="1800" b="0" i="0" dirty="0">
              <a:solidFill>
                <a:srgbClr val="1C1D1E"/>
              </a:solidFill>
              <a:effectLst/>
              <a:latin typeface="Arial" panose="020B0604020202020204" pitchFamily="34" charset="0"/>
              <a:cs typeface="Arial" panose="020B0604020202020204" pitchFamily="34" charset="0"/>
            </a:endParaRPr>
          </a:p>
        </p:txBody>
      </p:sp>
      <p:sp>
        <p:nvSpPr>
          <p:cNvPr id="3077" name="Text Box 6"/>
          <p:cNvSpPr txBox="1">
            <a:spLocks noChangeArrowheads="1"/>
          </p:cNvSpPr>
          <p:nvPr/>
        </p:nvSpPr>
        <p:spPr bwMode="auto">
          <a:xfrm>
            <a:off x="76201" y="5809818"/>
            <a:ext cx="8326931" cy="43858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200" dirty="0">
                <a:solidFill>
                  <a:srgbClr val="222222"/>
                </a:solidFill>
                <a:effectLst/>
                <a:latin typeface="Arial Narrow" panose="020B0604020202020204" pitchFamily="34" charset="0"/>
                <a:cs typeface="Arial Narrow" panose="020B0604020202020204" pitchFamily="34" charset="0"/>
              </a:rPr>
              <a:t>Citation: </a:t>
            </a:r>
            <a:r>
              <a:rPr lang="en-US" sz="1050" u="none" strike="noStrike" dirty="0">
                <a:solidFill>
                  <a:srgbClr val="464646"/>
                </a:solidFill>
                <a:effectLst/>
                <a:latin typeface="Arial Narrow" panose="020B0604020202020204" pitchFamily="34" charset="0"/>
                <a:cs typeface="Arial Narrow" panose="020B0604020202020204" pitchFamily="34" charset="0"/>
              </a:rPr>
              <a:t>Yang, X., Thornton, P., </a:t>
            </a:r>
            <a:r>
              <a:rPr lang="en-US" sz="1050" u="none" strike="noStrike" dirty="0" err="1">
                <a:solidFill>
                  <a:srgbClr val="464646"/>
                </a:solidFill>
                <a:effectLst/>
                <a:latin typeface="Arial Narrow" panose="020B0604020202020204" pitchFamily="34" charset="0"/>
                <a:cs typeface="Arial Narrow" panose="020B0604020202020204" pitchFamily="34" charset="0"/>
              </a:rPr>
              <a:t>Ricciuto</a:t>
            </a:r>
            <a:r>
              <a:rPr lang="en-US" sz="1050" u="none" strike="noStrike" dirty="0">
                <a:solidFill>
                  <a:srgbClr val="464646"/>
                </a:solidFill>
                <a:effectLst/>
                <a:latin typeface="Arial Narrow" panose="020B0604020202020204" pitchFamily="34" charset="0"/>
                <a:cs typeface="Arial Narrow" panose="020B0604020202020204" pitchFamily="34" charset="0"/>
              </a:rPr>
              <a:t>, D., Wang, Y., and Hoffman, F.: Global evaluation of terrestrial biogeochemistry in the Energy </a:t>
            </a:r>
            <a:r>
              <a:rPr lang="en-US" sz="1050" u="none" strike="noStrike" dirty="0" err="1">
                <a:solidFill>
                  <a:srgbClr val="464646"/>
                </a:solidFill>
                <a:effectLst/>
                <a:latin typeface="Arial Narrow" panose="020B0604020202020204" pitchFamily="34" charset="0"/>
                <a:cs typeface="Arial Narrow" panose="020B0604020202020204" pitchFamily="34" charset="0"/>
              </a:rPr>
              <a:t>Exascale</a:t>
            </a:r>
            <a:r>
              <a:rPr lang="en-US" sz="1050" u="none" strike="noStrike" dirty="0">
                <a:solidFill>
                  <a:srgbClr val="464646"/>
                </a:solidFill>
                <a:effectLst/>
                <a:latin typeface="Arial Narrow" panose="020B0604020202020204" pitchFamily="34" charset="0"/>
                <a:cs typeface="Arial Narrow" panose="020B0604020202020204" pitchFamily="34" charset="0"/>
              </a:rPr>
              <a:t> Earth System Model (E3SM) and the role of the phosphorus cycle in the historical terrestrial carbon balance, </a:t>
            </a:r>
            <a:r>
              <a:rPr lang="en-US" sz="1050" u="none" strike="noStrike" dirty="0" err="1">
                <a:solidFill>
                  <a:srgbClr val="464646"/>
                </a:solidFill>
                <a:effectLst/>
                <a:latin typeface="Arial Narrow" panose="020B0604020202020204" pitchFamily="34" charset="0"/>
                <a:cs typeface="Arial Narrow" panose="020B0604020202020204" pitchFamily="34" charset="0"/>
              </a:rPr>
              <a:t>Biogeosciences</a:t>
            </a:r>
            <a:r>
              <a:rPr lang="en-US" sz="1050" u="none" strike="noStrike" dirty="0">
                <a:solidFill>
                  <a:srgbClr val="464646"/>
                </a:solidFill>
                <a:effectLst/>
                <a:latin typeface="Arial Narrow" panose="020B0604020202020204" pitchFamily="34" charset="0"/>
                <a:cs typeface="Arial Narrow" panose="020B0604020202020204" pitchFamily="34" charset="0"/>
              </a:rPr>
              <a:t>, 20, 2813–2836, https://</a:t>
            </a:r>
            <a:r>
              <a:rPr lang="en-US" sz="1050" u="none" strike="noStrike" dirty="0" err="1">
                <a:solidFill>
                  <a:srgbClr val="464646"/>
                </a:solidFill>
                <a:effectLst/>
                <a:latin typeface="Arial Narrow" panose="020B0604020202020204" pitchFamily="34" charset="0"/>
                <a:cs typeface="Arial Narrow" panose="020B0604020202020204" pitchFamily="34" charset="0"/>
              </a:rPr>
              <a:t>doi.org</a:t>
            </a:r>
            <a:r>
              <a:rPr lang="en-US" sz="1050" u="none" strike="noStrike" dirty="0">
                <a:solidFill>
                  <a:srgbClr val="464646"/>
                </a:solidFill>
                <a:effectLst/>
                <a:latin typeface="Arial Narrow" panose="020B0604020202020204" pitchFamily="34" charset="0"/>
                <a:cs typeface="Arial Narrow" panose="020B0604020202020204" pitchFamily="34" charset="0"/>
              </a:rPr>
              <a:t>/10.5194/bg-20-2813-2023, 2023.</a:t>
            </a:r>
            <a:endParaRPr lang="en-US" altLang="en-US" sz="1600" dirty="0">
              <a:solidFill>
                <a:srgbClr val="000000"/>
              </a:solidFill>
              <a:latin typeface="Arial Narrow" panose="020B0604020202020204" pitchFamily="34" charset="0"/>
              <a:cs typeface="Arial Narrow" panose="020B0604020202020204" pitchFamily="34" charset="0"/>
            </a:endParaRPr>
          </a:p>
        </p:txBody>
      </p:sp>
      <p:sp>
        <p:nvSpPr>
          <p:cNvPr id="13" name="Rectangle 235">
            <a:extLst>
              <a:ext uri="{FF2B5EF4-FFF2-40B4-BE49-F238E27FC236}">
                <a16:creationId xmlns:a16="http://schemas.microsoft.com/office/drawing/2014/main" id="{21B71F70-0558-4303-9547-B61E5C46180B}"/>
              </a:ext>
            </a:extLst>
          </p:cNvPr>
          <p:cNvSpPr>
            <a:spLocks noChangeArrowheads="1"/>
          </p:cNvSpPr>
          <p:nvPr/>
        </p:nvSpPr>
        <p:spPr bwMode="auto">
          <a:xfrm>
            <a:off x="5047825" y="6465071"/>
            <a:ext cx="6564313" cy="223837"/>
          </a:xfrm>
          <a:prstGeom prst="rect">
            <a:avLst/>
          </a:prstGeom>
          <a:noFill/>
          <a:ln w="9525">
            <a:noFill/>
            <a:miter lim="800000"/>
            <a:headEnd/>
            <a:tailEnd/>
          </a:ln>
        </p:spPr>
        <p:txBody>
          <a:bodyPr>
            <a:prstTxWarp prst="textNoShape">
              <a:avLst/>
            </a:prstTxWarp>
          </a:bodyPr>
          <a:lstStyle/>
          <a:p>
            <a:pPr marL="171450" indent="-171450" algn="r" eaLnBrk="0" hangingPunct="0">
              <a:lnSpc>
                <a:spcPct val="90000"/>
              </a:lnSpc>
            </a:pPr>
            <a:r>
              <a:rPr lang="en-US" sz="1200" b="1" dirty="0">
                <a:solidFill>
                  <a:srgbClr val="106433"/>
                </a:solidFill>
                <a:latin typeface="Arial Nova" panose="020B0504020202020204" pitchFamily="34" charset="0"/>
                <a:ea typeface="Rod" charset="0"/>
                <a:cs typeface="Rod" charset="0"/>
              </a:rPr>
              <a:t>Department of Energy  •  Office of Science  •  Biological and Environmental Research</a:t>
            </a:r>
          </a:p>
        </p:txBody>
      </p:sp>
      <p:sp>
        <p:nvSpPr>
          <p:cNvPr id="5" name="TextBox 9">
            <a:extLst>
              <a:ext uri="{FF2B5EF4-FFF2-40B4-BE49-F238E27FC236}">
                <a16:creationId xmlns:a16="http://schemas.microsoft.com/office/drawing/2014/main" id="{DC85BF24-B36B-624D-5B58-16C7354888A4}"/>
              </a:ext>
            </a:extLst>
          </p:cNvPr>
          <p:cNvSpPr txBox="1">
            <a:spLocks noChangeArrowheads="1"/>
          </p:cNvSpPr>
          <p:nvPr/>
        </p:nvSpPr>
        <p:spPr bwMode="auto">
          <a:xfrm>
            <a:off x="8906549" y="2580422"/>
            <a:ext cx="1151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ts val="0"/>
              </a:spcBef>
              <a:buNone/>
            </a:pPr>
            <a:r>
              <a:rPr lang="en-US" altLang="en-US" sz="2000" dirty="0">
                <a:solidFill>
                  <a:schemeClr val="bg1"/>
                </a:solidFill>
                <a:latin typeface="Arial" panose="020B0604020202020204" pitchFamily="34" charset="0"/>
              </a:rPr>
              <a:t>Figure</a:t>
            </a:r>
          </a:p>
        </p:txBody>
      </p:sp>
      <p:pic>
        <p:nvPicPr>
          <p:cNvPr id="2" name="Picture 1" descr="A comparison of the different colored maps&#10;&#10;Description automatically generated with medium confidence">
            <a:extLst>
              <a:ext uri="{FF2B5EF4-FFF2-40B4-BE49-F238E27FC236}">
                <a16:creationId xmlns:a16="http://schemas.microsoft.com/office/drawing/2014/main" id="{0264D430-B9FE-7D11-D57C-6C0CF86143AE}"/>
              </a:ext>
            </a:extLst>
          </p:cNvPr>
          <p:cNvPicPr>
            <a:picLocks noChangeAspect="1"/>
          </p:cNvPicPr>
          <p:nvPr/>
        </p:nvPicPr>
        <p:blipFill rotWithShape="1">
          <a:blip r:embed="rId3"/>
          <a:srcRect l="5371" t="23061" r="52036" b="27152"/>
          <a:stretch/>
        </p:blipFill>
        <p:spPr>
          <a:xfrm>
            <a:off x="8403132" y="761641"/>
            <a:ext cx="3310537" cy="2176669"/>
          </a:xfrm>
          <a:prstGeom prst="rect">
            <a:avLst/>
          </a:prstGeom>
        </p:spPr>
      </p:pic>
      <p:pic>
        <p:nvPicPr>
          <p:cNvPr id="3" name="Picture 2" descr="A comparison of the different colored maps&#10;&#10;Description automatically generated with medium confidence">
            <a:extLst>
              <a:ext uri="{FF2B5EF4-FFF2-40B4-BE49-F238E27FC236}">
                <a16:creationId xmlns:a16="http://schemas.microsoft.com/office/drawing/2014/main" id="{E422CFF5-3D3C-BDB2-5A18-FCC04C1DED12}"/>
              </a:ext>
            </a:extLst>
          </p:cNvPr>
          <p:cNvPicPr>
            <a:picLocks noChangeAspect="1"/>
          </p:cNvPicPr>
          <p:nvPr/>
        </p:nvPicPr>
        <p:blipFill rotWithShape="1">
          <a:blip r:embed="rId3"/>
          <a:srcRect l="47304" t="23061" r="10103" b="27152"/>
          <a:stretch/>
        </p:blipFill>
        <p:spPr>
          <a:xfrm>
            <a:off x="8470478" y="2713300"/>
            <a:ext cx="3310538" cy="2176669"/>
          </a:xfrm>
          <a:prstGeom prst="rect">
            <a:avLst/>
          </a:prstGeom>
        </p:spPr>
      </p:pic>
      <p:sp>
        <p:nvSpPr>
          <p:cNvPr id="6" name="TextBox 5">
            <a:extLst>
              <a:ext uri="{FF2B5EF4-FFF2-40B4-BE49-F238E27FC236}">
                <a16:creationId xmlns:a16="http://schemas.microsoft.com/office/drawing/2014/main" id="{CCF9C619-5D7D-DCEF-3E9D-0342C4D4A5BA}"/>
              </a:ext>
            </a:extLst>
          </p:cNvPr>
          <p:cNvSpPr txBox="1"/>
          <p:nvPr/>
        </p:nvSpPr>
        <p:spPr>
          <a:xfrm>
            <a:off x="8292615" y="4889969"/>
            <a:ext cx="3666264" cy="1384995"/>
          </a:xfrm>
          <a:prstGeom prst="rect">
            <a:avLst/>
          </a:prstGeom>
          <a:noFill/>
        </p:spPr>
        <p:txBody>
          <a:bodyPr wrap="square" rtlCol="0">
            <a:spAutoFit/>
          </a:bodyPr>
          <a:lstStyle/>
          <a:p>
            <a:r>
              <a:rPr lang="en-US" sz="1200" dirty="0">
                <a:latin typeface="Century Gothic" panose="020B0502020202020204" pitchFamily="34" charset="0"/>
              </a:rPr>
              <a:t>(a) </a:t>
            </a:r>
            <a:r>
              <a:rPr lang="en-US" sz="1200" dirty="0">
                <a:solidFill>
                  <a:srgbClr val="000000"/>
                </a:solidFill>
                <a:latin typeface="Century Gothic" panose="020B0502020202020204" pitchFamily="34" charset="0"/>
              </a:rPr>
              <a:t>T</a:t>
            </a:r>
            <a:r>
              <a:rPr lang="en-US" sz="1200" dirty="0">
                <a:solidFill>
                  <a:srgbClr val="000000"/>
                </a:solidFill>
                <a:effectLst/>
                <a:latin typeface="Century Gothic" panose="020B0502020202020204" pitchFamily="34" charset="0"/>
                <a:ea typeface="Times New Roman" panose="02020603050405020304" pitchFamily="18" charset="0"/>
              </a:rPr>
              <a:t>he extent of nutrient limitation on plant growth. Regions with a negative value are more limited by N, while regions with a positive value are more limited by P. (b) Spatial variation of the ratios between P limitation and N limitation indicating the degree of co-limitation</a:t>
            </a:r>
            <a:r>
              <a:rPr lang="en-US" sz="1200" dirty="0">
                <a:effectLst/>
                <a:latin typeface="Century Gothic" panose="020B0502020202020204" pitchFamily="34" charset="0"/>
              </a:rPr>
              <a:t> </a:t>
            </a:r>
            <a:r>
              <a:rPr lang="en-US" sz="1200" dirty="0">
                <a:solidFill>
                  <a:srgbClr val="000000"/>
                </a:solidFill>
                <a:effectLst/>
                <a:latin typeface="Century Gothic" panose="020B0502020202020204" pitchFamily="34" charset="0"/>
                <a:ea typeface="Times New Roman" panose="02020603050405020304" pitchFamily="18" charset="0"/>
              </a:rPr>
              <a:t> </a:t>
            </a:r>
            <a:endParaRPr lang="en-US" sz="1200" dirty="0">
              <a:latin typeface="Century Gothic" panose="020B0502020202020204" pitchFamily="34" charset="0"/>
            </a:endParaRPr>
          </a:p>
        </p:txBody>
      </p:sp>
    </p:spTree>
    <p:extLst>
      <p:ext uri="{BB962C8B-B14F-4D97-AF65-F5344CB8AC3E}">
        <p14:creationId xmlns:p14="http://schemas.microsoft.com/office/powerpoint/2010/main" val="9619923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Props1.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65C4C2-4478-4D9E-A6A1-E2DBA1C29A2E}">
  <ds:schemaRefs>
    <ds:schemaRef ds:uri="http://schemas.microsoft.com/sharepoint/v3/contenttype/forms"/>
  </ds:schemaRefs>
</ds:datastoreItem>
</file>

<file path=customXml/itemProps3.xml><?xml version="1.0" encoding="utf-8"?>
<ds:datastoreItem xmlns:ds="http://schemas.openxmlformats.org/officeDocument/2006/customXml" ds:itemID="{B0913A82-260E-4EE4-B3B5-558A6A351E7F}">
  <ds:schemaRefs>
    <ds:schemaRef ds:uri="5cece13e-3376-4417-9525-be60b11a89a8"/>
    <ds:schemaRef ds:uri="http://purl.org/dc/terms/"/>
    <ds:schemaRef ds:uri="http://purl.org/dc/dcmitype/"/>
    <ds:schemaRef ds:uri="http://schemas.openxmlformats.org/package/2006/metadata/core-properties"/>
    <ds:schemaRef ds:uri="df1a08c3-14da-4669-a81b-4822034d70c2"/>
    <ds:schemaRef ds:uri="http://purl.org/dc/elements/1.1/"/>
    <ds:schemaRef ds:uri="http://schemas.microsoft.com/office/2006/metadata/properties"/>
    <ds:schemaRef ds:uri="http://schemas.microsoft.com/office/2006/documentManagement/types"/>
    <ds:schemaRef ds:uri="c984396b-6b2b-4702-b0ed-ddd4650c9569"/>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 template</Template>
  <TotalTime>4730</TotalTime>
  <Words>420</Words>
  <Application>Microsoft Macintosh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Narrow</vt:lpstr>
      <vt:lpstr>Arial Nova</vt:lpstr>
      <vt:lpstr>Calibri</vt:lpstr>
      <vt:lpstr>Century Gothic</vt:lpstr>
      <vt:lpstr>Times New Roman</vt:lpstr>
      <vt:lpstr>1_Office Theme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Yang, Xiaojuan</cp:lastModifiedBy>
  <cp:revision>132</cp:revision>
  <cp:lastPrinted>2022-03-28T16:23:10Z</cp:lastPrinted>
  <dcterms:created xsi:type="dcterms:W3CDTF">2019-02-27T15:57:00Z</dcterms:created>
  <dcterms:modified xsi:type="dcterms:W3CDTF">2023-08-14T03:34:04Z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