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9" autoAdjust="0"/>
    <p:restoredTop sz="72109" autoAdjust="0"/>
  </p:normalViewPr>
  <p:slideViewPr>
    <p:cSldViewPr>
      <p:cViewPr varScale="1">
        <p:scale>
          <a:sx n="86" d="100"/>
          <a:sy n="86" d="100"/>
        </p:scale>
        <p:origin x="1984" y="19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9/5/24</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9/5/24</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2E2C9-8369-114C-9229-3CAC837BEF00}"/>
              </a:ext>
            </a:extLst>
          </p:cNvPr>
          <p:cNvPicPr>
            <a:picLocks noChangeAspect="1"/>
          </p:cNvPicPr>
          <p:nvPr/>
        </p:nvPicPr>
        <p:blipFill rotWithShape="1">
          <a:blip r:embed="rId3">
            <a:extLst>
              <a:ext uri="{28A0092B-C50C-407E-A947-70E740481C1C}">
                <a14:useLocalDpi xmlns:a14="http://schemas.microsoft.com/office/drawing/2010/main" val="0"/>
              </a:ext>
            </a:extLst>
          </a:blip>
          <a:srcRect t="1955"/>
          <a:stretch/>
        </p:blipFill>
        <p:spPr>
          <a:xfrm>
            <a:off x="7086600" y="838200"/>
            <a:ext cx="4352253" cy="4267200"/>
          </a:xfrm>
          <a:prstGeom prst="rect">
            <a:avLst/>
          </a:prstGeom>
        </p:spPr>
      </p:pic>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76202" y="762000"/>
            <a:ext cx="6257251"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 </a:t>
            </a:r>
          </a:p>
          <a:p>
            <a:r>
              <a:rPr lang="en-US" sz="1400" dirty="0">
                <a:latin typeface="Arial" panose="020B0604020202020204" pitchFamily="34" charset="0"/>
                <a:cs typeface="Arial" panose="020B0604020202020204" pitchFamily="34" charset="0"/>
              </a:rPr>
              <a:t>Modeling radiative transfer in a 3D cloudy atmosphere is critical to climate projections. A recently developed fast 3D radiation parameterization scheme gains some success in quantifying horizontal radiative transfer through cloud sides using cloud area fraction. Why this approach can succeed requires more in-depth examination.</a:t>
            </a:r>
          </a:p>
          <a:p>
            <a:pPr>
              <a:lnSpc>
                <a:spcPct val="95000"/>
              </a:lnSpc>
              <a:defRPr/>
            </a:pP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14301" y="76200"/>
            <a:ext cx="11963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solidFill>
                  <a:srgbClr val="006600"/>
                </a:solidFill>
                <a:latin typeface="Arial" panose="020B0604020202020204" pitchFamily="34" charset="0"/>
              </a:rPr>
              <a:t>Light transfers through a Koch shape cloud </a:t>
            </a:r>
          </a:p>
        </p:txBody>
      </p:sp>
      <p:sp>
        <p:nvSpPr>
          <p:cNvPr id="3078" name="TextBox 9"/>
          <p:cNvSpPr txBox="1">
            <a:spLocks noChangeArrowheads="1"/>
          </p:cNvSpPr>
          <p:nvPr/>
        </p:nvSpPr>
        <p:spPr bwMode="auto">
          <a:xfrm>
            <a:off x="6448005" y="5078849"/>
            <a:ext cx="574399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400" dirty="0">
                <a:latin typeface="Arial" panose="020B0604020202020204" pitchFamily="34" charset="0"/>
                <a:cs typeface="Arial" panose="020B0604020202020204" pitchFamily="34" charset="0"/>
              </a:rPr>
              <a:t>Radiative heating rate (W m</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a:t>
            </a:r>
            <a:r>
              <a:rPr lang="el-GR" sz="1400" i="1" dirty="0">
                <a:latin typeface="Arial" panose="020B0604020202020204" pitchFamily="34" charset="0"/>
                <a:cs typeface="Arial" panose="020B0604020202020204" pitchFamily="34" charset="0"/>
              </a:rPr>
              <a:t>μ</a:t>
            </a:r>
            <a:r>
              <a:rPr lang="en-US" sz="1400" dirty="0">
                <a:latin typeface="Arial" panose="020B0604020202020204" pitchFamily="34" charset="0"/>
                <a:cs typeface="Arial" panose="020B0604020202020204" pitchFamily="34" charset="0"/>
              </a:rPr>
              <a:t>m</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horizontal distributions in the cloud‐containing model layer from the 4th order Koch shape cloud layer control simulations with SZAs set to 15º, 30º, 45º, and 60º respectively. Solar azimuth angle is set to 270º, making the sunlight shed from the left to the right.</a:t>
            </a: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38353" y="4438008"/>
            <a:ext cx="6438647" cy="104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a:lnSpc>
                <a:spcPct val="90000"/>
              </a:lnSpc>
            </a:pPr>
            <a:r>
              <a:rPr lang="en-US" sz="1400" dirty="0">
                <a:latin typeface="Arial" panose="020B0604020202020204" pitchFamily="34" charset="0"/>
                <a:cs typeface="Arial" panose="020B0604020202020204" pitchFamily="34" charset="0"/>
              </a:rPr>
              <a:t>The results support the use of cloud area fraction to parameterize the effect of horizontal radiative transfers through cloud sides in the radiation scheme in Earth system models.</a:t>
            </a:r>
            <a:endParaRPr lang="en-US" sz="14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76201" y="2209800"/>
            <a:ext cx="6248399" cy="219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a:lnSpc>
                <a:spcPct val="90000"/>
              </a:lnSpc>
              <a:defRPr/>
            </a:pPr>
            <a:r>
              <a:rPr lang="en-US" sz="1400" b="0" i="0" dirty="0">
                <a:solidFill>
                  <a:srgbClr val="1C1D1E"/>
                </a:solidFill>
                <a:effectLst/>
                <a:latin typeface="Arial" panose="020B0604020202020204" pitchFamily="34" charset="0"/>
                <a:cs typeface="Arial" panose="020B0604020202020204" pitchFamily="34" charset="0"/>
              </a:rPr>
              <a:t>We perform 3D Monte Carlo simulations of the behavior of light as it transfers through a flat cloud layer with a Koch-shaped lateral boundary. The results show that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radiative transfer through Koch-shaped cloud sides correlates more significantly with cloud fraction than with cloud perimeter;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increased cloud vertical extent often enhances cloud‐side leak of radiation more than cloud‐side interception of radiation;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cloud‐free‐to‐cloudy region horizontal radiative transfer increases with increasing cloud mass at low sun elevations.</a:t>
            </a:r>
          </a:p>
        </p:txBody>
      </p:sp>
      <p:sp>
        <p:nvSpPr>
          <p:cNvPr id="3077" name="Text Box 6"/>
          <p:cNvSpPr txBox="1">
            <a:spLocks noChangeArrowheads="1"/>
          </p:cNvSpPr>
          <p:nvPr/>
        </p:nvSpPr>
        <p:spPr bwMode="auto">
          <a:xfrm>
            <a:off x="114301" y="5486400"/>
            <a:ext cx="6210299" cy="9602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400" dirty="0">
                <a:latin typeface="Arial" panose="020B0604020202020204" pitchFamily="34" charset="0"/>
                <a:cs typeface="Arial" panose="020B0604020202020204" pitchFamily="34" charset="0"/>
              </a:rPr>
              <a:t>Ren, T., Yang, P., Huang, X., &amp;  </a:t>
            </a:r>
            <a:r>
              <a:rPr lang="en-US" sz="1400" dirty="0" err="1">
                <a:latin typeface="Arial" panose="020B0604020202020204" pitchFamily="34" charset="0"/>
                <a:cs typeface="Arial" panose="020B0604020202020204" pitchFamily="34" charset="0"/>
              </a:rPr>
              <a:t>Iwabuchi</a:t>
            </a:r>
            <a:r>
              <a:rPr lang="en-US" sz="1400" dirty="0">
                <a:latin typeface="Arial" panose="020B0604020202020204" pitchFamily="34" charset="0"/>
                <a:cs typeface="Arial" panose="020B0604020202020204" pitchFamily="34" charset="0"/>
              </a:rPr>
              <a:t>, H. (2024). Light transfers through a Koch shape cloud. </a:t>
            </a:r>
            <a:r>
              <a:rPr lang="en-US" sz="1400" i="1" dirty="0">
                <a:latin typeface="Arial" panose="020B0604020202020204" pitchFamily="34" charset="0"/>
                <a:cs typeface="Arial" panose="020B0604020202020204" pitchFamily="34" charset="0"/>
              </a:rPr>
              <a:t>Geophysical Research Letters</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 e2023GL106076. https://</a:t>
            </a:r>
            <a:r>
              <a:rPr lang="en-US" sz="1400" dirty="0" err="1">
                <a:latin typeface="Arial" panose="020B0604020202020204" pitchFamily="34" charset="0"/>
                <a:cs typeface="Arial" panose="020B0604020202020204" pitchFamily="34" charset="0"/>
              </a:rPr>
              <a:t>doi.org</a:t>
            </a:r>
            <a:r>
              <a:rPr lang="en-US" sz="1400" dirty="0">
                <a:latin typeface="Arial" panose="020B0604020202020204" pitchFamily="34" charset="0"/>
                <a:cs typeface="Arial" panose="020B0604020202020204" pitchFamily="34" charset="0"/>
              </a:rPr>
              <a:t>/10.1029/2024GL110469</a:t>
            </a:r>
          </a:p>
          <a:p>
            <a:pPr>
              <a:buNone/>
            </a:pPr>
            <a:endParaRPr lang="en-US" sz="1200" dirty="0">
              <a:latin typeface="Arial" panose="020B0604020202020204" pitchFamily="34" charset="0"/>
              <a:cs typeface="Arial" panose="020B0604020202020204" pitchFamily="34" charset="0"/>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dirty="0">
                <a:solidFill>
                  <a:srgbClr val="106433"/>
                </a:solidFill>
                <a:latin typeface="Arial Nova" panose="020B0504020202020204" pitchFamily="34" charset="0"/>
                <a:ea typeface="Rod" charset="0"/>
                <a:cs typeface="Rod" charset="0"/>
              </a:rPr>
              <a:t>Department of Energy  •  Office of Science  •  Biological and Environmental Research</a:t>
            </a:r>
          </a:p>
        </p:txBody>
      </p:sp>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2.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 template</Template>
  <TotalTime>3206</TotalTime>
  <Words>302</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vt:lpstr>
      <vt:lpstr>Calibri</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Huang, Xianglei</cp:lastModifiedBy>
  <cp:revision>200</cp:revision>
  <cp:lastPrinted>2022-03-28T16:23:10Z</cp:lastPrinted>
  <dcterms:created xsi:type="dcterms:W3CDTF">2019-02-27T15:57:00Z</dcterms:created>
  <dcterms:modified xsi:type="dcterms:W3CDTF">2024-09-05T14:58:03Z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