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82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es, Mike" initials="RM" lastIdx="10" clrIdx="0">
    <p:extLst>
      <p:ext uri="{19B8F6BF-5375-455C-9EA6-DF929625EA0E}">
        <p15:presenceInfo xmlns:p15="http://schemas.microsoft.com/office/powerpoint/2012/main" userId="S-1-5-21-414935543-1342250053-1793291686-4960" providerId="AD"/>
      </p:ext>
    </p:extLst>
  </p:cmAuthor>
  <p:cmAuthor id="2" name="Geernaert, Gerald" initials="GG" lastIdx="2" clrIdx="1">
    <p:extLst>
      <p:ext uri="{19B8F6BF-5375-455C-9EA6-DF929625EA0E}">
        <p15:presenceInfo xmlns:p15="http://schemas.microsoft.com/office/powerpoint/2012/main" userId="S-1-5-21-414935543-1342250053-1793291686-4723" providerId="AD"/>
      </p:ext>
    </p:extLst>
  </p:cmAuthor>
  <p:cmAuthor id="3" name="Anderson, Todd" initials="AT" lastIdx="6" clrIdx="2">
    <p:extLst>
      <p:ext uri="{19B8F6BF-5375-455C-9EA6-DF929625EA0E}">
        <p15:presenceInfo xmlns:p15="http://schemas.microsoft.com/office/powerpoint/2012/main" userId="S-1-5-21-414935543-1342250053-1793291686-4898" providerId="AD"/>
      </p:ext>
    </p:extLst>
  </p:cmAuthor>
  <p:cmAuthor id="4" name="Isakson, Linda U" initials="ILU" lastIdx="11" clrIdx="3">
    <p:extLst>
      <p:ext uri="{19B8F6BF-5375-455C-9EA6-DF929625EA0E}">
        <p15:presenceInfo xmlns:p15="http://schemas.microsoft.com/office/powerpoint/2012/main" userId="S::linda.isakson@pnnl.gov::2fb9b16b-847b-429e-b1d1-183f47ce9d6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536"/>
    <a:srgbClr val="007837"/>
    <a:srgbClr val="FEFFE5"/>
    <a:srgbClr val="F2F2F2"/>
    <a:srgbClr val="06612F"/>
    <a:srgbClr val="6AAD89"/>
    <a:srgbClr val="106433"/>
    <a:srgbClr val="11134A"/>
    <a:srgbClr val="FFFFCC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8" autoAdjust="0"/>
    <p:restoredTop sz="72170" autoAdjust="0"/>
  </p:normalViewPr>
  <p:slideViewPr>
    <p:cSldViewPr>
      <p:cViewPr varScale="1">
        <p:scale>
          <a:sx n="92" d="100"/>
          <a:sy n="92" d="100"/>
        </p:scale>
        <p:origin x="180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76432D7D-4958-459C-A757-1B834665ED1E}" type="datetimeFigureOut">
              <a:rPr lang="en-US" smtClean="0"/>
              <a:t>11/17/23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5FC274D9-AA59-431F-9AAD-4F2419B530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42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D7505EE2-20AE-4EC6-B79A-9BC949FFC34E}" type="datetimeFigureOut">
              <a:rPr lang="en-US" smtClean="0"/>
              <a:t>11/17/23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3" tIns="47107" rIns="94213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8"/>
            <a:ext cx="5681980" cy="4224814"/>
          </a:xfrm>
          <a:prstGeom prst="rect">
            <a:avLst/>
          </a:prstGeom>
        </p:spPr>
        <p:txBody>
          <a:bodyPr vert="horz" lIns="94213" tIns="47107" rIns="94213" bIns="471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1BB79768-6CD1-4274-8D6F-55F7E56E67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457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kern="1800" dirty="0">
                <a:solidFill>
                  <a:srgbClr val="1066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 highlight text here.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85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06400" y="6248400"/>
            <a:ext cx="3556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828800" y="3200400"/>
            <a:ext cx="85344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609600" y="1981200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2800" y="304800"/>
            <a:ext cx="5105400" cy="85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02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9167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9901" y="866775"/>
            <a:ext cx="11214100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8333" y="6351589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8A97BA-DB9B-4291-87AE-AF89EA7F1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9901" y="6297596"/>
            <a:ext cx="2759807" cy="47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126907-0597-7C40-9878-1BEDC54DB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7" t="5774" r="7037" b="3446"/>
          <a:stretch/>
        </p:blipFill>
        <p:spPr>
          <a:xfrm>
            <a:off x="6324600" y="846826"/>
            <a:ext cx="5638800" cy="3725174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2" y="762000"/>
            <a:ext cx="6324600" cy="1221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 Challenge 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6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one of the largest uncertainty sources of climate model projections, poor marine low-level cloud simulation in climate models is still a big challenge. Recent studies found increasing climate model vertical resolution to a large-eddy simulation (LES)-like one significantly increases the low-level cloud amount. </a:t>
            </a:r>
          </a:p>
          <a:p>
            <a:pPr>
              <a:lnSpc>
                <a:spcPct val="95000"/>
              </a:lnSpc>
              <a:defRPr/>
            </a:pP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14301" y="0"/>
            <a:ext cx="119633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rgbClr val="006600"/>
                </a:solidFill>
                <a:latin typeface="Arial" panose="020B0604020202020204" pitchFamily="34" charset="0"/>
              </a:rPr>
              <a:t>Enhanced cloud top longwave radiative cooling due to the effect of horizontal radiative transfer in the stratocumulus to trade cumulus transition regime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477000" y="4572000"/>
            <a:ext cx="5743995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Domain-averaged broadband longwave (LW) radiative heating rate (K day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profiles simulated by the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ecRad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independent column approximation (ICA) two-stream solver (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HR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ICA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with vertical resolutions of 20, 40, 100, and 200 m, respectively, below 2 km at the selected seven sites across the stratocumulus to trade cumulus transition regime over the northeastern Pacific. </a:t>
            </a: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D711938-5F57-4CD6-8D4E-B80CB732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53" y="4419600"/>
            <a:ext cx="6438647" cy="21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alt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Significance and Impact</a:t>
            </a:r>
          </a:p>
          <a:p>
            <a:pPr marL="283464" indent="-283464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result is supportive of the efforts made to resolve the sharp radiative heating gradient in a climate model (e.g., Yamaguchi et al., 2017; Lee et al., 2021).</a:t>
            </a:r>
            <a:endParaRPr lang="en-US" sz="16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B1C6242-7ACF-4806-8730-C141EE592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1" y="2133600"/>
            <a:ext cx="6248399" cy="197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and Findings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potential of implementing the ECMWF radiation scheme (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ecRad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1D and 3D solvers into a climate model is studied</a:t>
            </a:r>
            <a:r>
              <a:rPr lang="en-US" sz="1600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through offline longwave (LW) radiation simulations with the solvers for seven cloud scenes from a recently developed LES library of stratocumulus to trade cumulus transitions. The results show that the sharp radiative heating gradient throughout the cloud layer cannot be resolved with a coarse model vertical resolution and horizontal radiative transfer enhances cloud-top LW radiative cooling be less than 10%. </a:t>
            </a:r>
            <a:endParaRPr lang="en-US" sz="16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endParaRPr lang="en-US" sz="18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9135" y="5410200"/>
            <a:ext cx="641786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Ren, T., Yang, P., Huang, X., Chen, X.,&amp; Shen, Z. (2023). Enhanced cloud top longwave radiative cooling due to the effect of horizontal radiative 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transfer in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stratocumulus to trade cumulus transition regime.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Geophysical Research Letters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e2023GL106076. https://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doi.org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/10.1029/2023GL106076</a:t>
            </a:r>
          </a:p>
        </p:txBody>
      </p:sp>
      <p:sp>
        <p:nvSpPr>
          <p:cNvPr id="13" name="Rectangle 235">
            <a:extLst>
              <a:ext uri="{FF2B5EF4-FFF2-40B4-BE49-F238E27FC236}">
                <a16:creationId xmlns:a16="http://schemas.microsoft.com/office/drawing/2014/main" id="{21B71F70-0558-4303-9547-B61E5C461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7825" y="6465071"/>
            <a:ext cx="6564313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171450" indent="-171450" algn="r" eaLnBrk="0" hangingPunct="0">
              <a:lnSpc>
                <a:spcPct val="90000"/>
              </a:lnSpc>
            </a:pPr>
            <a:r>
              <a:rPr lang="en-US" sz="1200" b="1" dirty="0">
                <a:solidFill>
                  <a:srgbClr val="106433"/>
                </a:solidFill>
                <a:latin typeface="Arial Nova" panose="020B0504020202020204" pitchFamily="34" charset="0"/>
                <a:ea typeface="Rod" charset="0"/>
                <a:cs typeface="Rod" charset="0"/>
              </a:rPr>
              <a:t>Department of Energy  •  Office of Science  • 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9619923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Y 2017 BER Transition briefing MRR 02102017 Gary Tris Todd.pptx" id="{950876FA-45CC-4CBB-8EB8-94848769055F}" vid="{E060FB21-235D-4E61-AB69-C8AF0AE30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1a08c3-14da-4669-a81b-4822034d70c2">
      <Terms xmlns="http://schemas.microsoft.com/office/infopath/2007/PartnerControls"/>
    </lcf76f155ced4ddcb4097134ff3c332f>
    <TaxCatchAll xmlns="5cece13e-3376-4417-9525-be60b11a89a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EE2EA1CCEDFE42ABC93D9292C873B0" ma:contentTypeVersion="15" ma:contentTypeDescription="Create a new document." ma:contentTypeScope="" ma:versionID="d0e421adeeb29216af584de8cfaaa04a">
  <xsd:schema xmlns:xsd="http://www.w3.org/2001/XMLSchema" xmlns:xs="http://www.w3.org/2001/XMLSchema" xmlns:p="http://schemas.microsoft.com/office/2006/metadata/properties" xmlns:ns2="c984396b-6b2b-4702-b0ed-ddd4650c9569" xmlns:ns3="df1a08c3-14da-4669-a81b-4822034d70c2" xmlns:ns4="5cece13e-3376-4417-9525-be60b11a89a8" targetNamespace="http://schemas.microsoft.com/office/2006/metadata/properties" ma:root="true" ma:fieldsID="2635d5d37e702e062bf6f3db5e2ece6e" ns2:_="" ns3:_="" ns4:_="">
    <xsd:import namespace="c984396b-6b2b-4702-b0ed-ddd4650c9569"/>
    <xsd:import namespace="df1a08c3-14da-4669-a81b-4822034d70c2"/>
    <xsd:import namespace="5cece13e-3376-4417-9525-be60b11a89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4396b-6b2b-4702-b0ed-ddd4650c95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a08c3-14da-4669-a81b-4822034d7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ce13e-3376-4417-9525-be60b11a89a8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dbef186-2c9c-465c-b98c-3ee97403fb82}" ma:internalName="TaxCatchAll" ma:showField="CatchAllData" ma:web="c984396b-6b2b-4702-b0ed-ddd4650c95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65C4C2-4478-4D9E-A6A1-E2DBA1C29A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913A82-260E-4EE4-B3B5-558A6A351E7F}">
  <ds:schemaRefs>
    <ds:schemaRef ds:uri="5cece13e-3376-4417-9525-be60b11a89a8"/>
    <ds:schemaRef ds:uri="http://purl.org/dc/terms/"/>
    <ds:schemaRef ds:uri="http://purl.org/dc/dcmitype/"/>
    <ds:schemaRef ds:uri="http://schemas.openxmlformats.org/package/2006/metadata/core-properties"/>
    <ds:schemaRef ds:uri="df1a08c3-14da-4669-a81b-4822034d70c2"/>
    <ds:schemaRef ds:uri="http://purl.org/dc/elements/1.1/"/>
    <ds:schemaRef ds:uri="http://schemas.microsoft.com/office/2006/metadata/properties"/>
    <ds:schemaRef ds:uri="http://schemas.microsoft.com/office/2006/documentManagement/types"/>
    <ds:schemaRef ds:uri="c984396b-6b2b-4702-b0ed-ddd4650c9569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26A0052-45CF-4915-8A3A-5A80A05D3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84396b-6b2b-4702-b0ed-ddd4650c9569"/>
    <ds:schemaRef ds:uri="df1a08c3-14da-4669-a81b-4822034d70c2"/>
    <ds:schemaRef ds:uri="5cece13e-3376-4417-9525-be60b11a89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 template</Template>
  <TotalTime>3076</TotalTime>
  <Words>346</Words>
  <Application>Microsoft Macintosh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Calibri</vt:lpstr>
      <vt:lpstr>Rod</vt:lpstr>
      <vt:lpstr>Times New Roman</vt:lpstr>
      <vt:lpstr>1_Office Theme</vt:lpstr>
      <vt:lpstr>PowerPoint Presentation</vt:lpstr>
    </vt:vector>
  </TitlesOfParts>
  <Company>US Department of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Tristram</dc:creator>
  <cp:lastModifiedBy>Microsoft Office User</cp:lastModifiedBy>
  <cp:revision>177</cp:revision>
  <cp:lastPrinted>2022-03-28T16:23:10Z</cp:lastPrinted>
  <dcterms:created xsi:type="dcterms:W3CDTF">2019-02-27T15:57:00Z</dcterms:created>
  <dcterms:modified xsi:type="dcterms:W3CDTF">2023-11-17T15:34:04Z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0x01010007EE2EA1CCEDFE42ABC93D9292C873B0</vt:lpwstr>
  </property>
  <property fmtid="{D5CDD505-2E9C-101B-9397-08002B2CF9AE}" pid="3" name="MediaServiceImageTags">
    <vt:lpwstr/>
  </property>
</Properties>
</file>