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sldIdLst>
    <p:sldId id="265" r:id="rId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/>
    <p:restoredTop sz="80360"/>
  </p:normalViewPr>
  <p:slideViewPr>
    <p:cSldViewPr>
      <p:cViewPr varScale="1">
        <p:scale>
          <a:sx n="104" d="100"/>
          <a:sy n="104" d="100"/>
        </p:scale>
        <p:origin x="144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1EEBF8-E7F3-4A9A-850F-E4428DDCC0C3}" type="datetimeFigureOut">
              <a:rPr lang="en-US"/>
              <a:pPr>
                <a:defRPr/>
              </a:pPr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C2D153-3D13-4BE3-B2CD-4C482CBB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8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B7338E-CFCF-413C-9FF8-02EB67962A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8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3147485" y="6634163"/>
            <a:ext cx="9046633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1" y="6634163"/>
            <a:ext cx="3111500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3198285" y="6646864"/>
            <a:ext cx="8784167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235"/>
          <p:cNvSpPr>
            <a:spLocks noChangeArrowheads="1"/>
          </p:cNvSpPr>
          <p:nvPr userDrawn="1"/>
        </p:nvSpPr>
        <p:spPr bwMode="auto">
          <a:xfrm>
            <a:off x="-46566" y="6646864"/>
            <a:ext cx="309456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848E3B6-8522-4FD6-8750-BDCE7D124C96}" type="slidenum">
              <a:rPr lang="en-US" sz="1000">
                <a:solidFill>
                  <a:schemeClr val="bg1"/>
                </a:solidFill>
                <a:latin typeface="+mn-lt"/>
                <a:ea typeface="Rod"/>
                <a:cs typeface="Rod"/>
              </a:rPr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BER Climate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600201"/>
            <a:ext cx="513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451600" y="1600201"/>
            <a:ext cx="5130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D29F111-307B-4882-84AF-E5A785B43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445DE63-9444-4068-B970-12C6A99CC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1968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189544"/>
            <a:ext cx="11963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Sea-ice dynamics on unstructured Voronoi meshes in MPAS-</a:t>
            </a:r>
            <a:r>
              <a:rPr lang="en-US" sz="3200" b="1" dirty="0" err="1">
                <a:latin typeface="Calibri" charset="0"/>
                <a:ea typeface="Calibri" charset="0"/>
                <a:cs typeface="Calibri" charset="0"/>
              </a:rPr>
              <a:t>Seaice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3485" y="5775509"/>
            <a:ext cx="480060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1" dirty="0"/>
              <a:t>Citation:</a:t>
            </a:r>
            <a:r>
              <a:rPr lang="en-US" sz="1000" dirty="0"/>
              <a:t> Turner, A. K., Lipscomb, W. H., </a:t>
            </a:r>
            <a:r>
              <a:rPr lang="en-US" sz="1000" dirty="0" err="1"/>
              <a:t>Hunke</a:t>
            </a:r>
            <a:r>
              <a:rPr lang="en-US" sz="1000" dirty="0"/>
              <a:t>, E. C., Jacobsen​​​​​​​, D. W., Jeffery, N., </a:t>
            </a:r>
            <a:r>
              <a:rPr lang="en-US" sz="1000" dirty="0" err="1"/>
              <a:t>Engwirda</a:t>
            </a:r>
            <a:r>
              <a:rPr lang="en-US" sz="1000" dirty="0"/>
              <a:t>, D., Ringler, T. D., and Wolfe, J. D.: </a:t>
            </a:r>
            <a:r>
              <a:rPr lang="en-US" sz="1000" i="1" dirty="0"/>
              <a:t>MPAS-</a:t>
            </a:r>
            <a:r>
              <a:rPr lang="en-US" sz="1000" i="1" dirty="0" err="1"/>
              <a:t>Seaice</a:t>
            </a:r>
            <a:r>
              <a:rPr lang="en-US" sz="1000" i="1" dirty="0"/>
              <a:t> (v1.0.0): sea-ice dynamics on unstructured Voronoi meshes</a:t>
            </a:r>
            <a:r>
              <a:rPr lang="en-US" sz="1000" dirty="0"/>
              <a:t>, </a:t>
            </a:r>
            <a:r>
              <a:rPr lang="en-US" sz="1000" dirty="0" err="1"/>
              <a:t>Geosci</a:t>
            </a:r>
            <a:r>
              <a:rPr lang="en-US" sz="1000" dirty="0"/>
              <a:t>. Model Dev., 15, 3721–3751, https://</a:t>
            </a:r>
            <a:r>
              <a:rPr lang="en-US" sz="1000" dirty="0" err="1"/>
              <a:t>doi.org</a:t>
            </a:r>
            <a:r>
              <a:rPr lang="en-US" sz="1000" dirty="0"/>
              <a:t>/10.5194/gmd-15-3721-2022, 2022.</a:t>
            </a: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11458" y="934638"/>
            <a:ext cx="662274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>
              <a:spcBef>
                <a:spcPct val="15000"/>
              </a:spcBef>
            </a:pPr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Scientific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 a sea ice dynamical core for the unstructured Voronoi meshes used in the Modeling for Prediction Across Scales (MPAS)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 and validate a sea ice component for E3SM</a:t>
            </a:r>
            <a:br>
              <a:rPr lang="en-US" sz="1400" dirty="0"/>
            </a:br>
            <a:endParaRPr lang="en-US" sz="1400" dirty="0"/>
          </a:p>
          <a:p>
            <a:pPr algn="ctr">
              <a:spcBef>
                <a:spcPct val="15000"/>
              </a:spcBef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307914" y="2133600"/>
            <a:ext cx="64703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1600" b="1" dirty="0">
                <a:latin typeface="Calibri" pitchFamily="34" charset="0"/>
              </a:rPr>
              <a:t>Approach and Results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Adapt variational operators used by CICE for the Voronoi meshes used by MPAS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Use two basis function options: </a:t>
            </a:r>
            <a:r>
              <a:rPr lang="en-US" sz="1400" dirty="0" err="1">
                <a:latin typeface="Calibri" pitchFamily="34" charset="0"/>
              </a:rPr>
              <a:t>Wachspress</a:t>
            </a:r>
            <a:r>
              <a:rPr lang="en-US" sz="1400" dirty="0">
                <a:latin typeface="Calibri" pitchFamily="34" charset="0"/>
              </a:rPr>
              <a:t> and piecewise linear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Additional finite volume formulation for comparison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Compare simulation results in idealized test cases, and against existing sea ice models on a quadrilateral mesh (CICE), and against observations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New spatial operators for strain and stress divergence show good error convergence properties for increasing model resolution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Model results compare favorably against CICE results and observations</a:t>
            </a:r>
          </a:p>
        </p:txBody>
      </p:sp>
      <p:sp>
        <p:nvSpPr>
          <p:cNvPr id="15373" name="TextBox 24"/>
          <p:cNvSpPr txBox="1">
            <a:spLocks noChangeArrowheads="1"/>
          </p:cNvSpPr>
          <p:nvPr/>
        </p:nvSpPr>
        <p:spPr bwMode="auto">
          <a:xfrm>
            <a:off x="307914" y="4693384"/>
            <a:ext cx="662274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Impact</a:t>
            </a:r>
            <a:endParaRPr lang="en-US" sz="16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MPAS-</a:t>
            </a:r>
            <a:r>
              <a:rPr lang="en-US" sz="1400" dirty="0" err="1">
                <a:latin typeface="Calibri"/>
                <a:cs typeface="Calibri"/>
              </a:rPr>
              <a:t>Seaice</a:t>
            </a:r>
            <a:r>
              <a:rPr lang="en-US" sz="1400" dirty="0">
                <a:latin typeface="Calibri"/>
                <a:cs typeface="Calibri"/>
              </a:rPr>
              <a:t> developed and used as sea ice component for E3SM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E3SM sea ice component can now use variable resolution meshes with model resources concentrated in regions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Possibility of removing equatorial cells from model domain to increase computational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5369" y="5247382"/>
            <a:ext cx="503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D23A3"/>
                </a:solidFill>
                <a:latin typeface="Calibri" charset="0"/>
                <a:ea typeface="Calibri" charset="0"/>
                <a:cs typeface="Calibri" charset="0"/>
              </a:rPr>
              <a:t>Comparison of sea ice extent and volume for results from MPAS-</a:t>
            </a:r>
            <a:r>
              <a:rPr lang="en-US" sz="1400" dirty="0" err="1">
                <a:solidFill>
                  <a:srgbClr val="1D23A3"/>
                </a:solidFill>
                <a:latin typeface="Calibri" charset="0"/>
                <a:ea typeface="Calibri" charset="0"/>
                <a:cs typeface="Calibri" charset="0"/>
              </a:rPr>
              <a:t>Seaice</a:t>
            </a:r>
            <a:r>
              <a:rPr lang="en-US" sz="1400" dirty="0">
                <a:solidFill>
                  <a:srgbClr val="1D23A3"/>
                </a:solidFill>
                <a:latin typeface="Calibri" charset="0"/>
                <a:ea typeface="Calibri" charset="0"/>
                <a:cs typeface="Calibri" charset="0"/>
              </a:rPr>
              <a:t> and CICE and observations showing good agreement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2A465-A0A3-7143-9692-E9B2F41F3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15" y="728548"/>
            <a:ext cx="4260251" cy="455636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264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Microsoft Office User</cp:lastModifiedBy>
  <cp:revision>91</cp:revision>
  <dcterms:created xsi:type="dcterms:W3CDTF">2013-09-25T16:30:27Z</dcterms:created>
  <dcterms:modified xsi:type="dcterms:W3CDTF">2022-05-31T20:03:15Z</dcterms:modified>
</cp:coreProperties>
</file>