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8E5"/>
    <a:srgbClr val="FFE7CC"/>
    <a:srgbClr val="C7D3D4"/>
    <a:srgbClr val="F8971F"/>
    <a:srgbClr val="006566"/>
    <a:srgbClr val="27A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796"/>
    <p:restoredTop sz="94674"/>
  </p:normalViewPr>
  <p:slideViewPr>
    <p:cSldViewPr>
      <p:cViewPr varScale="1">
        <p:scale>
          <a:sx n="124" d="100"/>
          <a:sy n="124" d="100"/>
        </p:scale>
        <p:origin x="28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8915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/>
              <a:t>Sea ice breakup and freeze-up indicators </a:t>
            </a:r>
            <a:br>
              <a:rPr lang="en-US" sz="2000" b="1" dirty="0"/>
            </a:br>
            <a:r>
              <a:rPr lang="en-US" sz="2000" b="1" dirty="0"/>
              <a:t>for users of the Arctic coastal environment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3449048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What did we find and why does it matter?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1" y="6172200"/>
            <a:ext cx="8610599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/>
              <a:t>Reference: </a:t>
            </a:r>
            <a:r>
              <a:rPr lang="en-US" sz="1000" dirty="0"/>
              <a:t>Walsh, J.E., </a:t>
            </a:r>
            <a:r>
              <a:rPr lang="en-US" sz="1000" dirty="0" err="1"/>
              <a:t>Eicken</a:t>
            </a:r>
            <a:r>
              <a:rPr lang="en-US" sz="1000" dirty="0"/>
              <a:t>, H., </a:t>
            </a:r>
            <a:r>
              <a:rPr lang="en-US" sz="1000" dirty="0" err="1"/>
              <a:t>Redilla</a:t>
            </a:r>
            <a:r>
              <a:rPr lang="en-US" sz="1000" dirty="0"/>
              <a:t>, K. and Johnson, M., 2022. Sea ice breakup and freeze-up indicators for users of the Arctic coastal environment. The Cryosphere, 16(11), pp.4617-4635, https://</a:t>
            </a:r>
            <a:r>
              <a:rPr lang="en-US" sz="1000" dirty="0" err="1"/>
              <a:t>doi.org</a:t>
            </a:r>
            <a:r>
              <a:rPr lang="en-US" sz="1000" dirty="0"/>
              <a:t>/10.5194/tc-16-4617-2022</a:t>
            </a:r>
            <a:endParaRPr lang="en-US" sz="1000" i="1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5A9BA03-C8CC-3947-B4CB-6F10110094B3}"/>
              </a:ext>
            </a:extLst>
          </p:cNvPr>
          <p:cNvGrpSpPr/>
          <p:nvPr/>
        </p:nvGrpSpPr>
        <p:grpSpPr>
          <a:xfrm>
            <a:off x="0" y="3491946"/>
            <a:ext cx="4495800" cy="2662536"/>
            <a:chOff x="15240" y="3491946"/>
            <a:chExt cx="4495800" cy="266253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289BE20-34EC-844D-BB41-EEE2758A1C0B}"/>
                </a:ext>
              </a:extLst>
            </p:cNvPr>
            <p:cNvSpPr/>
            <p:nvPr/>
          </p:nvSpPr>
          <p:spPr>
            <a:xfrm>
              <a:off x="15240" y="3491947"/>
              <a:ext cx="4495800" cy="2662535"/>
            </a:xfrm>
            <a:prstGeom prst="rect">
              <a:avLst/>
            </a:prstGeom>
            <a:solidFill>
              <a:srgbClr val="C7D3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DA12696-894F-2747-AB9B-30D6A51DD94E}"/>
                </a:ext>
              </a:extLst>
            </p:cNvPr>
            <p:cNvSpPr txBox="1"/>
            <p:nvPr/>
          </p:nvSpPr>
          <p:spPr>
            <a:xfrm>
              <a:off x="15240" y="3491946"/>
              <a:ext cx="3657600" cy="400110"/>
            </a:xfrm>
            <a:prstGeom prst="rect">
              <a:avLst/>
            </a:prstGeom>
            <a:solidFill>
              <a:srgbClr val="006566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How did we conduct the science?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D8585F50-921A-E647-B284-21DA5BF4D02C}"/>
              </a:ext>
            </a:extLst>
          </p:cNvPr>
          <p:cNvSpPr/>
          <p:nvPr/>
        </p:nvSpPr>
        <p:spPr>
          <a:xfrm>
            <a:off x="0" y="766465"/>
            <a:ext cx="4495800" cy="2662535"/>
          </a:xfrm>
          <a:prstGeom prst="rect">
            <a:avLst/>
          </a:prstGeom>
          <a:solidFill>
            <a:srgbClr val="D6E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766464"/>
            <a:ext cx="3657600" cy="400110"/>
          </a:xfrm>
          <a:prstGeom prst="rect">
            <a:avLst/>
          </a:prstGeom>
          <a:solidFill>
            <a:srgbClr val="27A79A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Why did we do this research?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637B53A-0ADB-C44C-9268-C87FE5D386DD}"/>
              </a:ext>
            </a:extLst>
          </p:cNvPr>
          <p:cNvGrpSpPr/>
          <p:nvPr/>
        </p:nvGrpSpPr>
        <p:grpSpPr>
          <a:xfrm>
            <a:off x="4572000" y="3491946"/>
            <a:ext cx="4572000" cy="2660905"/>
            <a:chOff x="4572000" y="3491946"/>
            <a:chExt cx="4572000" cy="266090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89CDD62-2F67-1542-816A-069982EFA848}"/>
                </a:ext>
              </a:extLst>
            </p:cNvPr>
            <p:cNvSpPr/>
            <p:nvPr/>
          </p:nvSpPr>
          <p:spPr>
            <a:xfrm>
              <a:off x="4572000" y="3491947"/>
              <a:ext cx="4572000" cy="2660904"/>
            </a:xfrm>
            <a:prstGeom prst="rect">
              <a:avLst/>
            </a:prstGeom>
            <a:solidFill>
              <a:srgbClr val="FFE7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E75A3DE-5CF3-A349-B685-D8DD221B4428}"/>
                </a:ext>
              </a:extLst>
            </p:cNvPr>
            <p:cNvSpPr txBox="1"/>
            <p:nvPr/>
          </p:nvSpPr>
          <p:spPr>
            <a:xfrm>
              <a:off x="4572000" y="3491946"/>
              <a:ext cx="3657600" cy="400110"/>
            </a:xfrm>
            <a:prstGeom prst="rect">
              <a:avLst/>
            </a:prstGeom>
            <a:solidFill>
              <a:srgbClr val="F8971F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Why do these findings matter?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FBE0020-DDA7-1844-9E69-C315C3300AB1}"/>
              </a:ext>
            </a:extLst>
          </p:cNvPr>
          <p:cNvSpPr txBox="1"/>
          <p:nvPr/>
        </p:nvSpPr>
        <p:spPr>
          <a:xfrm>
            <a:off x="152400" y="1295400"/>
            <a:ext cx="411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seasonal sea ice cycle governs uses of Arctic coastal and offshore environments. Key indicators derived from such uses of the environment can help link large-scale drivers and trends to changes at the local and regional scale.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6EEDFC-3356-5B4E-A96F-44C299D96280}"/>
              </a:ext>
            </a:extLst>
          </p:cNvPr>
          <p:cNvSpPr txBox="1"/>
          <p:nvPr/>
        </p:nvSpPr>
        <p:spPr>
          <a:xfrm>
            <a:off x="152400" y="3886200"/>
            <a:ext cx="43319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Refined and implemented an algorithm to extract start and end dates for sea-ice freeze-up and break-up from passive microwave satellite data drawing on community-based observations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Analyzed and compared trends of these indicators at the local and regional scale for the pan-Arctic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3687F-3805-D04D-B205-69CD16CD50A5}"/>
              </a:ext>
            </a:extLst>
          </p:cNvPr>
          <p:cNvSpPr txBox="1"/>
          <p:nvPr/>
        </p:nvSpPr>
        <p:spPr>
          <a:xfrm>
            <a:off x="4610100" y="3891677"/>
            <a:ext cx="449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63636"/>
                </a:solidFill>
                <a:ea typeface="Times New Roman" panose="02020603050405020304" pitchFamily="18" charset="0"/>
              </a:rPr>
              <a:t>L</a:t>
            </a:r>
            <a:r>
              <a:rPr lang="en-US" sz="1800" dirty="0">
                <a:solidFill>
                  <a:srgbClr val="363636"/>
                </a:solidFill>
                <a:effectLst/>
                <a:ea typeface="Times New Roman" panose="02020603050405020304" pitchFamily="18" charset="0"/>
              </a:rPr>
              <a:t>ocally defined indicators can link pan-Arctic or global indicators (e.g., sea ice extent or volume) and local uses and may inform community-scale adaptation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Derived indicator fields support model validation and help identify key processes not represented well in models</a:t>
            </a:r>
          </a:p>
        </p:txBody>
      </p:sp>
      <p:pic>
        <p:nvPicPr>
          <p:cNvPr id="25" name="Google Shape;298;p40">
            <a:extLst>
              <a:ext uri="{FF2B5EF4-FFF2-40B4-BE49-F238E27FC236}">
                <a16:creationId xmlns:a16="http://schemas.microsoft.com/office/drawing/2014/main" id="{A1A220A8-F9C1-3A4A-A8CA-37C9E02CA76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33900" y="735373"/>
            <a:ext cx="4134845" cy="2756572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6AA86EF-5BBF-684C-B2F5-45B5E068A5CF}"/>
              </a:ext>
            </a:extLst>
          </p:cNvPr>
          <p:cNvSpPr txBox="1"/>
          <p:nvPr/>
        </p:nvSpPr>
        <p:spPr>
          <a:xfrm>
            <a:off x="7141084" y="737979"/>
            <a:ext cx="2002916" cy="92333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50800"/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Example of indicator trends (</a:t>
            </a:r>
            <a:r>
              <a:rPr lang="en-US" dirty="0" err="1"/>
              <a:t>Utqiaġvik</a:t>
            </a:r>
            <a:r>
              <a:rPr lang="en-US" dirty="0"/>
              <a:t>, AK)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233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Hajo Eicken</cp:lastModifiedBy>
  <cp:revision>76</cp:revision>
  <dcterms:created xsi:type="dcterms:W3CDTF">2010-09-02T17:02:09Z</dcterms:created>
  <dcterms:modified xsi:type="dcterms:W3CDTF">2023-04-17T20:54:57Z</dcterms:modified>
</cp:coreProperties>
</file>