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8E5"/>
    <a:srgbClr val="FFE7CC"/>
    <a:srgbClr val="C7D3D4"/>
    <a:srgbClr val="F8971F"/>
    <a:srgbClr val="006566"/>
    <a:srgbClr val="27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796"/>
    <p:restoredTop sz="94674"/>
  </p:normalViewPr>
  <p:slideViewPr>
    <p:cSldViewPr>
      <p:cViewPr varScale="1">
        <p:scale>
          <a:sx n="124" d="100"/>
          <a:sy n="124" d="100"/>
        </p:scale>
        <p:origin x="2816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A neural network-based method </a:t>
            </a:r>
            <a:br>
              <a:rPr lang="en-US" sz="2000" b="1" dirty="0"/>
            </a:br>
            <a:r>
              <a:rPr lang="en-US" sz="2000" b="1" dirty="0"/>
              <a:t>for satellite-based mapping of sediment-laden sea ice in the Arctic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344904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What did we find and why does it matter?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1" y="6172200"/>
            <a:ext cx="86105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00" b="1" dirty="0"/>
              <a:t>Reference: </a:t>
            </a:r>
            <a:r>
              <a:rPr lang="en-US" sz="1000" dirty="0"/>
              <a:t>Waga, H., </a:t>
            </a:r>
            <a:r>
              <a:rPr lang="en-US" sz="1000" dirty="0" err="1"/>
              <a:t>Eicken</a:t>
            </a:r>
            <a:r>
              <a:rPr lang="en-US" sz="1000" dirty="0"/>
              <a:t>, H., Light, B., </a:t>
            </a:r>
            <a:r>
              <a:rPr lang="en-US" sz="1000" dirty="0" err="1"/>
              <a:t>Fukamachi</a:t>
            </a:r>
            <a:r>
              <a:rPr lang="en-US" sz="1000" dirty="0"/>
              <a:t>, Y., 2022. A neural network-based method for satellite-based mapping of sediment-laden sea ice in the Arctic. Remote Sens Environ 270, 112861. https://</a:t>
            </a:r>
            <a:r>
              <a:rPr lang="en-US" sz="1000" dirty="0" err="1"/>
              <a:t>doi.org</a:t>
            </a:r>
            <a:r>
              <a:rPr lang="en-US" sz="1000" dirty="0"/>
              <a:t>/10.1016/j.rse.2021.112861 </a:t>
            </a:r>
            <a:endParaRPr lang="en-US" sz="1000" i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A9BA03-C8CC-3947-B4CB-6F10110094B3}"/>
              </a:ext>
            </a:extLst>
          </p:cNvPr>
          <p:cNvGrpSpPr/>
          <p:nvPr/>
        </p:nvGrpSpPr>
        <p:grpSpPr>
          <a:xfrm>
            <a:off x="0" y="3491946"/>
            <a:ext cx="4495800" cy="2662536"/>
            <a:chOff x="15240" y="3491946"/>
            <a:chExt cx="4495800" cy="26625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89BE20-34EC-844D-BB41-EEE2758A1C0B}"/>
                </a:ext>
              </a:extLst>
            </p:cNvPr>
            <p:cNvSpPr/>
            <p:nvPr/>
          </p:nvSpPr>
          <p:spPr>
            <a:xfrm>
              <a:off x="15240" y="3491947"/>
              <a:ext cx="4495800" cy="2662535"/>
            </a:xfrm>
            <a:prstGeom prst="rect">
              <a:avLst/>
            </a:prstGeom>
            <a:solidFill>
              <a:srgbClr val="C7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A12696-894F-2747-AB9B-30D6A51DD94E}"/>
                </a:ext>
              </a:extLst>
            </p:cNvPr>
            <p:cNvSpPr txBox="1"/>
            <p:nvPr/>
          </p:nvSpPr>
          <p:spPr>
            <a:xfrm>
              <a:off x="15240" y="3491946"/>
              <a:ext cx="3657600" cy="400110"/>
            </a:xfrm>
            <a:prstGeom prst="rect">
              <a:avLst/>
            </a:prstGeom>
            <a:solidFill>
              <a:srgbClr val="0065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How did we conduct the science?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8585F50-921A-E647-B284-21DA5BF4D02C}"/>
              </a:ext>
            </a:extLst>
          </p:cNvPr>
          <p:cNvSpPr/>
          <p:nvPr/>
        </p:nvSpPr>
        <p:spPr>
          <a:xfrm>
            <a:off x="0" y="766465"/>
            <a:ext cx="4495800" cy="2662535"/>
          </a:xfrm>
          <a:prstGeom prst="rect">
            <a:avLst/>
          </a:prstGeom>
          <a:solidFill>
            <a:srgbClr val="D6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766464"/>
            <a:ext cx="3657600" cy="400110"/>
          </a:xfrm>
          <a:prstGeom prst="rect">
            <a:avLst/>
          </a:prstGeom>
          <a:solidFill>
            <a:srgbClr val="27A79A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Why did we do this research?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37B53A-0ADB-C44C-9268-C87FE5D386DD}"/>
              </a:ext>
            </a:extLst>
          </p:cNvPr>
          <p:cNvGrpSpPr/>
          <p:nvPr/>
        </p:nvGrpSpPr>
        <p:grpSpPr>
          <a:xfrm>
            <a:off x="4572000" y="3491946"/>
            <a:ext cx="4572000" cy="2660905"/>
            <a:chOff x="4572000" y="3491946"/>
            <a:chExt cx="4572000" cy="26609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CDD62-2F67-1542-816A-069982EFA848}"/>
                </a:ext>
              </a:extLst>
            </p:cNvPr>
            <p:cNvSpPr/>
            <p:nvPr/>
          </p:nvSpPr>
          <p:spPr>
            <a:xfrm>
              <a:off x="4572000" y="3491947"/>
              <a:ext cx="4572000" cy="2660904"/>
            </a:xfrm>
            <a:prstGeom prst="rect">
              <a:avLst/>
            </a:prstGeom>
            <a:solidFill>
              <a:srgbClr val="FFE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75A3DE-5CF3-A349-B685-D8DD221B4428}"/>
                </a:ext>
              </a:extLst>
            </p:cNvPr>
            <p:cNvSpPr txBox="1"/>
            <p:nvPr/>
          </p:nvSpPr>
          <p:spPr>
            <a:xfrm>
              <a:off x="4572000" y="3491946"/>
              <a:ext cx="3657600" cy="400110"/>
            </a:xfrm>
            <a:prstGeom prst="rect">
              <a:avLst/>
            </a:prstGeom>
            <a:solidFill>
              <a:srgbClr val="F8971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Why do these findings matter?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BE0020-DDA7-1844-9E69-C315C3300AB1}"/>
              </a:ext>
            </a:extLst>
          </p:cNvPr>
          <p:cNvSpPr txBox="1"/>
          <p:nvPr/>
        </p:nvSpPr>
        <p:spPr>
          <a:xfrm>
            <a:off x="152400" y="1143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Sediment-laden sea ice is a ubiquitous phenomenon in the Arctic Ocean and its marginal seas. Considering recent shifts in Arctic ice regimes that have likely increased the amount of sediment-laden ice, we developed and tested a method to monitor large-scale variations in sediment-laden ice by satellite.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6EEDFC-3356-5B4E-A96F-44C299D96280}"/>
              </a:ext>
            </a:extLst>
          </p:cNvPr>
          <p:cNvSpPr txBox="1"/>
          <p:nvPr/>
        </p:nvSpPr>
        <p:spPr>
          <a:xfrm>
            <a:off x="152400" y="38862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satellite-based approach to quantify the distribution of sediment-laden ice, employing a neural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fractions of sediment-laden ice from remotely-sensed surface </a:t>
            </a:r>
            <a:r>
              <a:rPr lang="en-US" dirty="0" err="1"/>
              <a:t>reflectances</a:t>
            </a:r>
            <a:r>
              <a:rPr lang="en-US" dirty="0"/>
              <a:t> based on a spectral unmixing algorithm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3687F-3805-D04D-B205-69CD16CD50A5}"/>
              </a:ext>
            </a:extLst>
          </p:cNvPr>
          <p:cNvSpPr txBox="1"/>
          <p:nvPr/>
        </p:nvSpPr>
        <p:spPr>
          <a:xfrm>
            <a:off x="4712970" y="3891677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satellite-based approach developed here opens up remote-sensing data archives for extensive studies of sea-ice sediment entrainment and transport, including impacts on biogeochemistry and surface albedo. The study also creates a foundation for validation of large-scale models of these important processes. </a:t>
            </a:r>
          </a:p>
        </p:txBody>
      </p:sp>
      <p:pic>
        <p:nvPicPr>
          <p:cNvPr id="26" name="Picture 25" descr="A group of 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F89993C7-BD92-0A43-A4B5-B21521A2BC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8096"/>
            <a:ext cx="4572000" cy="26609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AA86EF-5BBF-684C-B2F5-45B5E068A5CF}"/>
              </a:ext>
            </a:extLst>
          </p:cNvPr>
          <p:cNvSpPr txBox="1"/>
          <p:nvPr/>
        </p:nvSpPr>
        <p:spPr>
          <a:xfrm>
            <a:off x="4626483" y="3017072"/>
            <a:ext cx="4463034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Sediment-laden sea ice near Point Barrow, AK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233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Hajo Eicken</cp:lastModifiedBy>
  <cp:revision>74</cp:revision>
  <dcterms:created xsi:type="dcterms:W3CDTF">2010-09-02T17:02:09Z</dcterms:created>
  <dcterms:modified xsi:type="dcterms:W3CDTF">2022-01-12T02:38:02Z</dcterms:modified>
</cp:coreProperties>
</file>