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02" y="4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7/19/2022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Wanda says that this is a general slide with no </a:t>
            </a:r>
            <a:r>
              <a:rPr lang="en-US"/>
              <a:t>specific reference</a:t>
            </a:r>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7/19/2022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7/19/2022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7/19/2022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7/19/2022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16/j.csr.2022.104795"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emf"/><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228601" y="304800"/>
            <a:ext cx="8915400" cy="646331"/>
          </a:xfrm>
          <a:prstGeom prst="rect">
            <a:avLst/>
          </a:prstGeom>
          <a:noFill/>
        </p:spPr>
        <p:txBody>
          <a:bodyPr wrap="square">
            <a:spAutoFit/>
          </a:bodyPr>
          <a:lstStyle/>
          <a:p>
            <a:pPr algn="ctr">
              <a:defRPr/>
            </a:pPr>
            <a:r>
              <a:rPr lang="en-US" sz="1800" b="1" dirty="0">
                <a:effectLst/>
                <a:latin typeface="Arial" panose="020B0604020202020204" pitchFamily="34" charset="0"/>
                <a:ea typeface="Times New Roman" panose="02020603050405020304" pitchFamily="18" charset="0"/>
              </a:rPr>
              <a:t>Typological Representation of the Offshore Oceanographic Environment along the Alaskan North Slope</a:t>
            </a:r>
            <a:endParaRPr lang="en-US" sz="2000" b="1" dirty="0"/>
          </a:p>
        </p:txBody>
      </p:sp>
      <p:sp>
        <p:nvSpPr>
          <p:cNvPr id="18" name="TextBox 17"/>
          <p:cNvSpPr txBox="1"/>
          <p:nvPr/>
        </p:nvSpPr>
        <p:spPr>
          <a:xfrm>
            <a:off x="152400" y="881431"/>
            <a:ext cx="3657600" cy="400110"/>
          </a:xfrm>
          <a:prstGeom prst="rect">
            <a:avLst/>
          </a:prstGeom>
          <a:noFill/>
        </p:spPr>
        <p:txBody>
          <a:bodyPr wrap="square" rtlCol="0">
            <a:spAutoFit/>
          </a:bodyPr>
          <a:lstStyle/>
          <a:p>
            <a:r>
              <a:rPr lang="en-US" sz="2000" u="sng" dirty="0"/>
              <a:t>Objective</a:t>
            </a:r>
          </a:p>
        </p:txBody>
      </p:sp>
      <p:sp>
        <p:nvSpPr>
          <p:cNvPr id="19" name="TextBox 18"/>
          <p:cNvSpPr txBox="1"/>
          <p:nvPr/>
        </p:nvSpPr>
        <p:spPr>
          <a:xfrm>
            <a:off x="152400" y="3339216"/>
            <a:ext cx="4114800" cy="400110"/>
          </a:xfrm>
          <a:prstGeom prst="rect">
            <a:avLst/>
          </a:prstGeom>
          <a:noFill/>
        </p:spPr>
        <p:txBody>
          <a:bodyPr wrap="square" rtlCol="0">
            <a:spAutoFit/>
          </a:bodyPr>
          <a:lstStyle/>
          <a:p>
            <a:r>
              <a:rPr lang="en-US" sz="2000" u="sng" dirty="0"/>
              <a:t>Research</a:t>
            </a:r>
          </a:p>
        </p:txBody>
      </p:sp>
      <p:sp>
        <p:nvSpPr>
          <p:cNvPr id="20" name="TextBox 19"/>
          <p:cNvSpPr txBox="1"/>
          <p:nvPr/>
        </p:nvSpPr>
        <p:spPr>
          <a:xfrm>
            <a:off x="4509911" y="4526767"/>
            <a:ext cx="4343400" cy="400110"/>
          </a:xfrm>
          <a:prstGeom prst="rect">
            <a:avLst/>
          </a:prstGeom>
          <a:noFill/>
        </p:spPr>
        <p:txBody>
          <a:bodyPr wrap="square" rtlCol="0">
            <a:spAutoFit/>
          </a:bodyPr>
          <a:lstStyle/>
          <a:p>
            <a:r>
              <a:rPr lang="en-US" sz="2000" u="sng" dirty="0"/>
              <a:t>Impact</a:t>
            </a:r>
          </a:p>
        </p:txBody>
      </p:sp>
      <p:sp>
        <p:nvSpPr>
          <p:cNvPr id="12" name="TextBox 11"/>
          <p:cNvSpPr txBox="1"/>
          <p:nvPr/>
        </p:nvSpPr>
        <p:spPr>
          <a:xfrm>
            <a:off x="0" y="6124775"/>
            <a:ext cx="9144000" cy="5046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a:lnSpc>
                <a:spcPct val="115000"/>
              </a:lnSpc>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Eymold WK, Flanary C, Erikson L, Nederhoff K, Chartrand CC, Jones C, Kasper J, Bull DL. Typological representation of the offshore oceanographic environment along the Alaskan North Slope. Continental Shelf Research. 2022.  </a:t>
            </a:r>
            <a:r>
              <a:rPr lang="en-US" sz="1200" u="none" strike="noStrike" dirty="0">
                <a:solidFill>
                  <a:srgbClr val="1D61A2"/>
                </a:solidFill>
                <a:effectLst/>
                <a:latin typeface="Calibri" panose="020F0502020204030204" pitchFamily="34" charset="0"/>
                <a:ea typeface="Times New Roman" panose="02020603050405020304" pitchFamily="18" charset="0"/>
                <a:cs typeface="Times New Roman" panose="02020603050405020304" pitchFamily="18" charset="0"/>
                <a:hlinkClick r:id="rId3" tooltip="Persistent link using digital object identifier"/>
              </a:rPr>
              <a:t>https://doi.org/10.1016/j.csr.2022.104795</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EA8D0E40-78AE-4019-A7B6-D7B4B0077961}"/>
              </a:ext>
            </a:extLst>
          </p:cNvPr>
          <p:cNvSpPr txBox="1"/>
          <p:nvPr/>
        </p:nvSpPr>
        <p:spPr>
          <a:xfrm>
            <a:off x="152400" y="1214497"/>
            <a:ext cx="4267200" cy="2062103"/>
          </a:xfrm>
          <a:prstGeom prst="rect">
            <a:avLst/>
          </a:prstGeom>
          <a:noFill/>
        </p:spPr>
        <p:txBody>
          <a:bodyPr wrap="square" rtlCol="0">
            <a:spAutoFit/>
          </a:bodyPr>
          <a:lstStyle/>
          <a:p>
            <a:pPr marL="173038" indent="-173038">
              <a:buFont typeface="Arial" panose="020B0604020202020204" pitchFamily="34" charset="0"/>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Develop an offshore typology along the Alaskan North Slope consisting of the boundary conditions required for high-resolution nearshore models</a:t>
            </a:r>
          </a:p>
          <a:p>
            <a:pPr marL="338138" lvl="1" indent="-173038">
              <a:buFont typeface="Arial" panose="020B0604020202020204" pitchFamily="34" charset="0"/>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A typology is a reduced number of parameters that are prototypical of the full set of parameters needed for nearshore coastal analyses</a:t>
            </a:r>
            <a:endParaRPr lang="en-US" sz="1600" dirty="0"/>
          </a:p>
        </p:txBody>
      </p:sp>
      <p:sp>
        <p:nvSpPr>
          <p:cNvPr id="11" name="TextBox 10">
            <a:extLst>
              <a:ext uri="{FF2B5EF4-FFF2-40B4-BE49-F238E27FC236}">
                <a16:creationId xmlns:a16="http://schemas.microsoft.com/office/drawing/2014/main" id="{FE0DE1CE-E9AD-45B4-9293-357BC2D81465}"/>
              </a:ext>
            </a:extLst>
          </p:cNvPr>
          <p:cNvSpPr txBox="1"/>
          <p:nvPr/>
        </p:nvSpPr>
        <p:spPr>
          <a:xfrm>
            <a:off x="4495800" y="4848761"/>
            <a:ext cx="4572000" cy="1323439"/>
          </a:xfrm>
          <a:prstGeom prst="rect">
            <a:avLst/>
          </a:prstGeom>
          <a:noFill/>
        </p:spPr>
        <p:txBody>
          <a:bodyPr wrap="square" rtlCol="0">
            <a:spAutoFit/>
          </a:bodyPr>
          <a:lstStyle/>
          <a:p>
            <a:pPr marL="173038" indent="-173038">
              <a:buFont typeface="Arial" panose="020B0604020202020204" pitchFamily="34" charset="0"/>
              <a:buChar char="•"/>
            </a:pPr>
            <a:r>
              <a:rPr lang="en-US" sz="1600" dirty="0">
                <a:latin typeface="Calibri" panose="020F0502020204030204" pitchFamily="34" charset="0"/>
                <a:ea typeface="Times New Roman" panose="02020603050405020304" pitchFamily="18" charset="0"/>
                <a:cs typeface="Times New Roman" panose="02020603050405020304" pitchFamily="18" charset="0"/>
              </a:rPr>
              <a:t>Reduced number of simulations (down from</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order 10</a:t>
            </a:r>
            <a:r>
              <a:rPr lang="en-US" sz="1600" baseline="30000" dirty="0">
                <a:effectLst/>
                <a:latin typeface="Calibri" panose="020F0502020204030204" pitchFamily="34" charset="0"/>
                <a:ea typeface="Times New Roman" panose="02020603050405020304" pitchFamily="18" charset="0"/>
                <a:cs typeface="Times New Roman" panose="02020603050405020304" pitchFamily="18" charset="0"/>
              </a:rPr>
              <a:t>4</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 10</a:t>
            </a:r>
            <a:r>
              <a:rPr lang="en-US" sz="1600" baseline="30000" dirty="0">
                <a:effectLst/>
                <a:latin typeface="Calibri" panose="020F0502020204030204" pitchFamily="34" charset="0"/>
                <a:ea typeface="Times New Roman" panose="02020603050405020304" pitchFamily="18" charset="0"/>
                <a:cs typeface="Times New Roman" panose="02020603050405020304" pitchFamily="18" charset="0"/>
              </a:rPr>
              <a:t>5</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to order 10) needed to assess nearshore oceanographic environments and hence characterize coastal processes (e.g., erosion, flooding, or sediment transport) </a:t>
            </a:r>
            <a:endParaRPr lang="en-US" sz="1600" dirty="0"/>
          </a:p>
        </p:txBody>
      </p:sp>
      <p:sp>
        <p:nvSpPr>
          <p:cNvPr id="13" name="TextBox 12">
            <a:extLst>
              <a:ext uri="{FF2B5EF4-FFF2-40B4-BE49-F238E27FC236}">
                <a16:creationId xmlns:a16="http://schemas.microsoft.com/office/drawing/2014/main" id="{A0F583E6-EB6A-4B3F-AC0A-5C3840CBCD77}"/>
              </a:ext>
            </a:extLst>
          </p:cNvPr>
          <p:cNvSpPr txBox="1"/>
          <p:nvPr/>
        </p:nvSpPr>
        <p:spPr>
          <a:xfrm>
            <a:off x="152400" y="3657600"/>
            <a:ext cx="4267200" cy="2308324"/>
          </a:xfrm>
          <a:prstGeom prst="rect">
            <a:avLst/>
          </a:prstGeom>
          <a:noFill/>
        </p:spPr>
        <p:txBody>
          <a:bodyPr wrap="square" rtlCol="0">
            <a:spAutoFit/>
          </a:bodyPr>
          <a:lstStyle/>
          <a:p>
            <a:pPr marL="173038" indent="-173038">
              <a:buFont typeface="Arial" panose="020B0604020202020204" pitchFamily="34" charset="0"/>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Employ statistical representations of offshore wave energy conditions</a:t>
            </a:r>
          </a:p>
          <a:p>
            <a:pPr marL="173038" indent="-173038">
              <a:buFont typeface="Arial" panose="020B0604020202020204" pitchFamily="34" charset="0"/>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Modify the k-means clustering approach to obtain location-independent wave energy parameters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173038" indent="-173038">
              <a:buFont typeface="Arial" panose="020B0604020202020204" pitchFamily="34" charset="0"/>
              <a:buChar char="•"/>
            </a:pPr>
            <a:r>
              <a:rPr lang="en-US" sz="1600" dirty="0">
                <a:latin typeface="Calibri" panose="020F0502020204030204" pitchFamily="34" charset="0"/>
                <a:ea typeface="Times New Roman" panose="02020603050405020304" pitchFamily="18" charset="0"/>
                <a:cs typeface="Times New Roman" panose="02020603050405020304" pitchFamily="18" charset="0"/>
              </a:rPr>
              <a:t>E</a:t>
            </a:r>
            <a:r>
              <a:rPr lang="en-US" sz="1600">
                <a:effectLst/>
                <a:latin typeface="Calibri" panose="020F0502020204030204" pitchFamily="34" charset="0"/>
                <a:ea typeface="Times New Roman" panose="02020603050405020304" pitchFamily="18" charset="0"/>
                <a:cs typeface="Times New Roman" panose="02020603050405020304" pitchFamily="18" charset="0"/>
              </a:rPr>
              <a:t>valuate </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distributions of other coupled parameters to account for the full set of needed boundary conditions for nearshore models</a:t>
            </a:r>
            <a:endParaRPr lang="en-US" sz="1600" dirty="0"/>
          </a:p>
        </p:txBody>
      </p:sp>
      <p:pic>
        <p:nvPicPr>
          <p:cNvPr id="8" name="Picture 7">
            <a:extLst>
              <a:ext uri="{FF2B5EF4-FFF2-40B4-BE49-F238E27FC236}">
                <a16:creationId xmlns:a16="http://schemas.microsoft.com/office/drawing/2014/main" id="{FC0262C3-71DD-4725-A66A-AC5CBFAF233D}"/>
              </a:ext>
            </a:extLst>
          </p:cNvPr>
          <p:cNvPicPr>
            <a:picLocks noChangeAspect="1"/>
          </p:cNvPicPr>
          <p:nvPr/>
        </p:nvPicPr>
        <p:blipFill>
          <a:blip r:embed="rId4"/>
          <a:stretch>
            <a:fillRect/>
          </a:stretch>
        </p:blipFill>
        <p:spPr>
          <a:xfrm>
            <a:off x="4495800" y="1081486"/>
            <a:ext cx="4461644" cy="1692120"/>
          </a:xfrm>
          <a:prstGeom prst="rect">
            <a:avLst/>
          </a:prstGeom>
        </p:spPr>
      </p:pic>
      <p:pic>
        <p:nvPicPr>
          <p:cNvPr id="9" name="Picture 8">
            <a:extLst>
              <a:ext uri="{FF2B5EF4-FFF2-40B4-BE49-F238E27FC236}">
                <a16:creationId xmlns:a16="http://schemas.microsoft.com/office/drawing/2014/main" id="{55B71073-B0BE-4C7F-863D-9F67FC0AA3EB}"/>
              </a:ext>
            </a:extLst>
          </p:cNvPr>
          <p:cNvPicPr>
            <a:picLocks noChangeAspect="1"/>
          </p:cNvPicPr>
          <p:nvPr/>
        </p:nvPicPr>
        <p:blipFill>
          <a:blip r:embed="rId5"/>
          <a:stretch>
            <a:fillRect/>
          </a:stretch>
        </p:blipFill>
        <p:spPr>
          <a:xfrm>
            <a:off x="4476726" y="2855808"/>
            <a:ext cx="4481689" cy="1694700"/>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TotalTime>
  <Words>202</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Diana</cp:lastModifiedBy>
  <cp:revision>66</cp:revision>
  <dcterms:created xsi:type="dcterms:W3CDTF">2010-09-02T17:02:09Z</dcterms:created>
  <dcterms:modified xsi:type="dcterms:W3CDTF">2022-07-19T16:21:23Z</dcterms:modified>
</cp:coreProperties>
</file>