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3/30/23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1" y="30480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/>
              <a:t>The thermal response of permafrost to coastal floodplain flooding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4082" y="728078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Objective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082" y="190666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Research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02166" y="781669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Impact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17382"/>
            <a:ext cx="909933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/>
              <a:t>Reference: </a:t>
            </a:r>
            <a:r>
              <a:rPr lang="en-GB" sz="1000" dirty="0"/>
              <a:t>Zhang Y, </a:t>
            </a:r>
            <a:r>
              <a:rPr lang="en-GB" sz="1000" dirty="0" err="1"/>
              <a:t>Jafarov</a:t>
            </a:r>
            <a:r>
              <a:rPr lang="en-GB" sz="1000" dirty="0"/>
              <a:t> E, </a:t>
            </a:r>
            <a:r>
              <a:rPr lang="en-GB" sz="1000" dirty="0" err="1"/>
              <a:t>Piliouras</a:t>
            </a:r>
            <a:r>
              <a:rPr lang="en-GB" sz="1000" dirty="0"/>
              <a:t> A, Jones B, Rowland J, Moulton J. The thermal response of permafrost to coastal floodplain flooding. Environmental Research Letters. 2023 February 24; 18(3):035004. DOI: 10.1088/1748-9326/acba32 </a:t>
            </a:r>
            <a:endParaRPr lang="en-US" sz="1000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50343B-8EF5-30FD-EF7B-0B23835E1E07}"/>
              </a:ext>
            </a:extLst>
          </p:cNvPr>
          <p:cNvSpPr txBox="1"/>
          <p:nvPr/>
        </p:nvSpPr>
        <p:spPr>
          <a:xfrm>
            <a:off x="128750" y="1066291"/>
            <a:ext cx="3733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ato" panose="020F0502020204030204" pitchFamily="34" charset="0"/>
              </a:rPr>
              <a:t>Model the </a:t>
            </a:r>
            <a:r>
              <a:rPr lang="en-US" sz="1600" b="0" i="0" dirty="0">
                <a:effectLst/>
                <a:latin typeface="Lato" panose="020F0502020204030204" pitchFamily="34" charset="0"/>
              </a:rPr>
              <a:t>thermal response of coastal permafrost to inundation by floods</a:t>
            </a:r>
            <a:endParaRPr lang="en-US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23E7DA-723C-FBA4-B0AF-4E1D462822A0}"/>
              </a:ext>
            </a:extLst>
          </p:cNvPr>
          <p:cNvSpPr txBox="1"/>
          <p:nvPr/>
        </p:nvSpPr>
        <p:spPr>
          <a:xfrm>
            <a:off x="128750" y="2235501"/>
            <a:ext cx="41148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ato" panose="020F0502020204030204" pitchFamily="34" charset="0"/>
              </a:rPr>
              <a:t>Modeled hydro-thermal responses of permafrost due to flooding using Advanced Terrestrial Simulator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ato" panose="020F0502020204030204" pitchFamily="34" charset="0"/>
              </a:rPr>
              <a:t>Quantified the effect of flooding on soil thermal conductivity, water saturation, and temperature. </a:t>
            </a:r>
          </a:p>
        </p:txBody>
      </p:sp>
      <p:pic>
        <p:nvPicPr>
          <p:cNvPr id="23" name="Picture 22" descr="Application&#10;&#10;Description automatically generated">
            <a:extLst>
              <a:ext uri="{FF2B5EF4-FFF2-40B4-BE49-F238E27FC236}">
                <a16:creationId xmlns:a16="http://schemas.microsoft.com/office/drawing/2014/main" id="{B7780CEB-B2BE-7476-602E-81BA0DA8B9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38" y="3896231"/>
            <a:ext cx="3513081" cy="2265222"/>
          </a:xfrm>
          <a:prstGeom prst="rect">
            <a:avLst/>
          </a:prstGeom>
        </p:spPr>
      </p:pic>
      <p:pic>
        <p:nvPicPr>
          <p:cNvPr id="24" name="Picture 23" descr="Chart&#10;&#10;Description automatically generated with low confidence">
            <a:extLst>
              <a:ext uri="{FF2B5EF4-FFF2-40B4-BE49-F238E27FC236}">
                <a16:creationId xmlns:a16="http://schemas.microsoft.com/office/drawing/2014/main" id="{94496204-941A-E6EA-81D3-03ECF47DD1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888" y="3826153"/>
            <a:ext cx="3379078" cy="2366831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D7CB43D9-80BE-453A-3BAD-431C776C974E}"/>
              </a:ext>
            </a:extLst>
          </p:cNvPr>
          <p:cNvSpPr txBox="1"/>
          <p:nvPr/>
        </p:nvSpPr>
        <p:spPr>
          <a:xfrm>
            <a:off x="6949967" y="3896231"/>
            <a:ext cx="219403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Differences in subsurface temperature in the top 2 m soil zone (left most Fig) and deeper soil (left Fig) between the cases with and without floods. </a:t>
            </a:r>
            <a:r>
              <a:rPr lang="en-US" sz="1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Floods result in a cooler surficial soil zone (blue color) and warmer deep soil (red color)</a:t>
            </a:r>
            <a:endParaRPr lang="en-US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10C3170-141D-6A64-3FF6-C65404DA947E}"/>
              </a:ext>
            </a:extLst>
          </p:cNvPr>
          <p:cNvSpPr txBox="1"/>
          <p:nvPr/>
        </p:nvSpPr>
        <p:spPr>
          <a:xfrm>
            <a:off x="4250777" y="1172593"/>
            <a:ext cx="489322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ato" panose="020F0502020204030204" pitchFamily="34" charset="0"/>
              </a:rPr>
              <a:t>First investigation of the impact of floods on low-lying coastal permafrost hydro-thermal dynamics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ato" panose="020F0502020204030204" pitchFamily="34" charset="0"/>
              </a:rPr>
              <a:t>Improved our understanding of the coastal permafrost thaw mechanism.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ato" panose="020F0502020204030204" pitchFamily="34" charset="0"/>
              </a:rPr>
              <a:t>The change in active layer thickness and subsurface temperature due to floods will have important biogeochemical implication and can potentially affect the biogeochemical cycle of permafrost.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201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Lato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Zhang, Yu</cp:lastModifiedBy>
  <cp:revision>70</cp:revision>
  <dcterms:created xsi:type="dcterms:W3CDTF">2010-09-02T17:02:09Z</dcterms:created>
  <dcterms:modified xsi:type="dcterms:W3CDTF">2023-03-30T20:05:30Z</dcterms:modified>
</cp:coreProperties>
</file>