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7" roundtripDataSignature="AMtx7mj9qnprOchkZG/JaPOH+bxfOkT7o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7840" cy="464820"/>
          </a:xfrm>
          <a:prstGeom prst="rect">
            <a:avLst/>
          </a:prstGeom>
          <a:noFill/>
          <a:ln>
            <a:noFill/>
          </a:ln>
        </p:spPr>
        <p:txBody>
          <a:bodyPr anchorCtr="0" anchor="t"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938" y="0"/>
            <a:ext cx="3037840" cy="464820"/>
          </a:xfrm>
          <a:prstGeom prst="rect">
            <a:avLst/>
          </a:prstGeom>
          <a:noFill/>
          <a:ln>
            <a:noFill/>
          </a:ln>
        </p:spPr>
        <p:txBody>
          <a:bodyPr anchorCtr="0" anchor="t" bIns="46575" lIns="93175" spcFirstLastPara="1" rIns="93175" wrap="square" tIns="4657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3037840" cy="464820"/>
          </a:xfrm>
          <a:prstGeom prst="rect">
            <a:avLst/>
          </a:prstGeom>
          <a:noFill/>
          <a:ln>
            <a:noFill/>
          </a:ln>
        </p:spPr>
        <p:txBody>
          <a:bodyPr anchorCtr="0" anchor="b"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1:notes"/>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rmAutofit/>
          </a:bodyPr>
          <a:lstStyle/>
          <a:p>
            <a:pPr indent="0" lvl="0" marL="0" rtl="0" algn="l">
              <a:spcBef>
                <a:spcPts val="0"/>
              </a:spcBef>
              <a:spcAft>
                <a:spcPts val="0"/>
              </a:spcAft>
              <a:buNone/>
            </a:pPr>
            <a:r>
              <a:t/>
            </a:r>
            <a:endParaRPr/>
          </a:p>
        </p:txBody>
      </p:sp>
      <p:sp>
        <p:nvSpPr>
          <p:cNvPr id="96" name="Google Shape;96;p1:notes"/>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lip Art" type="txAndClipArt">
  <p:cSld name="TEXT_AND_CLIPART">
    <p:spTree>
      <p:nvGrpSpPr>
        <p:cNvPr id="15" name="Shape 15"/>
        <p:cNvGrpSpPr/>
        <p:nvPr/>
      </p:nvGrpSpPr>
      <p:grpSpPr>
        <a:xfrm>
          <a:off x="0" y="0"/>
          <a:ext cx="0" cy="0"/>
          <a:chOff x="0" y="0"/>
          <a:chExt cx="0" cy="0"/>
        </a:xfrm>
      </p:grpSpPr>
      <p:sp>
        <p:nvSpPr>
          <p:cNvPr id="16" name="Google Shape;16;p3"/>
          <p:cNvSpPr/>
          <p:nvPr/>
        </p:nvSpPr>
        <p:spPr>
          <a:xfrm>
            <a:off x="2360613" y="6634163"/>
            <a:ext cx="6784975" cy="228600"/>
          </a:xfrm>
          <a:prstGeom prst="rect">
            <a:avLst/>
          </a:prstGeom>
          <a:solidFill>
            <a:schemeClr val="accent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17" name="Google Shape;17;p3"/>
          <p:cNvSpPr/>
          <p:nvPr/>
        </p:nvSpPr>
        <p:spPr>
          <a:xfrm>
            <a:off x="0" y="6634163"/>
            <a:ext cx="2333625" cy="228600"/>
          </a:xfrm>
          <a:prstGeom prst="rect">
            <a:avLst/>
          </a:prstGeom>
          <a:solidFill>
            <a:schemeClr val="accent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18" name="Google Shape;18;p3"/>
          <p:cNvSpPr/>
          <p:nvPr/>
        </p:nvSpPr>
        <p:spPr>
          <a:xfrm>
            <a:off x="2398713" y="6646863"/>
            <a:ext cx="6588125" cy="211137"/>
          </a:xfrm>
          <a:prstGeom prst="rect">
            <a:avLst/>
          </a:prstGeom>
          <a:noFill/>
          <a:ln>
            <a:noFill/>
          </a:ln>
        </p:spPr>
        <p:txBody>
          <a:bodyPr anchorCtr="0" anchor="t" bIns="45700" lIns="91425" spcFirstLastPara="1" rIns="91425" wrap="square" tIns="45700">
            <a:noAutofit/>
          </a:bodyPr>
          <a:lstStyle/>
          <a:p>
            <a:pPr indent="-171450" lvl="0" marL="171450" marR="0" rtl="0" algn="r">
              <a:lnSpc>
                <a:spcPct val="90000"/>
              </a:lnSpc>
              <a:spcBef>
                <a:spcPts val="0"/>
              </a:spcBef>
              <a:spcAft>
                <a:spcPts val="0"/>
              </a:spcAft>
              <a:buNone/>
            </a:pPr>
            <a:r>
              <a:rPr b="1" i="0" lang="en-US" sz="1200" u="none" cap="none" strike="noStrike">
                <a:solidFill>
                  <a:schemeClr val="lt1"/>
                </a:solidFill>
                <a:latin typeface="Calibri"/>
                <a:ea typeface="Calibri"/>
                <a:cs typeface="Calibri"/>
                <a:sym typeface="Calibri"/>
              </a:rPr>
              <a:t>Department of Energy  •  Office of Science  •  Biological and Environmental Research</a:t>
            </a:r>
            <a:endParaRPr/>
          </a:p>
        </p:txBody>
      </p:sp>
      <p:sp>
        <p:nvSpPr>
          <p:cNvPr id="19" name="Google Shape;19;p3"/>
          <p:cNvSpPr txBox="1"/>
          <p:nvPr>
            <p:ph type="title"/>
          </p:nvPr>
        </p:nvSpPr>
        <p:spPr>
          <a:xfrm>
            <a:off x="457200" y="381000"/>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 type="body"/>
          </p:nvPr>
        </p:nvSpPr>
        <p:spPr>
          <a:xfrm>
            <a:off x="838200" y="1600200"/>
            <a:ext cx="38481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1" name="Google Shape;21;p3"/>
          <p:cNvSpPr/>
          <p:nvPr>
            <p:ph idx="2" type="clipArt"/>
          </p:nvPr>
        </p:nvSpPr>
        <p:spPr>
          <a:xfrm>
            <a:off x="4838700" y="1600200"/>
            <a:ext cx="3848100" cy="4525963"/>
          </a:xfrm>
          <a:prstGeom prst="rect">
            <a:avLst/>
          </a:prstGeom>
          <a:noFill/>
          <a:ln>
            <a:noFill/>
          </a:ln>
        </p:spPr>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buNone/>
              <a:defRPr b="0" i="0" sz="1200" u="none" cap="none" strike="noStrike">
                <a:solidFill>
                  <a:srgbClr val="888888"/>
                </a:solidFill>
                <a:latin typeface="Arial"/>
                <a:ea typeface="Arial"/>
                <a:cs typeface="Arial"/>
                <a:sym typeface="Arial"/>
              </a:defRPr>
            </a:lvl1pPr>
            <a:lvl2pPr indent="0" lvl="1" marL="0" marR="0" algn="r">
              <a:spcBef>
                <a:spcPts val="0"/>
              </a:spcBef>
              <a:buNone/>
              <a:defRPr b="0" i="0" sz="1200" u="none" cap="none" strike="noStrike">
                <a:solidFill>
                  <a:srgbClr val="888888"/>
                </a:solidFill>
                <a:latin typeface="Arial"/>
                <a:ea typeface="Arial"/>
                <a:cs typeface="Arial"/>
                <a:sym typeface="Arial"/>
              </a:defRPr>
            </a:lvl2pPr>
            <a:lvl3pPr indent="0" lvl="2" marL="0" marR="0" algn="r">
              <a:spcBef>
                <a:spcPts val="0"/>
              </a:spcBef>
              <a:buNone/>
              <a:defRPr b="0" i="0" sz="1200" u="none" cap="none" strike="noStrike">
                <a:solidFill>
                  <a:srgbClr val="888888"/>
                </a:solidFill>
                <a:latin typeface="Arial"/>
                <a:ea typeface="Arial"/>
                <a:cs typeface="Arial"/>
                <a:sym typeface="Arial"/>
              </a:defRPr>
            </a:lvl3pPr>
            <a:lvl4pPr indent="0" lvl="3" marL="0" marR="0" algn="r">
              <a:spcBef>
                <a:spcPts val="0"/>
              </a:spcBef>
              <a:buNone/>
              <a:defRPr b="0" i="0" sz="1200" u="none" cap="none" strike="noStrike">
                <a:solidFill>
                  <a:srgbClr val="888888"/>
                </a:solidFill>
                <a:latin typeface="Arial"/>
                <a:ea typeface="Arial"/>
                <a:cs typeface="Arial"/>
                <a:sym typeface="Arial"/>
              </a:defRPr>
            </a:lvl4pPr>
            <a:lvl5pPr indent="0" lvl="4" marL="0" marR="0" algn="r">
              <a:spcBef>
                <a:spcPts val="0"/>
              </a:spcBef>
              <a:buNone/>
              <a:defRPr b="0" i="0" sz="1200" u="none" cap="none" strike="noStrike">
                <a:solidFill>
                  <a:srgbClr val="888888"/>
                </a:solidFill>
                <a:latin typeface="Arial"/>
                <a:ea typeface="Arial"/>
                <a:cs typeface="Arial"/>
                <a:sym typeface="Arial"/>
              </a:defRPr>
            </a:lvl5pPr>
            <a:lvl6pPr indent="0" lvl="5" marL="0" marR="0" algn="r">
              <a:spcBef>
                <a:spcPts val="0"/>
              </a:spcBef>
              <a:buNone/>
              <a:defRPr b="0" i="0" sz="1200" u="none" cap="none" strike="noStrike">
                <a:solidFill>
                  <a:srgbClr val="888888"/>
                </a:solidFill>
                <a:latin typeface="Arial"/>
                <a:ea typeface="Arial"/>
                <a:cs typeface="Arial"/>
                <a:sym typeface="Arial"/>
              </a:defRPr>
            </a:lvl6pPr>
            <a:lvl7pPr indent="0" lvl="6" marL="0" marR="0" algn="r">
              <a:spcBef>
                <a:spcPts val="0"/>
              </a:spcBef>
              <a:buNone/>
              <a:defRPr b="0" i="0" sz="1200" u="none" cap="none" strike="noStrike">
                <a:solidFill>
                  <a:srgbClr val="888888"/>
                </a:solidFill>
                <a:latin typeface="Arial"/>
                <a:ea typeface="Arial"/>
                <a:cs typeface="Arial"/>
                <a:sym typeface="Arial"/>
              </a:defRPr>
            </a:lvl7pPr>
            <a:lvl8pPr indent="0" lvl="7" marL="0" marR="0" algn="r">
              <a:spcBef>
                <a:spcPts val="0"/>
              </a:spcBef>
              <a:buNone/>
              <a:defRPr b="0" i="0" sz="1200" u="none" cap="none" strike="noStrike">
                <a:solidFill>
                  <a:srgbClr val="888888"/>
                </a:solidFill>
                <a:latin typeface="Arial"/>
                <a:ea typeface="Arial"/>
                <a:cs typeface="Arial"/>
                <a:sym typeface="Arial"/>
              </a:defRPr>
            </a:lvl8pPr>
            <a:lvl9pPr indent="0" lvl="8" marL="0" marR="0" algn="r">
              <a:spcBef>
                <a:spcPts val="0"/>
              </a:spcBef>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23" name="Google Shape;23;p3"/>
          <p:cNvSpPr/>
          <p:nvPr/>
        </p:nvSpPr>
        <p:spPr>
          <a:xfrm>
            <a:off x="-34926" y="6646863"/>
            <a:ext cx="2320925" cy="274637"/>
          </a:xfrm>
          <a:prstGeom prst="rect">
            <a:avLst/>
          </a:prstGeom>
          <a:noFill/>
          <a:ln>
            <a:noFill/>
          </a:ln>
        </p:spPr>
        <p:txBody>
          <a:bodyPr anchorCtr="0" anchor="t" bIns="45700" lIns="91425" spcFirstLastPara="1" rIns="91425" wrap="square" tIns="45700">
            <a:noAutofit/>
          </a:bodyPr>
          <a:lstStyle/>
          <a:p>
            <a:pPr indent="-171450" lvl="0" marL="171450" marR="0" rtl="0" algn="l">
              <a:lnSpc>
                <a:spcPct val="90000"/>
              </a:lnSpc>
              <a:spcBef>
                <a:spcPts val="0"/>
              </a:spcBef>
              <a:spcAft>
                <a:spcPts val="0"/>
              </a:spcAft>
              <a:buNone/>
            </a:pPr>
            <a:fld id="{00000000-1234-1234-1234-123412341234}" type="slidenum">
              <a:rPr b="0" i="0" lang="en-US" sz="1000" u="none" cap="none" strike="noStrike">
                <a:solidFill>
                  <a:schemeClr val="lt1"/>
                </a:solidFill>
                <a:latin typeface="Calibri"/>
                <a:ea typeface="Calibri"/>
                <a:cs typeface="Calibri"/>
                <a:sym typeface="Calibri"/>
              </a:rPr>
              <a:t>‹#›</a:t>
            </a:fld>
            <a:r>
              <a:rPr b="0" i="0" lang="en-US" sz="1000" u="none" cap="none" strike="noStrike">
                <a:solidFill>
                  <a:schemeClr val="lt1"/>
                </a:solidFill>
                <a:latin typeface="Calibri"/>
                <a:ea typeface="Calibri"/>
                <a:cs typeface="Calibri"/>
                <a:sym typeface="Calibri"/>
              </a:rPr>
              <a:t>	 </a:t>
            </a:r>
            <a:r>
              <a:rPr b="1" i="0" lang="en-US" sz="1200" u="none" cap="none" strike="noStrike">
                <a:solidFill>
                  <a:schemeClr val="lt1"/>
                </a:solidFill>
                <a:latin typeface="Calibri"/>
                <a:ea typeface="Calibri"/>
                <a:cs typeface="Calibri"/>
                <a:sym typeface="Calibri"/>
              </a:rPr>
              <a:t>BER Climate Research</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4" name="Shape 74"/>
        <p:cNvGrpSpPr/>
        <p:nvPr/>
      </p:nvGrpSpPr>
      <p:grpSpPr>
        <a:xfrm>
          <a:off x="0" y="0"/>
          <a:ext cx="0" cy="0"/>
          <a:chOff x="0" y="0"/>
          <a:chExt cx="0" cy="0"/>
        </a:xfrm>
      </p:grpSpPr>
      <p:sp>
        <p:nvSpPr>
          <p:cNvPr id="75" name="Google Shape;75;p1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p:nvPr>
            <p:ph idx="2" type="pic"/>
          </p:nvPr>
        </p:nvSpPr>
        <p:spPr>
          <a:xfrm>
            <a:off x="1792288" y="612775"/>
            <a:ext cx="5486400" cy="4114800"/>
          </a:xfrm>
          <a:prstGeom prst="rect">
            <a:avLst/>
          </a:prstGeom>
          <a:noFill/>
          <a:ln>
            <a:noFill/>
          </a:ln>
        </p:spPr>
      </p:sp>
      <p:sp>
        <p:nvSpPr>
          <p:cNvPr id="77" name="Google Shape;77;p1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8" name="Google Shape;78;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1" name="Shape 81"/>
        <p:cNvGrpSpPr/>
        <p:nvPr/>
      </p:nvGrpSpPr>
      <p:grpSpPr>
        <a:xfrm>
          <a:off x="0" y="0"/>
          <a:ext cx="0" cy="0"/>
          <a:chOff x="0" y="0"/>
          <a:chExt cx="0" cy="0"/>
        </a:xfrm>
      </p:grpSpPr>
      <p:sp>
        <p:nvSpPr>
          <p:cNvPr id="82" name="Google Shape;82;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3"/>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4" name="Google Shape;84;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7" name="Shape 87"/>
        <p:cNvGrpSpPr/>
        <p:nvPr/>
      </p:nvGrpSpPr>
      <p:grpSpPr>
        <a:xfrm>
          <a:off x="0" y="0"/>
          <a:ext cx="0" cy="0"/>
          <a:chOff x="0" y="0"/>
          <a:chExt cx="0" cy="0"/>
        </a:xfrm>
      </p:grpSpPr>
      <p:sp>
        <p:nvSpPr>
          <p:cNvPr id="88" name="Google Shape;88;p1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0" name="Google Shape;90;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4" name="Shape 24"/>
        <p:cNvGrpSpPr/>
        <p:nvPr/>
      </p:nvGrpSpPr>
      <p:grpSpPr>
        <a:xfrm>
          <a:off x="0" y="0"/>
          <a:ext cx="0" cy="0"/>
          <a:chOff x="0" y="0"/>
          <a:chExt cx="0" cy="0"/>
        </a:xfrm>
      </p:grpSpPr>
      <p:sp>
        <p:nvSpPr>
          <p:cNvPr id="25" name="Google Shape;25;p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7" name="Google Shape;27;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0" name="Shape 30"/>
        <p:cNvGrpSpPr/>
        <p:nvPr/>
      </p:nvGrpSpPr>
      <p:grpSpPr>
        <a:xfrm>
          <a:off x="0" y="0"/>
          <a:ext cx="0" cy="0"/>
          <a:chOff x="0" y="0"/>
          <a:chExt cx="0" cy="0"/>
        </a:xfrm>
      </p:grpSpPr>
      <p:sp>
        <p:nvSpPr>
          <p:cNvPr id="31" name="Google Shape;31;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6" name="Shape 36"/>
        <p:cNvGrpSpPr/>
        <p:nvPr/>
      </p:nvGrpSpPr>
      <p:grpSpPr>
        <a:xfrm>
          <a:off x="0" y="0"/>
          <a:ext cx="0" cy="0"/>
          <a:chOff x="0" y="0"/>
          <a:chExt cx="0" cy="0"/>
        </a:xfrm>
      </p:grpSpPr>
      <p:sp>
        <p:nvSpPr>
          <p:cNvPr id="37" name="Google Shape;37;p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9" name="Google Shape;39;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2" name="Shape 42"/>
        <p:cNvGrpSpPr/>
        <p:nvPr/>
      </p:nvGrpSpPr>
      <p:grpSpPr>
        <a:xfrm>
          <a:off x="0" y="0"/>
          <a:ext cx="0" cy="0"/>
          <a:chOff x="0" y="0"/>
          <a:chExt cx="0" cy="0"/>
        </a:xfrm>
      </p:grpSpPr>
      <p:sp>
        <p:nvSpPr>
          <p:cNvPr id="43" name="Google Shape;43;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5" name="Google Shape;45;p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2" name="Google Shape;52;p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3" name="Google Shape;53;p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4" name="Google Shape;54;p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8" name="Shape 58"/>
        <p:cNvGrpSpPr/>
        <p:nvPr/>
      </p:nvGrpSpPr>
      <p:grpSpPr>
        <a:xfrm>
          <a:off x="0" y="0"/>
          <a:ext cx="0" cy="0"/>
          <a:chOff x="0" y="0"/>
          <a:chExt cx="0" cy="0"/>
        </a:xfrm>
      </p:grpSpPr>
      <p:sp>
        <p:nvSpPr>
          <p:cNvPr id="59" name="Google Shape;59;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3" name="Shape 63"/>
        <p:cNvGrpSpPr/>
        <p:nvPr/>
      </p:nvGrpSpPr>
      <p:grpSpPr>
        <a:xfrm>
          <a:off x="0" y="0"/>
          <a:ext cx="0" cy="0"/>
          <a:chOff x="0" y="0"/>
          <a:chExt cx="0" cy="0"/>
        </a:xfrm>
      </p:grpSpPr>
      <p:sp>
        <p:nvSpPr>
          <p:cNvPr id="64" name="Google Shape;64;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7" name="Shape 67"/>
        <p:cNvGrpSpPr/>
        <p:nvPr/>
      </p:nvGrpSpPr>
      <p:grpSpPr>
        <a:xfrm>
          <a:off x="0" y="0"/>
          <a:ext cx="0" cy="0"/>
          <a:chOff x="0" y="0"/>
          <a:chExt cx="0" cy="0"/>
        </a:xfrm>
      </p:grpSpPr>
      <p:sp>
        <p:nvSpPr>
          <p:cNvPr id="68" name="Google Shape;68;p1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70" name="Google Shape;70;p1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5.png"/><Relationship Id="rId5" Type="http://schemas.openxmlformats.org/officeDocument/2006/relationships/image" Target="../media/image4.png"/><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
          <p:cNvSpPr txBox="1"/>
          <p:nvPr/>
        </p:nvSpPr>
        <p:spPr>
          <a:xfrm>
            <a:off x="444500" y="3759200"/>
            <a:ext cx="184150" cy="3698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9" name="Google Shape;99;p1"/>
          <p:cNvSpPr txBox="1"/>
          <p:nvPr/>
        </p:nvSpPr>
        <p:spPr>
          <a:xfrm>
            <a:off x="0" y="0"/>
            <a:ext cx="9144000" cy="954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Lake Water Withdrawals and Seasonal Hydrologic Extremes (Droughts and Floods) Significantly Impact Connectivity of Lakes and Streams on the North Slope of Alaska</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b="1" sz="2000">
              <a:solidFill>
                <a:schemeClr val="dk1"/>
              </a:solidFill>
              <a:latin typeface="Calibri"/>
              <a:ea typeface="Calibri"/>
              <a:cs typeface="Calibri"/>
              <a:sym typeface="Calibri"/>
            </a:endParaRPr>
          </a:p>
        </p:txBody>
      </p:sp>
      <p:sp>
        <p:nvSpPr>
          <p:cNvPr id="100" name="Google Shape;100;p1"/>
          <p:cNvSpPr txBox="1"/>
          <p:nvPr/>
        </p:nvSpPr>
        <p:spPr>
          <a:xfrm>
            <a:off x="228601" y="6153090"/>
            <a:ext cx="8610600" cy="554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000">
                <a:solidFill>
                  <a:schemeClr val="dk1"/>
                </a:solidFill>
                <a:latin typeface="Calibri"/>
                <a:ea typeface="Calibri"/>
                <a:cs typeface="Calibri"/>
                <a:sym typeface="Calibri"/>
              </a:rPr>
              <a:t>Reference: </a:t>
            </a:r>
            <a:r>
              <a:rPr lang="en-US" sz="1000">
                <a:solidFill>
                  <a:schemeClr val="dk1"/>
                </a:solidFill>
                <a:latin typeface="Calibri"/>
                <a:ea typeface="Calibri"/>
                <a:cs typeface="Calibri"/>
                <a:sym typeface="Calibri"/>
              </a:rPr>
              <a:t>Gädeke, A., Arp, C.D., Liljedahl, A.K., Daanen, R.P., Cai, L., Alexeev, V.A., et al. (2022). Modeled streamflow response to scenarios of tundra lake water withdrawal and seasonal climate extremes, Arctic Coastal Plain, Alaska. Water Resources Research, 58, e2022WR032119. https://doi.org/10.1029/2022WR032119</a:t>
            </a:r>
            <a:endParaRPr sz="1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grpSp>
        <p:nvGrpSpPr>
          <p:cNvPr id="101" name="Google Shape;101;p1"/>
          <p:cNvGrpSpPr/>
          <p:nvPr/>
        </p:nvGrpSpPr>
        <p:grpSpPr>
          <a:xfrm>
            <a:off x="0" y="3276523"/>
            <a:ext cx="4495800" cy="2793267"/>
            <a:chOff x="15240" y="3491946"/>
            <a:chExt cx="4495800" cy="2662536"/>
          </a:xfrm>
        </p:grpSpPr>
        <p:sp>
          <p:nvSpPr>
            <p:cNvPr id="102" name="Google Shape;102;p1"/>
            <p:cNvSpPr/>
            <p:nvPr/>
          </p:nvSpPr>
          <p:spPr>
            <a:xfrm>
              <a:off x="15240" y="3491947"/>
              <a:ext cx="4495800" cy="2662535"/>
            </a:xfrm>
            <a:prstGeom prst="rect">
              <a:avLst/>
            </a:prstGeom>
            <a:solidFill>
              <a:srgbClr val="C7D3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1"/>
            <p:cNvSpPr txBox="1"/>
            <p:nvPr/>
          </p:nvSpPr>
          <p:spPr>
            <a:xfrm>
              <a:off x="15240" y="3491946"/>
              <a:ext cx="3657600" cy="381300"/>
            </a:xfrm>
            <a:prstGeom prst="rect">
              <a:avLst/>
            </a:prstGeom>
            <a:solidFill>
              <a:srgbClr val="006566"/>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Calibri"/>
                  <a:ea typeface="Calibri"/>
                  <a:cs typeface="Calibri"/>
                  <a:sym typeface="Calibri"/>
                </a:rPr>
                <a:t>How did we conduct the science?</a:t>
              </a:r>
              <a:endParaRPr/>
            </a:p>
          </p:txBody>
        </p:sp>
      </p:grpSp>
      <p:grpSp>
        <p:nvGrpSpPr>
          <p:cNvPr id="104" name="Google Shape;104;p1"/>
          <p:cNvGrpSpPr/>
          <p:nvPr/>
        </p:nvGrpSpPr>
        <p:grpSpPr>
          <a:xfrm>
            <a:off x="0" y="685834"/>
            <a:ext cx="4495800" cy="2590914"/>
            <a:chOff x="0" y="766464"/>
            <a:chExt cx="4495800" cy="2662536"/>
          </a:xfrm>
        </p:grpSpPr>
        <p:sp>
          <p:nvSpPr>
            <p:cNvPr id="105" name="Google Shape;105;p1"/>
            <p:cNvSpPr/>
            <p:nvPr/>
          </p:nvSpPr>
          <p:spPr>
            <a:xfrm>
              <a:off x="0" y="766465"/>
              <a:ext cx="4495800" cy="2662535"/>
            </a:xfrm>
            <a:prstGeom prst="rect">
              <a:avLst/>
            </a:prstGeom>
            <a:solidFill>
              <a:srgbClr val="D6E8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
            <p:cNvSpPr txBox="1"/>
            <p:nvPr/>
          </p:nvSpPr>
          <p:spPr>
            <a:xfrm>
              <a:off x="0" y="766464"/>
              <a:ext cx="3657600" cy="411300"/>
            </a:xfrm>
            <a:prstGeom prst="rect">
              <a:avLst/>
            </a:prstGeom>
            <a:solidFill>
              <a:srgbClr val="27A79A"/>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Calibri"/>
                  <a:ea typeface="Calibri"/>
                  <a:cs typeface="Calibri"/>
                  <a:sym typeface="Calibri"/>
                </a:rPr>
                <a:t>Why did we do this research?</a:t>
              </a:r>
              <a:endParaRPr/>
            </a:p>
          </p:txBody>
        </p:sp>
      </p:grpSp>
      <p:grpSp>
        <p:nvGrpSpPr>
          <p:cNvPr id="107" name="Google Shape;107;p1"/>
          <p:cNvGrpSpPr/>
          <p:nvPr/>
        </p:nvGrpSpPr>
        <p:grpSpPr>
          <a:xfrm>
            <a:off x="4572000" y="3733800"/>
            <a:ext cx="4572000" cy="2344482"/>
            <a:chOff x="4572000" y="3491946"/>
            <a:chExt cx="4572000" cy="2662536"/>
          </a:xfrm>
        </p:grpSpPr>
        <p:sp>
          <p:nvSpPr>
            <p:cNvPr id="108" name="Google Shape;108;p1"/>
            <p:cNvSpPr/>
            <p:nvPr/>
          </p:nvSpPr>
          <p:spPr>
            <a:xfrm>
              <a:off x="4572000" y="3491947"/>
              <a:ext cx="4572000" cy="2662535"/>
            </a:xfrm>
            <a:prstGeom prst="rect">
              <a:avLst/>
            </a:prstGeom>
            <a:solidFill>
              <a:srgbClr val="FFE7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9" name="Google Shape;109;p1"/>
            <p:cNvSpPr txBox="1"/>
            <p:nvPr/>
          </p:nvSpPr>
          <p:spPr>
            <a:xfrm>
              <a:off x="4572000" y="3491946"/>
              <a:ext cx="3657600" cy="400110"/>
            </a:xfrm>
            <a:prstGeom prst="rect">
              <a:avLst/>
            </a:prstGeom>
            <a:solidFill>
              <a:srgbClr val="F8971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Calibri"/>
                  <a:ea typeface="Calibri"/>
                  <a:cs typeface="Calibri"/>
                  <a:sym typeface="Calibri"/>
                </a:rPr>
                <a:t>Why do these findings matter?</a:t>
              </a:r>
              <a:endParaRPr/>
            </a:p>
          </p:txBody>
        </p:sp>
      </p:grpSp>
      <p:sp>
        <p:nvSpPr>
          <p:cNvPr id="110" name="Google Shape;110;p1"/>
          <p:cNvSpPr txBox="1"/>
          <p:nvPr/>
        </p:nvSpPr>
        <p:spPr>
          <a:xfrm>
            <a:off x="0" y="1100075"/>
            <a:ext cx="4495800" cy="2031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The Arctic Coastal Plain of the North Slope of Alaska experienced extreme climate events and increased lake water withdrawal (LWW)  for infrastructure construction,primarily ice roads and industrial operations. However, their potential combined effects on streamflow remained underexplored.</a:t>
            </a:r>
            <a:endParaRPr sz="1800">
              <a:solidFill>
                <a:schemeClr val="dk1"/>
              </a:solidFill>
              <a:latin typeface="Calibri"/>
              <a:ea typeface="Calibri"/>
              <a:cs typeface="Calibri"/>
              <a:sym typeface="Calibri"/>
            </a:endParaRPr>
          </a:p>
        </p:txBody>
      </p:sp>
      <p:sp>
        <p:nvSpPr>
          <p:cNvPr id="111" name="Google Shape;111;p1"/>
          <p:cNvSpPr txBox="1"/>
          <p:nvPr/>
        </p:nvSpPr>
        <p:spPr>
          <a:xfrm>
            <a:off x="-38100" y="3733650"/>
            <a:ext cx="45720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A spatially distributed hydrological model (at 10 m spatial resolution) was applied to Crea Creek watershed. The impacts of seasonal climate extremes and LWW were evaluated on seasonal runoff, minimum 7-day mean flow (MQ7), the recovery time of MQ7 to pre- perturbation conditions, and the duration of conditions that prevent fish passage.</a:t>
            </a:r>
            <a:endParaRPr sz="1800">
              <a:solidFill>
                <a:schemeClr val="dk1"/>
              </a:solidFill>
              <a:latin typeface="Calibri"/>
              <a:ea typeface="Calibri"/>
              <a:cs typeface="Calibri"/>
              <a:sym typeface="Calibri"/>
            </a:endParaRPr>
          </a:p>
        </p:txBody>
      </p:sp>
      <p:sp>
        <p:nvSpPr>
          <p:cNvPr id="112" name="Google Shape;112;p1"/>
          <p:cNvSpPr txBox="1"/>
          <p:nvPr/>
        </p:nvSpPr>
        <p:spPr>
          <a:xfrm>
            <a:off x="4572000" y="4038600"/>
            <a:ext cx="4495800" cy="2031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Under current average climatic conditions, LWWs are not offset by same-year snowmelt as currently assumed in land management</a:t>
            </a:r>
            <a:endParaRPr sz="1800">
              <a:solidFill>
                <a:schemeClr val="dk1"/>
              </a:solidFill>
              <a:latin typeface="Calibri"/>
              <a:ea typeface="Calibri"/>
              <a:cs typeface="Calibri"/>
              <a:sym typeface="Calibri"/>
            </a:endParaRPr>
          </a:p>
          <a:p>
            <a:pPr indent="0" lvl="0" marL="0" marR="0" rtl="0" algn="l">
              <a:spcBef>
                <a:spcPts val="0"/>
              </a:spcBef>
              <a:spcAft>
                <a:spcPts val="0"/>
              </a:spcAft>
              <a:buSzPts val="1100"/>
              <a:buNone/>
            </a:pPr>
            <a:r>
              <a:rPr lang="en-US" sz="1800">
                <a:solidFill>
                  <a:schemeClr val="dk1"/>
                </a:solidFill>
                <a:latin typeface="Calibri"/>
                <a:ea typeface="Calibri"/>
                <a:cs typeface="Calibri"/>
                <a:sym typeface="Calibri"/>
              </a:rPr>
              <a:t>regulations. Effective land management would benefit from considering the combined impact of climate change and industrial LWWs.</a:t>
            </a:r>
            <a:endParaRPr sz="1800">
              <a:solidFill>
                <a:schemeClr val="dk1"/>
              </a:solidFill>
              <a:latin typeface="Calibri"/>
              <a:ea typeface="Calibri"/>
              <a:cs typeface="Calibri"/>
              <a:sym typeface="Calibri"/>
            </a:endParaRPr>
          </a:p>
        </p:txBody>
      </p:sp>
      <p:sp>
        <p:nvSpPr>
          <p:cNvPr id="113" name="Google Shape;113;p1"/>
          <p:cNvSpPr txBox="1"/>
          <p:nvPr/>
        </p:nvSpPr>
        <p:spPr>
          <a:xfrm>
            <a:off x="7262075" y="712875"/>
            <a:ext cx="1908000" cy="2586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Decrease</a:t>
            </a:r>
            <a:r>
              <a:rPr lang="en-US" sz="1800">
                <a:solidFill>
                  <a:schemeClr val="dk1"/>
                </a:solidFill>
                <a:latin typeface="Calibri"/>
                <a:ea typeface="Calibri"/>
                <a:cs typeface="Calibri"/>
                <a:sym typeface="Calibri"/>
              </a:rPr>
              <a:t> in MQ7</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depending on scenarios applied:</a:t>
            </a:r>
            <a:br>
              <a:rPr lang="en-US" sz="1800">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LR-xx - low rain for xx </a:t>
            </a:r>
            <a:r>
              <a:rPr lang="en-US" sz="1800">
                <a:solidFill>
                  <a:schemeClr val="dk1"/>
                </a:solidFill>
                <a:latin typeface="Calibri"/>
                <a:ea typeface="Calibri"/>
                <a:cs typeface="Calibri"/>
                <a:sym typeface="Calibri"/>
              </a:rPr>
              <a:t>consecutive</a:t>
            </a:r>
            <a:r>
              <a:rPr lang="en-US" sz="1800">
                <a:solidFill>
                  <a:schemeClr val="dk1"/>
                </a:solidFill>
                <a:latin typeface="Calibri"/>
                <a:ea typeface="Calibri"/>
                <a:cs typeface="Calibri"/>
                <a:sym typeface="Calibri"/>
              </a:rPr>
              <a:t> summers</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LWW-S-xx - LWWs for xx </a:t>
            </a:r>
            <a:r>
              <a:rPr lang="en-US" sz="1800">
                <a:solidFill>
                  <a:schemeClr val="dk1"/>
                </a:solidFill>
                <a:latin typeface="Calibri"/>
                <a:ea typeface="Calibri"/>
                <a:cs typeface="Calibri"/>
                <a:sym typeface="Calibri"/>
              </a:rPr>
              <a:t>consecutive</a:t>
            </a:r>
            <a:r>
              <a:rPr lang="en-US" sz="1800">
                <a:solidFill>
                  <a:schemeClr val="dk1"/>
                </a:solidFill>
                <a:latin typeface="Calibri"/>
                <a:ea typeface="Calibri"/>
                <a:cs typeface="Calibri"/>
                <a:sym typeface="Calibri"/>
              </a:rPr>
              <a:t> years</a:t>
            </a:r>
            <a:endParaRPr sz="1800">
              <a:solidFill>
                <a:schemeClr val="dk1"/>
              </a:solidFill>
              <a:latin typeface="Calibri"/>
              <a:ea typeface="Calibri"/>
              <a:cs typeface="Calibri"/>
              <a:sym typeface="Calibri"/>
            </a:endParaRPr>
          </a:p>
        </p:txBody>
      </p:sp>
      <p:pic>
        <p:nvPicPr>
          <p:cNvPr id="114" name="Google Shape;114;p1"/>
          <p:cNvPicPr preferRelativeResize="0"/>
          <p:nvPr/>
        </p:nvPicPr>
        <p:blipFill>
          <a:blip r:embed="rId3">
            <a:alphaModFix/>
          </a:blip>
          <a:stretch>
            <a:fillRect/>
          </a:stretch>
        </p:blipFill>
        <p:spPr>
          <a:xfrm>
            <a:off x="4777525" y="683149"/>
            <a:ext cx="2560762" cy="2687439"/>
          </a:xfrm>
          <a:prstGeom prst="rect">
            <a:avLst/>
          </a:prstGeom>
          <a:noFill/>
          <a:ln>
            <a:noFill/>
          </a:ln>
        </p:spPr>
      </p:pic>
      <p:pic>
        <p:nvPicPr>
          <p:cNvPr id="115" name="Google Shape;115;p1"/>
          <p:cNvPicPr preferRelativeResize="0"/>
          <p:nvPr/>
        </p:nvPicPr>
        <p:blipFill>
          <a:blip r:embed="rId4">
            <a:alphaModFix/>
          </a:blip>
          <a:stretch>
            <a:fillRect/>
          </a:stretch>
        </p:blipFill>
        <p:spPr>
          <a:xfrm>
            <a:off x="152400" y="6705600"/>
            <a:ext cx="0" cy="0"/>
          </a:xfrm>
          <a:prstGeom prst="rect">
            <a:avLst/>
          </a:prstGeom>
          <a:noFill/>
          <a:ln>
            <a:noFill/>
          </a:ln>
        </p:spPr>
      </p:pic>
      <p:pic>
        <p:nvPicPr>
          <p:cNvPr id="116" name="Google Shape;116;p1"/>
          <p:cNvPicPr preferRelativeResize="0"/>
          <p:nvPr/>
        </p:nvPicPr>
        <p:blipFill>
          <a:blip r:embed="rId4">
            <a:alphaModFix/>
          </a:blip>
          <a:stretch>
            <a:fillRect/>
          </a:stretch>
        </p:blipFill>
        <p:spPr>
          <a:xfrm>
            <a:off x="152400" y="6705600"/>
            <a:ext cx="0" cy="0"/>
          </a:xfrm>
          <a:prstGeom prst="rect">
            <a:avLst/>
          </a:prstGeom>
          <a:noFill/>
          <a:ln>
            <a:noFill/>
          </a:ln>
        </p:spPr>
      </p:pic>
      <p:pic>
        <p:nvPicPr>
          <p:cNvPr id="117" name="Google Shape;117;p1"/>
          <p:cNvPicPr preferRelativeResize="0"/>
          <p:nvPr/>
        </p:nvPicPr>
        <p:blipFill>
          <a:blip r:embed="rId4">
            <a:alphaModFix/>
          </a:blip>
          <a:stretch>
            <a:fillRect/>
          </a:stretch>
        </p:blipFill>
        <p:spPr>
          <a:xfrm>
            <a:off x="152400" y="6705600"/>
            <a:ext cx="0" cy="0"/>
          </a:xfrm>
          <a:prstGeom prst="rect">
            <a:avLst/>
          </a:prstGeom>
          <a:noFill/>
          <a:ln>
            <a:noFill/>
          </a:ln>
        </p:spPr>
      </p:pic>
      <p:pic>
        <p:nvPicPr>
          <p:cNvPr id="118" name="Google Shape;118;p1"/>
          <p:cNvPicPr preferRelativeResize="0"/>
          <p:nvPr/>
        </p:nvPicPr>
        <p:blipFill>
          <a:blip r:embed="rId5">
            <a:alphaModFix/>
          </a:blip>
          <a:stretch>
            <a:fillRect/>
          </a:stretch>
        </p:blipFill>
        <p:spPr>
          <a:xfrm>
            <a:off x="4480117" y="712875"/>
            <a:ext cx="261733" cy="2411250"/>
          </a:xfrm>
          <a:prstGeom prst="rect">
            <a:avLst/>
          </a:prstGeom>
          <a:noFill/>
          <a:ln>
            <a:noFill/>
          </a:ln>
        </p:spPr>
      </p:pic>
      <p:pic>
        <p:nvPicPr>
          <p:cNvPr id="119" name="Google Shape;119;p1"/>
          <p:cNvPicPr preferRelativeResize="0"/>
          <p:nvPr/>
        </p:nvPicPr>
        <p:blipFill>
          <a:blip r:embed="rId6">
            <a:alphaModFix/>
          </a:blip>
          <a:stretch>
            <a:fillRect/>
          </a:stretch>
        </p:blipFill>
        <p:spPr>
          <a:xfrm>
            <a:off x="152400" y="6705600"/>
            <a:ext cx="0" cy="0"/>
          </a:xfrm>
          <a:prstGeom prst="rect">
            <a:avLst/>
          </a:prstGeom>
          <a:noFill/>
          <a:ln>
            <a:noFill/>
          </a:ln>
        </p:spPr>
      </p:pic>
      <p:sp>
        <p:nvSpPr>
          <p:cNvPr id="120" name="Google Shape;120;p1"/>
          <p:cNvSpPr txBox="1"/>
          <p:nvPr/>
        </p:nvSpPr>
        <p:spPr>
          <a:xfrm>
            <a:off x="5468875" y="3236825"/>
            <a:ext cx="3704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latin typeface="Calibri"/>
                <a:ea typeface="Calibri"/>
                <a:cs typeface="Calibri"/>
                <a:sym typeface="Calibri"/>
              </a:rPr>
              <a:t>Scenario year</a:t>
            </a:r>
            <a:endParaRPr sz="18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2010-09-02T17:02:09Z</dcterms:created>
  <dc:creator>renu</dc:creator>
</cp:coreProperties>
</file>