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7CC"/>
    <a:srgbClr val="C7D3D4"/>
    <a:srgbClr val="D6E8E5"/>
    <a:srgbClr val="F8971F"/>
    <a:srgbClr val="006566"/>
    <a:srgbClr val="27A7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68"/>
    <p:restoredTop sz="94674"/>
  </p:normalViewPr>
  <p:slideViewPr>
    <p:cSldViewPr>
      <p:cViewPr varScale="1">
        <p:scale>
          <a:sx n="67" d="100"/>
          <a:sy n="67" d="100"/>
        </p:scale>
        <p:origin x="-168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5/17/22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5/17/22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5/17/22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5/17/22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5/17/22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5/17/22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5/17/22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0" y="0"/>
            <a:ext cx="9144000" cy="954107"/>
          </a:xfrm>
          <a:prstGeom prst="rect">
            <a:avLst/>
          </a:prstGeom>
          <a:noFill/>
        </p:spPr>
        <p:txBody>
          <a:bodyPr wrap="square">
            <a:spAutoFit/>
          </a:bodyPr>
          <a:lstStyle/>
          <a:p>
            <a:pPr algn="ctr"/>
            <a:r>
              <a:rPr lang="en-US" b="1" dirty="0"/>
              <a:t>Permafrost-affected rivers can see an increase in runoff in a warmer climate, </a:t>
            </a:r>
            <a:endParaRPr lang="en-US" b="1" dirty="0"/>
          </a:p>
          <a:p>
            <a:pPr algn="ctr"/>
            <a:r>
              <a:rPr lang="en-US" b="1" dirty="0" smtClean="0"/>
              <a:t>even </a:t>
            </a:r>
            <a:r>
              <a:rPr lang="en-US" b="1" dirty="0"/>
              <a:t>with the same amount of precipitation</a:t>
            </a:r>
            <a:endParaRPr lang="en-US" dirty="0"/>
          </a:p>
          <a:p>
            <a:pPr algn="ctr">
              <a:defRPr/>
            </a:pPr>
            <a:endParaRPr lang="en-US" sz="2000" b="1" dirty="0"/>
          </a:p>
        </p:txBody>
      </p:sp>
      <p:sp>
        <p:nvSpPr>
          <p:cNvPr id="12" name="TextBox 11"/>
          <p:cNvSpPr txBox="1"/>
          <p:nvPr/>
        </p:nvSpPr>
        <p:spPr>
          <a:xfrm>
            <a:off x="228601" y="6153090"/>
            <a:ext cx="8610599" cy="4001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en-GB" sz="1000" b="1" dirty="0"/>
              <a:t>Reference</a:t>
            </a:r>
            <a:r>
              <a:rPr lang="en-GB" sz="1000" b="1" dirty="0" smtClean="0"/>
              <a:t>: </a:t>
            </a:r>
            <a:r>
              <a:rPr lang="en-GB" sz="1000" dirty="0"/>
              <a:t>M.V </a:t>
            </a:r>
            <a:r>
              <a:rPr lang="en-GB" sz="1000" dirty="0" err="1"/>
              <a:t>Debolskiy</a:t>
            </a:r>
            <a:r>
              <a:rPr lang="en-GB" sz="1000" dirty="0"/>
              <a:t>, V.A Alexeev, R. Hock, R.B </a:t>
            </a:r>
            <a:r>
              <a:rPr lang="en-GB" sz="1000" dirty="0" err="1"/>
              <a:t>Lammers</a:t>
            </a:r>
            <a:r>
              <a:rPr lang="en-GB" sz="1000" dirty="0"/>
              <a:t>, A. </a:t>
            </a:r>
            <a:r>
              <a:rPr lang="en-GB" sz="1000" dirty="0" err="1"/>
              <a:t>Shiklomanov</a:t>
            </a:r>
            <a:r>
              <a:rPr lang="en-GB" sz="1000" dirty="0"/>
              <a:t>, J. </a:t>
            </a:r>
            <a:r>
              <a:rPr lang="en-GB" sz="1000" dirty="0" err="1"/>
              <a:t>Schulla</a:t>
            </a:r>
            <a:r>
              <a:rPr lang="en-GB" sz="1000" dirty="0"/>
              <a:t>, D. </a:t>
            </a:r>
            <a:r>
              <a:rPr lang="en-GB" sz="1000" dirty="0" err="1"/>
              <a:t>Nicolsky</a:t>
            </a:r>
            <a:r>
              <a:rPr lang="en-GB" sz="1000" dirty="0"/>
              <a:t>, V.E </a:t>
            </a:r>
            <a:r>
              <a:rPr lang="en-GB" sz="1000" dirty="0" err="1"/>
              <a:t>Romanovsky</a:t>
            </a:r>
            <a:r>
              <a:rPr lang="en-GB" sz="1000" dirty="0"/>
              <a:t> and A. </a:t>
            </a:r>
            <a:r>
              <a:rPr lang="en-GB" sz="1000" dirty="0" err="1"/>
              <a:t>Prusevich</a:t>
            </a:r>
            <a:r>
              <a:rPr lang="en-GB" sz="1000" dirty="0"/>
              <a:t>, "Water balance response of permafrost-affected watersheds to changes in air temperatures", ERL, Vol. 16, 084054, https://</a:t>
            </a:r>
            <a:r>
              <a:rPr lang="en-GB" sz="1000" dirty="0" err="1"/>
              <a:t>doi.org</a:t>
            </a:r>
            <a:r>
              <a:rPr lang="en-GB" sz="1000" dirty="0"/>
              <a:t>/10.1088/1748-9326/ac12f3</a:t>
            </a:r>
            <a:endParaRPr lang="en-US" sz="1000" i="1" dirty="0"/>
          </a:p>
        </p:txBody>
      </p:sp>
      <p:grpSp>
        <p:nvGrpSpPr>
          <p:cNvPr id="23" name="Group 22">
            <a:extLst>
              <a:ext uri="{FF2B5EF4-FFF2-40B4-BE49-F238E27FC236}">
                <a16:creationId xmlns:a16="http://schemas.microsoft.com/office/drawing/2014/main" xmlns="" id="{45A9BA03-C8CC-3947-B4CB-6F10110094B3}"/>
              </a:ext>
            </a:extLst>
          </p:cNvPr>
          <p:cNvGrpSpPr/>
          <p:nvPr/>
        </p:nvGrpSpPr>
        <p:grpSpPr>
          <a:xfrm>
            <a:off x="0" y="3733800"/>
            <a:ext cx="4495800" cy="2420682"/>
            <a:chOff x="15240" y="3491946"/>
            <a:chExt cx="4495800" cy="2662536"/>
          </a:xfrm>
        </p:grpSpPr>
        <p:sp>
          <p:nvSpPr>
            <p:cNvPr id="11" name="Rectangle 10">
              <a:extLst>
                <a:ext uri="{FF2B5EF4-FFF2-40B4-BE49-F238E27FC236}">
                  <a16:creationId xmlns:a16="http://schemas.microsoft.com/office/drawing/2014/main" xmlns="" id="{9289BE20-34EC-844D-BB41-EEE2758A1C0B}"/>
                </a:ext>
              </a:extLst>
            </p:cNvPr>
            <p:cNvSpPr/>
            <p:nvPr/>
          </p:nvSpPr>
          <p:spPr>
            <a:xfrm>
              <a:off x="15240" y="3491947"/>
              <a:ext cx="4495800" cy="2662535"/>
            </a:xfrm>
            <a:prstGeom prst="rect">
              <a:avLst/>
            </a:prstGeom>
            <a:solidFill>
              <a:srgbClr val="C7D3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xmlns="" id="{3DA12696-894F-2747-AB9B-30D6A51DD94E}"/>
                </a:ext>
              </a:extLst>
            </p:cNvPr>
            <p:cNvSpPr txBox="1"/>
            <p:nvPr/>
          </p:nvSpPr>
          <p:spPr>
            <a:xfrm>
              <a:off x="15240" y="3491946"/>
              <a:ext cx="3657600" cy="400110"/>
            </a:xfrm>
            <a:prstGeom prst="rect">
              <a:avLst/>
            </a:prstGeom>
            <a:solidFill>
              <a:srgbClr val="006566"/>
            </a:solidFill>
          </p:spPr>
          <p:txBody>
            <a:bodyPr wrap="square" rtlCol="0">
              <a:spAutoFit/>
            </a:bodyPr>
            <a:lstStyle/>
            <a:p>
              <a:r>
                <a:rPr lang="en-US" sz="2000" dirty="0">
                  <a:solidFill>
                    <a:schemeClr val="bg1"/>
                  </a:solidFill>
                </a:rPr>
                <a:t>How did we conduct the science?</a:t>
              </a:r>
            </a:p>
          </p:txBody>
        </p:sp>
      </p:grpSp>
      <p:grpSp>
        <p:nvGrpSpPr>
          <p:cNvPr id="17" name="Group 16">
            <a:extLst>
              <a:ext uri="{FF2B5EF4-FFF2-40B4-BE49-F238E27FC236}">
                <a16:creationId xmlns:a16="http://schemas.microsoft.com/office/drawing/2014/main" xmlns="" id="{04187209-B186-2441-B98F-D2D9F0832BF7}"/>
              </a:ext>
            </a:extLst>
          </p:cNvPr>
          <p:cNvGrpSpPr/>
          <p:nvPr/>
        </p:nvGrpSpPr>
        <p:grpSpPr>
          <a:xfrm>
            <a:off x="0" y="685800"/>
            <a:ext cx="4495800" cy="3124200"/>
            <a:chOff x="0" y="766464"/>
            <a:chExt cx="4495800" cy="2662536"/>
          </a:xfrm>
        </p:grpSpPr>
        <p:sp>
          <p:nvSpPr>
            <p:cNvPr id="2" name="Rectangle 1">
              <a:extLst>
                <a:ext uri="{FF2B5EF4-FFF2-40B4-BE49-F238E27FC236}">
                  <a16:creationId xmlns:a16="http://schemas.microsoft.com/office/drawing/2014/main" xmlns="" id="{D8585F50-921A-E647-B284-21DA5BF4D02C}"/>
                </a:ext>
              </a:extLst>
            </p:cNvPr>
            <p:cNvSpPr/>
            <p:nvPr/>
          </p:nvSpPr>
          <p:spPr>
            <a:xfrm>
              <a:off x="0" y="766465"/>
              <a:ext cx="4495800" cy="2662535"/>
            </a:xfrm>
            <a:prstGeom prst="rect">
              <a:avLst/>
            </a:prstGeom>
            <a:solidFill>
              <a:srgbClr val="D6E8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0" y="766464"/>
              <a:ext cx="3657600" cy="400110"/>
            </a:xfrm>
            <a:prstGeom prst="rect">
              <a:avLst/>
            </a:prstGeom>
            <a:solidFill>
              <a:srgbClr val="27A79A"/>
            </a:solidFill>
          </p:spPr>
          <p:txBody>
            <a:bodyPr wrap="square" rtlCol="0">
              <a:spAutoFit/>
            </a:bodyPr>
            <a:lstStyle/>
            <a:p>
              <a:r>
                <a:rPr lang="en-US" sz="2000" dirty="0">
                  <a:solidFill>
                    <a:schemeClr val="bg1"/>
                  </a:solidFill>
                </a:rPr>
                <a:t>Why did we do this research?</a:t>
              </a:r>
            </a:p>
          </p:txBody>
        </p:sp>
      </p:grpSp>
      <p:grpSp>
        <p:nvGrpSpPr>
          <p:cNvPr id="24" name="Group 23">
            <a:extLst>
              <a:ext uri="{FF2B5EF4-FFF2-40B4-BE49-F238E27FC236}">
                <a16:creationId xmlns:a16="http://schemas.microsoft.com/office/drawing/2014/main" xmlns="" id="{F637B53A-0ADB-C44C-9268-C87FE5D386DD}"/>
              </a:ext>
            </a:extLst>
          </p:cNvPr>
          <p:cNvGrpSpPr/>
          <p:nvPr/>
        </p:nvGrpSpPr>
        <p:grpSpPr>
          <a:xfrm>
            <a:off x="4572000" y="3733800"/>
            <a:ext cx="4572000" cy="2344482"/>
            <a:chOff x="4572000" y="3491946"/>
            <a:chExt cx="4572000" cy="2662536"/>
          </a:xfrm>
        </p:grpSpPr>
        <p:sp>
          <p:nvSpPr>
            <p:cNvPr id="14" name="Rectangle 13">
              <a:extLst>
                <a:ext uri="{FF2B5EF4-FFF2-40B4-BE49-F238E27FC236}">
                  <a16:creationId xmlns:a16="http://schemas.microsoft.com/office/drawing/2014/main" xmlns="" id="{689CDD62-2F67-1542-816A-069982EFA848}"/>
                </a:ext>
              </a:extLst>
            </p:cNvPr>
            <p:cNvSpPr/>
            <p:nvPr/>
          </p:nvSpPr>
          <p:spPr>
            <a:xfrm>
              <a:off x="4572000" y="3491947"/>
              <a:ext cx="4572000" cy="2662535"/>
            </a:xfrm>
            <a:prstGeom prst="rect">
              <a:avLst/>
            </a:prstGeom>
            <a:solidFill>
              <a:srgbClr val="FFE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xmlns="" id="{7E75A3DE-5CF3-A349-B685-D8DD221B4428}"/>
                </a:ext>
              </a:extLst>
            </p:cNvPr>
            <p:cNvSpPr txBox="1"/>
            <p:nvPr/>
          </p:nvSpPr>
          <p:spPr>
            <a:xfrm>
              <a:off x="4572000" y="3491946"/>
              <a:ext cx="3657600" cy="400110"/>
            </a:xfrm>
            <a:prstGeom prst="rect">
              <a:avLst/>
            </a:prstGeom>
            <a:solidFill>
              <a:srgbClr val="F8971F"/>
            </a:solidFill>
          </p:spPr>
          <p:txBody>
            <a:bodyPr wrap="square" rtlCol="0">
              <a:spAutoFit/>
            </a:bodyPr>
            <a:lstStyle/>
            <a:p>
              <a:r>
                <a:rPr lang="en-US" sz="2000" dirty="0">
                  <a:solidFill>
                    <a:schemeClr val="bg1"/>
                  </a:solidFill>
                </a:rPr>
                <a:t>Why do these findings matter?</a:t>
              </a:r>
            </a:p>
          </p:txBody>
        </p:sp>
      </p:grpSp>
      <p:sp>
        <p:nvSpPr>
          <p:cNvPr id="6" name="TextBox 5">
            <a:extLst>
              <a:ext uri="{FF2B5EF4-FFF2-40B4-BE49-F238E27FC236}">
                <a16:creationId xmlns:a16="http://schemas.microsoft.com/office/drawing/2014/main" xmlns="" id="{DFBE0020-DDA7-1844-9E69-C315C3300AB1}"/>
              </a:ext>
            </a:extLst>
          </p:cNvPr>
          <p:cNvSpPr txBox="1"/>
          <p:nvPr/>
        </p:nvSpPr>
        <p:spPr>
          <a:xfrm>
            <a:off x="76200" y="1176277"/>
            <a:ext cx="4114800" cy="2862323"/>
          </a:xfrm>
          <a:prstGeom prst="rect">
            <a:avLst/>
          </a:prstGeom>
          <a:noFill/>
        </p:spPr>
        <p:txBody>
          <a:bodyPr wrap="square" rtlCol="0">
            <a:spAutoFit/>
          </a:bodyPr>
          <a:lstStyle/>
          <a:p>
            <a:r>
              <a:rPr lang="en-US" dirty="0"/>
              <a:t>Observations show increases in river discharge to the Arctic Ocean especially in winter over the last decades but the physical mechanisms driving these changes are not yet fully understood. We hypothesize that even in the absence of a precipitation increase, permafrost degradation alone can lead to increased annual river runoff.</a:t>
            </a:r>
          </a:p>
          <a:p>
            <a:endParaRPr lang="en-US" dirty="0"/>
          </a:p>
        </p:txBody>
      </p:sp>
      <p:sp>
        <p:nvSpPr>
          <p:cNvPr id="21" name="TextBox 20">
            <a:extLst>
              <a:ext uri="{FF2B5EF4-FFF2-40B4-BE49-F238E27FC236}">
                <a16:creationId xmlns:a16="http://schemas.microsoft.com/office/drawing/2014/main" xmlns="" id="{536EEDFC-3356-5B4E-A96F-44C299D96280}"/>
              </a:ext>
            </a:extLst>
          </p:cNvPr>
          <p:cNvSpPr txBox="1"/>
          <p:nvPr/>
        </p:nvSpPr>
        <p:spPr>
          <a:xfrm>
            <a:off x="76200" y="4064675"/>
            <a:ext cx="4343400" cy="2031325"/>
          </a:xfrm>
          <a:prstGeom prst="rect">
            <a:avLst/>
          </a:prstGeom>
          <a:noFill/>
        </p:spPr>
        <p:txBody>
          <a:bodyPr wrap="square" rtlCol="0">
            <a:spAutoFit/>
          </a:bodyPr>
          <a:lstStyle/>
          <a:p>
            <a:r>
              <a:rPr lang="en-US" dirty="0"/>
              <a:t>W</a:t>
            </a:r>
            <a:r>
              <a:rPr lang="en-US" dirty="0" smtClean="0"/>
              <a:t>e </a:t>
            </a:r>
            <a:r>
              <a:rPr lang="en-US" dirty="0"/>
              <a:t>perform millennium-long simulations over an </a:t>
            </a:r>
            <a:r>
              <a:rPr lang="en-US" dirty="0" smtClean="0"/>
              <a:t>idealized </a:t>
            </a:r>
            <a:r>
              <a:rPr lang="en-US" dirty="0"/>
              <a:t>watershed using a distributed, physically based water balance </a:t>
            </a:r>
            <a:r>
              <a:rPr lang="en-US" dirty="0" smtClean="0"/>
              <a:t>model </a:t>
            </a:r>
            <a:r>
              <a:rPr lang="en-US" dirty="0"/>
              <a:t>forced by both a hypothetical warming defined by an air temperature increase of 7.5 </a:t>
            </a:r>
            <a:r>
              <a:rPr lang="en-US" baseline="30000" dirty="0"/>
              <a:t>∘</a:t>
            </a:r>
            <a:r>
              <a:rPr lang="en-US" dirty="0"/>
              <a:t>C over 100 years, and a corresponding cooling </a:t>
            </a:r>
            <a:r>
              <a:rPr lang="en-US" dirty="0" smtClean="0"/>
              <a:t>scenario.</a:t>
            </a:r>
            <a:endParaRPr lang="en-US" dirty="0"/>
          </a:p>
        </p:txBody>
      </p:sp>
      <p:sp>
        <p:nvSpPr>
          <p:cNvPr id="22" name="TextBox 21">
            <a:extLst>
              <a:ext uri="{FF2B5EF4-FFF2-40B4-BE49-F238E27FC236}">
                <a16:creationId xmlns:a16="http://schemas.microsoft.com/office/drawing/2014/main" xmlns="" id="{FB43687F-3805-D04D-B205-69CD16CD50A5}"/>
              </a:ext>
            </a:extLst>
          </p:cNvPr>
          <p:cNvSpPr txBox="1"/>
          <p:nvPr/>
        </p:nvSpPr>
        <p:spPr>
          <a:xfrm>
            <a:off x="4572000" y="4038600"/>
            <a:ext cx="4267200" cy="2031325"/>
          </a:xfrm>
          <a:prstGeom prst="rect">
            <a:avLst/>
          </a:prstGeom>
          <a:noFill/>
        </p:spPr>
        <p:txBody>
          <a:bodyPr wrap="square" rtlCol="0">
            <a:spAutoFit/>
          </a:bodyPr>
          <a:lstStyle/>
          <a:p>
            <a:r>
              <a:rPr lang="en-US" dirty="0"/>
              <a:t>Under the warming scenario, changes in subsurface water transport due to ground temperature changes result in a 7%–14% increase in annual runoff accompanied by a 6%–20% decrease in </a:t>
            </a:r>
            <a:r>
              <a:rPr lang="en-US" dirty="0" smtClean="0"/>
              <a:t>evapotranspiration</a:t>
            </a:r>
            <a:r>
              <a:rPr lang="en-US" dirty="0"/>
              <a:t> </a:t>
            </a:r>
            <a:r>
              <a:rPr lang="en-US" dirty="0" smtClean="0"/>
              <a:t>with potentially important consequences for droughts</a:t>
            </a:r>
            <a:r>
              <a:rPr lang="en-US" dirty="0"/>
              <a:t> </a:t>
            </a:r>
            <a:r>
              <a:rPr lang="en-US" dirty="0" smtClean="0"/>
              <a:t>and forest fires.</a:t>
            </a:r>
            <a:endParaRPr lang="en-US" dirty="0"/>
          </a:p>
        </p:txBody>
      </p:sp>
      <p:sp>
        <p:nvSpPr>
          <p:cNvPr id="29" name="TextBox 28">
            <a:extLst>
              <a:ext uri="{FF2B5EF4-FFF2-40B4-BE49-F238E27FC236}">
                <a16:creationId xmlns:a16="http://schemas.microsoft.com/office/drawing/2014/main" xmlns="" id="{2D845125-531C-1348-991D-D760D0533DEB}"/>
              </a:ext>
            </a:extLst>
          </p:cNvPr>
          <p:cNvSpPr txBox="1"/>
          <p:nvPr/>
        </p:nvSpPr>
        <p:spPr>
          <a:xfrm>
            <a:off x="7315200" y="457200"/>
            <a:ext cx="1676400" cy="3139321"/>
          </a:xfrm>
          <a:prstGeom prst="rect">
            <a:avLst/>
          </a:prstGeom>
          <a:noFill/>
        </p:spPr>
        <p:txBody>
          <a:bodyPr wrap="square" rtlCol="0">
            <a:spAutoFit/>
          </a:bodyPr>
          <a:lstStyle/>
          <a:p>
            <a:r>
              <a:rPr lang="en-US" dirty="0"/>
              <a:t>Conceptualized </a:t>
            </a:r>
            <a:r>
              <a:rPr lang="en-US" dirty="0" smtClean="0"/>
              <a:t>evolution of </a:t>
            </a:r>
            <a:r>
              <a:rPr lang="en-US" dirty="0"/>
              <a:t>frozen/unfrozen </a:t>
            </a:r>
            <a:r>
              <a:rPr lang="en-US" dirty="0" smtClean="0"/>
              <a:t>and </a:t>
            </a:r>
            <a:r>
              <a:rPr lang="en-US" dirty="0"/>
              <a:t>unsaturated/saturated </a:t>
            </a:r>
            <a:r>
              <a:rPr lang="en-US" dirty="0" smtClean="0"/>
              <a:t>soil </a:t>
            </a:r>
            <a:r>
              <a:rPr lang="en-US" dirty="0"/>
              <a:t>in response to the </a:t>
            </a:r>
            <a:r>
              <a:rPr lang="en-US" dirty="0" smtClean="0"/>
              <a:t>transitions </a:t>
            </a:r>
            <a:r>
              <a:rPr lang="en-US" dirty="0"/>
              <a:t>between the warm and cold steady </a:t>
            </a:r>
            <a:r>
              <a:rPr lang="en-US" dirty="0" smtClean="0"/>
              <a:t>climates.</a:t>
            </a:r>
            <a:endParaRPr lang="en-US" dirty="0"/>
          </a:p>
        </p:txBody>
      </p:sp>
      <p:pic>
        <p:nvPicPr>
          <p:cNvPr id="8" name="Picture 7" descr="erlac12f3f9_l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685800"/>
            <a:ext cx="2563457" cy="2590800"/>
          </a:xfrm>
          <a:prstGeom prst="rect">
            <a:avLst/>
          </a:prstGeom>
        </p:spPr>
      </p:pic>
    </p:spTree>
  </p:cSld>
  <p:clrMapOvr>
    <a:masterClrMapping/>
  </p:clrMapOvr>
  <p:transition xmlns:p14="http://schemas.microsoft.com/office/powerpoint/2010/mai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TotalTime>
  <Words>284</Words>
  <Application>Microsoft Macintosh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Office of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Vladimir Alexeev</cp:lastModifiedBy>
  <cp:revision>77</cp:revision>
  <dcterms:created xsi:type="dcterms:W3CDTF">2010-09-02T17:02:09Z</dcterms:created>
  <dcterms:modified xsi:type="dcterms:W3CDTF">2022-05-17T19:38:59Z</dcterms:modified>
</cp:coreProperties>
</file>