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7CC"/>
    <a:srgbClr val="C7D3D4"/>
    <a:srgbClr val="D6E8E5"/>
    <a:srgbClr val="F8971F"/>
    <a:srgbClr val="006566"/>
    <a:srgbClr val="27A7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68"/>
    <p:restoredTop sz="94674"/>
  </p:normalViewPr>
  <p:slideViewPr>
    <p:cSldViewPr>
      <p:cViewPr varScale="1">
        <p:scale>
          <a:sx n="77" d="100"/>
          <a:sy n="77" d="100"/>
        </p:scale>
        <p:origin x="-14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5/17/22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a:p>
        </p:txBody>
      </p:sp>
    </p:spTree>
    <p:extLst>
      <p:ext uri="{BB962C8B-B14F-4D97-AF65-F5344CB8AC3E}">
        <p14:creationId xmlns:p14="http://schemas.microsoft.com/office/powerpoint/2010/main" val="2707859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a:p>
        </p:txBody>
      </p:sp>
    </p:spTree>
    <p:extLst>
      <p:ext uri="{BB962C8B-B14F-4D97-AF65-F5344CB8AC3E}">
        <p14:creationId xmlns:p14="http://schemas.microsoft.com/office/powerpoint/2010/main" val="1231563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5/17/22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5/17/22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5/17/22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xmlns:p14="http://schemas.microsoft.com/office/powerpoint/2010/mai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5/17/22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5/17/22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5/17/22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5/17/22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5/17/22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5/17/22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5/17/22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5/17/22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5/17/22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762000" y="161092"/>
            <a:ext cx="9829800" cy="677108"/>
          </a:xfrm>
          <a:prstGeom prst="rect">
            <a:avLst/>
          </a:prstGeom>
          <a:noFill/>
        </p:spPr>
        <p:txBody>
          <a:bodyPr wrap="square">
            <a:spAutoFit/>
          </a:bodyPr>
          <a:lstStyle/>
          <a:p>
            <a:r>
              <a:rPr lang="en-US" b="1" dirty="0"/>
              <a:t>What is the best configuration for a soil model to properly simulate permafrost?</a:t>
            </a:r>
            <a:endParaRPr lang="en-US" dirty="0"/>
          </a:p>
          <a:p>
            <a:pPr algn="ctr">
              <a:defRPr/>
            </a:pPr>
            <a:endParaRPr lang="en-US" sz="2000" b="1" dirty="0"/>
          </a:p>
        </p:txBody>
      </p:sp>
      <p:sp>
        <p:nvSpPr>
          <p:cNvPr id="12" name="TextBox 11"/>
          <p:cNvSpPr txBox="1"/>
          <p:nvPr/>
        </p:nvSpPr>
        <p:spPr>
          <a:xfrm>
            <a:off x="228601" y="6096000"/>
            <a:ext cx="8610599" cy="70788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en-GB" sz="1000" b="1" dirty="0"/>
              <a:t>Reference</a:t>
            </a:r>
            <a:r>
              <a:rPr lang="en-GB" sz="1000" b="1" dirty="0" smtClean="0"/>
              <a:t>: </a:t>
            </a:r>
            <a:r>
              <a:rPr lang="en-US" sz="1000" dirty="0" err="1"/>
              <a:t>N.J.Steinert</a:t>
            </a:r>
            <a:r>
              <a:rPr lang="en-US" sz="1000" dirty="0"/>
              <a:t>, </a:t>
            </a:r>
            <a:r>
              <a:rPr lang="en-US" sz="1000" dirty="0" err="1"/>
              <a:t>J.F.González-Rouco</a:t>
            </a:r>
            <a:r>
              <a:rPr lang="en-US" sz="1000" dirty="0"/>
              <a:t>, </a:t>
            </a:r>
            <a:r>
              <a:rPr lang="en-US" sz="1000" dirty="0" err="1"/>
              <a:t>E.García-Bustamante</a:t>
            </a:r>
            <a:r>
              <a:rPr lang="en-US" sz="1000" dirty="0"/>
              <a:t> , P. de </a:t>
            </a:r>
            <a:r>
              <a:rPr lang="en-US" sz="1000" dirty="0" err="1"/>
              <a:t>Vrese</a:t>
            </a:r>
            <a:r>
              <a:rPr lang="en-US" sz="1000" dirty="0"/>
              <a:t>, V .Alexeev,  C.A. </a:t>
            </a:r>
            <a:r>
              <a:rPr lang="en-US" sz="1000" dirty="0" err="1"/>
              <a:t>Melo</a:t>
            </a:r>
            <a:r>
              <a:rPr lang="en-US" sz="1000" dirty="0"/>
              <a:t> Aguilar, F. </a:t>
            </a:r>
            <a:r>
              <a:rPr lang="en-US" sz="1000" dirty="0" err="1"/>
              <a:t>García</a:t>
            </a:r>
            <a:r>
              <a:rPr lang="en-US" sz="1000" dirty="0"/>
              <a:t> Pereira, </a:t>
            </a:r>
            <a:r>
              <a:rPr lang="en-US" sz="1000" dirty="0" err="1"/>
              <a:t>J.H.Jungclaus</a:t>
            </a:r>
            <a:r>
              <a:rPr lang="en-US" sz="1000" dirty="0"/>
              <a:t>, </a:t>
            </a:r>
            <a:r>
              <a:rPr lang="en-US" sz="1000" dirty="0" err="1"/>
              <a:t>S.J.Lorenz</a:t>
            </a:r>
            <a:r>
              <a:rPr lang="en-US" sz="1000" dirty="0"/>
              <a:t>, S. </a:t>
            </a:r>
            <a:r>
              <a:rPr lang="en-US" sz="1000" dirty="0" err="1"/>
              <a:t>Hagemann</a:t>
            </a:r>
            <a:r>
              <a:rPr lang="en-US" sz="1000" dirty="0"/>
              <a:t>, “Agreement of Analytical and Simulation-Based Estimates of the Required Land Depth in Climate Models”, GRL, 48, e2021GL094273. https://</a:t>
            </a:r>
            <a:r>
              <a:rPr lang="en-US" sz="1000" dirty="0" err="1"/>
              <a:t>doi</a:t>
            </a:r>
            <a:r>
              <a:rPr lang="en-US" sz="1000" dirty="0"/>
              <a:t>. org/10.1029/2021GL094273</a:t>
            </a:r>
          </a:p>
          <a:p>
            <a:pPr>
              <a:defRPr/>
            </a:pPr>
            <a:endParaRPr lang="en-US" sz="1000" i="1" dirty="0"/>
          </a:p>
        </p:txBody>
      </p:sp>
      <p:grpSp>
        <p:nvGrpSpPr>
          <p:cNvPr id="23" name="Group 22">
            <a:extLst>
              <a:ext uri="{FF2B5EF4-FFF2-40B4-BE49-F238E27FC236}">
                <a16:creationId xmlns:a16="http://schemas.microsoft.com/office/drawing/2014/main" xmlns="" id="{45A9BA03-C8CC-3947-B4CB-6F10110094B3}"/>
              </a:ext>
            </a:extLst>
          </p:cNvPr>
          <p:cNvGrpSpPr/>
          <p:nvPr/>
        </p:nvGrpSpPr>
        <p:grpSpPr>
          <a:xfrm>
            <a:off x="0" y="3733800"/>
            <a:ext cx="4495800" cy="2420682"/>
            <a:chOff x="15240" y="3491946"/>
            <a:chExt cx="4495800" cy="2662536"/>
          </a:xfrm>
        </p:grpSpPr>
        <p:sp>
          <p:nvSpPr>
            <p:cNvPr id="11" name="Rectangle 10">
              <a:extLst>
                <a:ext uri="{FF2B5EF4-FFF2-40B4-BE49-F238E27FC236}">
                  <a16:creationId xmlns:a16="http://schemas.microsoft.com/office/drawing/2014/main" xmlns="" id="{9289BE20-34EC-844D-BB41-EEE2758A1C0B}"/>
                </a:ext>
              </a:extLst>
            </p:cNvPr>
            <p:cNvSpPr/>
            <p:nvPr/>
          </p:nvSpPr>
          <p:spPr>
            <a:xfrm>
              <a:off x="15240" y="3491947"/>
              <a:ext cx="4495800" cy="2662535"/>
            </a:xfrm>
            <a:prstGeom prst="rect">
              <a:avLst/>
            </a:prstGeom>
            <a:solidFill>
              <a:srgbClr val="C7D3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xmlns="" id="{3DA12696-894F-2747-AB9B-30D6A51DD94E}"/>
                </a:ext>
              </a:extLst>
            </p:cNvPr>
            <p:cNvSpPr txBox="1"/>
            <p:nvPr/>
          </p:nvSpPr>
          <p:spPr>
            <a:xfrm>
              <a:off x="15240" y="3491946"/>
              <a:ext cx="3657600" cy="400110"/>
            </a:xfrm>
            <a:prstGeom prst="rect">
              <a:avLst/>
            </a:prstGeom>
            <a:solidFill>
              <a:srgbClr val="006566"/>
            </a:solidFill>
          </p:spPr>
          <p:txBody>
            <a:bodyPr wrap="square" rtlCol="0">
              <a:spAutoFit/>
            </a:bodyPr>
            <a:lstStyle/>
            <a:p>
              <a:r>
                <a:rPr lang="en-US" sz="2000" dirty="0">
                  <a:solidFill>
                    <a:schemeClr val="bg1"/>
                  </a:solidFill>
                </a:rPr>
                <a:t>How did we conduct the science?</a:t>
              </a:r>
            </a:p>
          </p:txBody>
        </p:sp>
      </p:grpSp>
      <p:grpSp>
        <p:nvGrpSpPr>
          <p:cNvPr id="17" name="Group 16">
            <a:extLst>
              <a:ext uri="{FF2B5EF4-FFF2-40B4-BE49-F238E27FC236}">
                <a16:creationId xmlns:a16="http://schemas.microsoft.com/office/drawing/2014/main" xmlns="" id="{04187209-B186-2441-B98F-D2D9F0832BF7}"/>
              </a:ext>
            </a:extLst>
          </p:cNvPr>
          <p:cNvGrpSpPr/>
          <p:nvPr/>
        </p:nvGrpSpPr>
        <p:grpSpPr>
          <a:xfrm>
            <a:off x="0" y="609600"/>
            <a:ext cx="4495800" cy="3200400"/>
            <a:chOff x="0" y="766464"/>
            <a:chExt cx="4495800" cy="2662536"/>
          </a:xfrm>
        </p:grpSpPr>
        <p:sp>
          <p:nvSpPr>
            <p:cNvPr id="2" name="Rectangle 1">
              <a:extLst>
                <a:ext uri="{FF2B5EF4-FFF2-40B4-BE49-F238E27FC236}">
                  <a16:creationId xmlns:a16="http://schemas.microsoft.com/office/drawing/2014/main" xmlns="" id="{D8585F50-921A-E647-B284-21DA5BF4D02C}"/>
                </a:ext>
              </a:extLst>
            </p:cNvPr>
            <p:cNvSpPr/>
            <p:nvPr/>
          </p:nvSpPr>
          <p:spPr>
            <a:xfrm>
              <a:off x="0" y="766465"/>
              <a:ext cx="4495800" cy="2662535"/>
            </a:xfrm>
            <a:prstGeom prst="rect">
              <a:avLst/>
            </a:prstGeom>
            <a:solidFill>
              <a:srgbClr val="D6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0" y="766464"/>
              <a:ext cx="3657600" cy="400110"/>
            </a:xfrm>
            <a:prstGeom prst="rect">
              <a:avLst/>
            </a:prstGeom>
            <a:solidFill>
              <a:srgbClr val="27A79A"/>
            </a:solidFill>
          </p:spPr>
          <p:txBody>
            <a:bodyPr wrap="square" rtlCol="0">
              <a:spAutoFit/>
            </a:bodyPr>
            <a:lstStyle/>
            <a:p>
              <a:r>
                <a:rPr lang="en-US" sz="2000" dirty="0">
                  <a:solidFill>
                    <a:schemeClr val="bg1"/>
                  </a:solidFill>
                </a:rPr>
                <a:t>Why did we do this research?</a:t>
              </a:r>
            </a:p>
          </p:txBody>
        </p:sp>
      </p:grpSp>
      <p:grpSp>
        <p:nvGrpSpPr>
          <p:cNvPr id="24" name="Group 23">
            <a:extLst>
              <a:ext uri="{FF2B5EF4-FFF2-40B4-BE49-F238E27FC236}">
                <a16:creationId xmlns:a16="http://schemas.microsoft.com/office/drawing/2014/main" xmlns="" id="{F637B53A-0ADB-C44C-9268-C87FE5D386DD}"/>
              </a:ext>
            </a:extLst>
          </p:cNvPr>
          <p:cNvGrpSpPr/>
          <p:nvPr/>
        </p:nvGrpSpPr>
        <p:grpSpPr>
          <a:xfrm>
            <a:off x="4572000" y="3810000"/>
            <a:ext cx="4572000" cy="2344482"/>
            <a:chOff x="4572000" y="3491946"/>
            <a:chExt cx="4572000" cy="2662536"/>
          </a:xfrm>
        </p:grpSpPr>
        <p:sp>
          <p:nvSpPr>
            <p:cNvPr id="14" name="Rectangle 13">
              <a:extLst>
                <a:ext uri="{FF2B5EF4-FFF2-40B4-BE49-F238E27FC236}">
                  <a16:creationId xmlns:a16="http://schemas.microsoft.com/office/drawing/2014/main" xmlns="" id="{689CDD62-2F67-1542-816A-069982EFA848}"/>
                </a:ext>
              </a:extLst>
            </p:cNvPr>
            <p:cNvSpPr/>
            <p:nvPr/>
          </p:nvSpPr>
          <p:spPr>
            <a:xfrm>
              <a:off x="4572000" y="3491947"/>
              <a:ext cx="4572000" cy="2662535"/>
            </a:xfrm>
            <a:prstGeom prst="rect">
              <a:avLst/>
            </a:prstGeom>
            <a:solidFill>
              <a:srgbClr val="FFE7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xmlns="" id="{7E75A3DE-5CF3-A349-B685-D8DD221B4428}"/>
                </a:ext>
              </a:extLst>
            </p:cNvPr>
            <p:cNvSpPr txBox="1"/>
            <p:nvPr/>
          </p:nvSpPr>
          <p:spPr>
            <a:xfrm>
              <a:off x="4572000" y="3491946"/>
              <a:ext cx="3657600" cy="400110"/>
            </a:xfrm>
            <a:prstGeom prst="rect">
              <a:avLst/>
            </a:prstGeom>
            <a:solidFill>
              <a:srgbClr val="F8971F"/>
            </a:solidFill>
          </p:spPr>
          <p:txBody>
            <a:bodyPr wrap="square" rtlCol="0">
              <a:spAutoFit/>
            </a:bodyPr>
            <a:lstStyle/>
            <a:p>
              <a:r>
                <a:rPr lang="en-US" sz="2000" dirty="0">
                  <a:solidFill>
                    <a:schemeClr val="bg1"/>
                  </a:solidFill>
                </a:rPr>
                <a:t>Why do these findings matter?</a:t>
              </a:r>
            </a:p>
          </p:txBody>
        </p:sp>
      </p:grpSp>
      <p:sp>
        <p:nvSpPr>
          <p:cNvPr id="6" name="TextBox 5">
            <a:extLst>
              <a:ext uri="{FF2B5EF4-FFF2-40B4-BE49-F238E27FC236}">
                <a16:creationId xmlns:a16="http://schemas.microsoft.com/office/drawing/2014/main" xmlns="" id="{DFBE0020-DDA7-1844-9E69-C315C3300AB1}"/>
              </a:ext>
            </a:extLst>
          </p:cNvPr>
          <p:cNvSpPr txBox="1"/>
          <p:nvPr/>
        </p:nvSpPr>
        <p:spPr>
          <a:xfrm>
            <a:off x="152400" y="1100077"/>
            <a:ext cx="4114800" cy="2862323"/>
          </a:xfrm>
          <a:prstGeom prst="rect">
            <a:avLst/>
          </a:prstGeom>
          <a:noFill/>
        </p:spPr>
        <p:txBody>
          <a:bodyPr wrap="square" rtlCol="0">
            <a:spAutoFit/>
          </a:bodyPr>
          <a:lstStyle/>
          <a:p>
            <a:r>
              <a:rPr lang="en-US" dirty="0"/>
              <a:t>Many current-generation climate models have land components that are too shallow (3–10 m).  Shallow models alter the terrestrial heat storage and distribution of temperatures in the subsurface and therefore are inaccurate because do not properly reproduce the timescales and amplitudes of the simulated warming trend.</a:t>
            </a:r>
          </a:p>
          <a:p>
            <a:endParaRPr lang="en-US" dirty="0"/>
          </a:p>
        </p:txBody>
      </p:sp>
      <p:sp>
        <p:nvSpPr>
          <p:cNvPr id="21" name="TextBox 20">
            <a:extLst>
              <a:ext uri="{FF2B5EF4-FFF2-40B4-BE49-F238E27FC236}">
                <a16:creationId xmlns:a16="http://schemas.microsoft.com/office/drawing/2014/main" xmlns="" id="{536EEDFC-3356-5B4E-A96F-44C299D96280}"/>
              </a:ext>
            </a:extLst>
          </p:cNvPr>
          <p:cNvSpPr txBox="1"/>
          <p:nvPr/>
        </p:nvSpPr>
        <p:spPr>
          <a:xfrm>
            <a:off x="76200" y="4265473"/>
            <a:ext cx="4343400" cy="1754327"/>
          </a:xfrm>
          <a:prstGeom prst="rect">
            <a:avLst/>
          </a:prstGeom>
          <a:noFill/>
        </p:spPr>
        <p:txBody>
          <a:bodyPr wrap="square" rtlCol="0">
            <a:spAutoFit/>
          </a:bodyPr>
          <a:lstStyle/>
          <a:p>
            <a:r>
              <a:rPr lang="en-US" dirty="0"/>
              <a:t>This study bridges the gap between analytical and simulation-based estimates of the subsurface thermodynamic state by adapting the classic analytical framework to mimic long-term anthropogenic warming. </a:t>
            </a:r>
          </a:p>
          <a:p>
            <a:endParaRPr lang="en-US" dirty="0"/>
          </a:p>
        </p:txBody>
      </p:sp>
      <p:sp>
        <p:nvSpPr>
          <p:cNvPr id="22" name="TextBox 21">
            <a:extLst>
              <a:ext uri="{FF2B5EF4-FFF2-40B4-BE49-F238E27FC236}">
                <a16:creationId xmlns:a16="http://schemas.microsoft.com/office/drawing/2014/main" xmlns="" id="{FB43687F-3805-D04D-B205-69CD16CD50A5}"/>
              </a:ext>
            </a:extLst>
          </p:cNvPr>
          <p:cNvSpPr txBox="1"/>
          <p:nvPr/>
        </p:nvSpPr>
        <p:spPr>
          <a:xfrm>
            <a:off x="4724400" y="4267200"/>
            <a:ext cx="4114800" cy="2031325"/>
          </a:xfrm>
          <a:prstGeom prst="rect">
            <a:avLst/>
          </a:prstGeom>
          <a:noFill/>
        </p:spPr>
        <p:txBody>
          <a:bodyPr wrap="square" rtlCol="0">
            <a:spAutoFit/>
          </a:bodyPr>
          <a:lstStyle/>
          <a:p>
            <a:r>
              <a:rPr lang="en-US" dirty="0" smtClean="0"/>
              <a:t>Compared </a:t>
            </a:r>
            <a:r>
              <a:rPr lang="en-US" dirty="0"/>
              <a:t>to previous studies, this </a:t>
            </a:r>
            <a:r>
              <a:rPr lang="en-US" dirty="0" smtClean="0"/>
              <a:t>study provides </a:t>
            </a:r>
            <a:r>
              <a:rPr lang="en-US" dirty="0"/>
              <a:t>an accurate estimate of the required land model depth for long-term climate-change simulations and indicates the relative bias in insufficiently deep land models. </a:t>
            </a:r>
          </a:p>
          <a:p>
            <a:r>
              <a:rPr lang="en-US" dirty="0" smtClean="0"/>
              <a:t> </a:t>
            </a:r>
            <a:endParaRPr lang="en-US" dirty="0"/>
          </a:p>
        </p:txBody>
      </p:sp>
      <p:sp>
        <p:nvSpPr>
          <p:cNvPr id="29" name="TextBox 28">
            <a:extLst>
              <a:ext uri="{FF2B5EF4-FFF2-40B4-BE49-F238E27FC236}">
                <a16:creationId xmlns:a16="http://schemas.microsoft.com/office/drawing/2014/main" xmlns="" id="{2D845125-531C-1348-991D-D760D0533DEB}"/>
              </a:ext>
            </a:extLst>
          </p:cNvPr>
          <p:cNvSpPr txBox="1"/>
          <p:nvPr/>
        </p:nvSpPr>
        <p:spPr>
          <a:xfrm>
            <a:off x="4800600" y="2743200"/>
            <a:ext cx="4114800" cy="923330"/>
          </a:xfrm>
          <a:prstGeom prst="rect">
            <a:avLst/>
          </a:prstGeom>
          <a:noFill/>
        </p:spPr>
        <p:txBody>
          <a:bodyPr wrap="square" rtlCol="0">
            <a:spAutoFit/>
          </a:bodyPr>
          <a:lstStyle/>
          <a:p>
            <a:r>
              <a:rPr lang="en-US" dirty="0" smtClean="0"/>
              <a:t>Amplitude and phase discrepancy at different frequencies for analytical and numerical solutions with different depths.</a:t>
            </a:r>
            <a:endParaRPr lang="en-US" dirty="0"/>
          </a:p>
        </p:txBody>
      </p:sp>
      <p:pic>
        <p:nvPicPr>
          <p:cNvPr id="7" name="Picture 6" descr="Screen Shot 2022-05-17 at 10.26.12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28502" y="533400"/>
            <a:ext cx="2448698" cy="2328599"/>
          </a:xfrm>
          <a:prstGeom prst="rect">
            <a:avLst/>
          </a:prstGeom>
        </p:spPr>
      </p:pic>
    </p:spTree>
  </p:cSld>
  <p:clrMapOvr>
    <a:masterClrMapping/>
  </p:clrMapOvr>
  <p:transition xmlns:p14="http://schemas.microsoft.com/office/powerpoint/2010/mai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840</TotalTime>
  <Words>247</Words>
  <Application>Microsoft Macintosh PowerPoint</Application>
  <PresentationFormat>On-screen Show (4:3)</PresentationFormat>
  <Paragraphs>11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Office of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Vladimir Alexeev</cp:lastModifiedBy>
  <cp:revision>74</cp:revision>
  <dcterms:created xsi:type="dcterms:W3CDTF">2010-09-02T17:02:09Z</dcterms:created>
  <dcterms:modified xsi:type="dcterms:W3CDTF">2022-05-17T19:05:07Z</dcterms:modified>
</cp:coreProperties>
</file>