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5" r:id="rId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7CC"/>
    <a:srgbClr val="C7D3D4"/>
    <a:srgbClr val="D6E8E5"/>
    <a:srgbClr val="F8971F"/>
    <a:srgbClr val="006566"/>
    <a:srgbClr val="27A79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568"/>
    <p:restoredTop sz="94674"/>
  </p:normalViewPr>
  <p:slideViewPr>
    <p:cSldViewPr>
      <p:cViewPr varScale="1">
        <p:scale>
          <a:sx n="77" d="100"/>
          <a:sy n="77" d="100"/>
        </p:scale>
        <p:origin x="-1400"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interSettings" Target="printerSettings/printerSettings1.bin"/><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586A74D-81BC-4965-8D76-20C793EE69AD}" type="datetimeFigureOut">
              <a:rPr lang="en-US" smtClean="0"/>
              <a:pPr/>
              <a:t>5/17/22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BD793DC-401D-445D-9E15-8375BE67FA78}" type="slidenum">
              <a:rPr lang="en-US" smtClean="0"/>
              <a:pPr/>
              <a:t>‹#›</a:t>
            </a:fld>
            <a:endParaRPr lang="en-US"/>
          </a:p>
        </p:txBody>
      </p:sp>
    </p:spTree>
    <p:extLst>
      <p:ext uri="{BB962C8B-B14F-4D97-AF65-F5344CB8AC3E}">
        <p14:creationId xmlns:p14="http://schemas.microsoft.com/office/powerpoint/2010/main" val="27078590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C80B9A-C993-4CEA-8A39-3AFD6A021F27}" type="slidenum">
              <a:rPr lang="en-US" smtClean="0"/>
              <a:pPr/>
              <a:t>1</a:t>
            </a:fld>
            <a:endParaRPr lang="en-US"/>
          </a:p>
        </p:txBody>
      </p:sp>
    </p:spTree>
    <p:extLst>
      <p:ext uri="{BB962C8B-B14F-4D97-AF65-F5344CB8AC3E}">
        <p14:creationId xmlns:p14="http://schemas.microsoft.com/office/powerpoint/2010/main" val="12315635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7636D64-B606-4833-8E9E-A8FC51B35A1D}" type="datetimeFigureOut">
              <a:rPr lang="en-US" smtClean="0"/>
              <a:pPr/>
              <a:t>5/17/22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636D64-B606-4833-8E9E-A8FC51B35A1D}" type="datetimeFigureOut">
              <a:rPr lang="en-US" smtClean="0"/>
              <a:pPr/>
              <a:t>5/17/22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636D64-B606-4833-8E9E-A8FC51B35A1D}" type="datetimeFigureOut">
              <a:rPr lang="en-US" smtClean="0"/>
              <a:pPr/>
              <a:t>5/17/22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5" name="Rectangle 7"/>
          <p:cNvSpPr/>
          <p:nvPr userDrawn="1"/>
        </p:nvSpPr>
        <p:spPr bwMode="auto">
          <a:xfrm>
            <a:off x="2360613" y="6634163"/>
            <a:ext cx="678497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hangingPunct="0">
              <a:defRPr/>
            </a:pPr>
            <a:endParaRPr lang="en-US">
              <a:latin typeface="Arial" pitchFamily="34" charset="0"/>
            </a:endParaRPr>
          </a:p>
        </p:txBody>
      </p:sp>
      <p:sp>
        <p:nvSpPr>
          <p:cNvPr id="6" name="Rectangle 8"/>
          <p:cNvSpPr/>
          <p:nvPr userDrawn="1"/>
        </p:nvSpPr>
        <p:spPr bwMode="auto">
          <a:xfrm>
            <a:off x="0" y="6634163"/>
            <a:ext cx="233362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hangingPunct="0">
              <a:defRPr/>
            </a:pPr>
            <a:endParaRPr lang="en-US">
              <a:latin typeface="Arial" pitchFamily="34" charset="0"/>
            </a:endParaRPr>
          </a:p>
        </p:txBody>
      </p:sp>
      <p:sp>
        <p:nvSpPr>
          <p:cNvPr id="7" name="Rectangle 235"/>
          <p:cNvSpPr>
            <a:spLocks noChangeArrowheads="1"/>
          </p:cNvSpPr>
          <p:nvPr/>
        </p:nvSpPr>
        <p:spPr bwMode="auto">
          <a:xfrm>
            <a:off x="2398713" y="6646863"/>
            <a:ext cx="6588125" cy="211137"/>
          </a:xfrm>
          <a:prstGeom prst="rect">
            <a:avLst/>
          </a:prstGeom>
          <a:noFill/>
          <a:ln w="9525" algn="ctr">
            <a:noFill/>
            <a:miter lim="800000"/>
            <a:headEnd/>
            <a:tailEnd/>
          </a:ln>
          <a:effectLst/>
        </p:spPr>
        <p:txBody>
          <a:bodyPr/>
          <a:lstStyle/>
          <a:p>
            <a:pPr marL="171450" indent="-171450" algn="r" eaLnBrk="0" hangingPunct="0">
              <a:lnSpc>
                <a:spcPct val="90000"/>
              </a:lnSpc>
              <a:defRPr/>
            </a:pPr>
            <a:r>
              <a:rPr lang="en-US" sz="1200" b="1" dirty="0">
                <a:solidFill>
                  <a:schemeClr val="bg1"/>
                </a:solidFill>
                <a:ea typeface="Rod"/>
                <a:cs typeface="Rod"/>
              </a:rPr>
              <a:t>Department of Energy  •  Office of Science  •  Biological and Environmental Research</a:t>
            </a:r>
          </a:p>
        </p:txBody>
      </p:sp>
      <p:sp>
        <p:nvSpPr>
          <p:cNvPr id="2" name="Title 1"/>
          <p:cNvSpPr>
            <a:spLocks noGrp="1"/>
          </p:cNvSpPr>
          <p:nvPr>
            <p:ph type="title"/>
          </p:nvPr>
        </p:nvSpPr>
        <p:spPr>
          <a:xfrm>
            <a:off x="457200" y="381000"/>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838200" y="1600200"/>
            <a:ext cx="38481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838700" y="1600200"/>
            <a:ext cx="3848100" cy="4525963"/>
          </a:xfrm>
        </p:spPr>
        <p:txBody>
          <a:bodyPr/>
          <a:lstStyle/>
          <a:p>
            <a:pPr lvl="0"/>
            <a:endParaRPr lang="en-US" noProof="0"/>
          </a:p>
        </p:txBody>
      </p:sp>
      <p:sp>
        <p:nvSpPr>
          <p:cNvPr id="9" name="Slide Number Placeholder 4"/>
          <p:cNvSpPr>
            <a:spLocks noGrp="1"/>
          </p:cNvSpPr>
          <p:nvPr>
            <p:ph type="sldNum" sz="quarter" idx="10"/>
          </p:nvPr>
        </p:nvSpPr>
        <p:spPr/>
        <p:txBody>
          <a:bodyPr/>
          <a:lstStyle>
            <a:lvl1pPr eaLnBrk="0" hangingPunct="0">
              <a:defRPr>
                <a:latin typeface="Arial" charset="0"/>
              </a:defRPr>
            </a:lvl1pPr>
          </a:lstStyle>
          <a:p>
            <a:pPr>
              <a:defRPr/>
            </a:pPr>
            <a:fld id="{2113C00A-46C3-4695-A1BF-A4D51761E616}" type="slidenum">
              <a:rPr lang="en-US"/>
              <a:pPr>
                <a:defRPr/>
              </a:pPr>
              <a:t>‹#›</a:t>
            </a:fld>
            <a:endParaRPr lang="en-US"/>
          </a:p>
        </p:txBody>
      </p:sp>
      <p:sp>
        <p:nvSpPr>
          <p:cNvPr id="10" name="Rectangle 235"/>
          <p:cNvSpPr>
            <a:spLocks noChangeArrowheads="1"/>
          </p:cNvSpPr>
          <p:nvPr userDrawn="1"/>
        </p:nvSpPr>
        <p:spPr bwMode="auto">
          <a:xfrm>
            <a:off x="-34926" y="6646863"/>
            <a:ext cx="2320925" cy="274637"/>
          </a:xfrm>
          <a:prstGeom prst="rect">
            <a:avLst/>
          </a:prstGeom>
          <a:noFill/>
          <a:ln w="9525" algn="ctr">
            <a:noFill/>
            <a:miter lim="800000"/>
            <a:headEnd/>
            <a:tailEnd/>
          </a:ln>
          <a:effectLst/>
        </p:spPr>
        <p:txBody>
          <a:bodyPr/>
          <a:lstStyle/>
          <a:p>
            <a:pPr marL="171450" indent="-171450" eaLnBrk="0" hangingPunct="0">
              <a:lnSpc>
                <a:spcPct val="90000"/>
              </a:lnSpc>
              <a:defRPr/>
            </a:pPr>
            <a:fld id="{3CF22588-4ED6-4D73-B710-A92B6386A90D}" type="slidenum">
              <a:rPr lang="en-US" sz="1000">
                <a:solidFill>
                  <a:schemeClr val="bg1"/>
                </a:solidFill>
                <a:ea typeface="Rod"/>
                <a:cs typeface="Rod"/>
              </a:rPr>
              <a:pPr marL="171450" indent="-171450" eaLnBrk="0" hangingPunct="0">
                <a:lnSpc>
                  <a:spcPct val="90000"/>
                </a:lnSpc>
                <a:defRPr/>
              </a:pPr>
              <a:t>‹#›</a:t>
            </a:fld>
            <a:r>
              <a:rPr lang="en-US" sz="1000" dirty="0">
                <a:solidFill>
                  <a:schemeClr val="bg1"/>
                </a:solidFill>
                <a:ea typeface="Rod"/>
                <a:cs typeface="Rod"/>
              </a:rPr>
              <a:t>	 </a:t>
            </a:r>
            <a:r>
              <a:rPr lang="en-US" sz="1200" b="1" dirty="0">
                <a:solidFill>
                  <a:schemeClr val="bg1"/>
                </a:solidFill>
                <a:ea typeface="Rod"/>
                <a:cs typeface="Rod"/>
              </a:rPr>
              <a:t>BER Climate Research</a:t>
            </a:r>
          </a:p>
        </p:txBody>
      </p:sp>
    </p:spTree>
  </p:cSld>
  <p:clrMapOvr>
    <a:masterClrMapping/>
  </p:clrMapOvr>
  <p:transition xmlns:p14="http://schemas.microsoft.com/office/powerpoint/2010/mai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636D64-B606-4833-8E9E-A8FC51B35A1D}" type="datetimeFigureOut">
              <a:rPr lang="en-US" smtClean="0"/>
              <a:pPr/>
              <a:t>5/17/22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7636D64-B606-4833-8E9E-A8FC51B35A1D}" type="datetimeFigureOut">
              <a:rPr lang="en-US" smtClean="0"/>
              <a:pPr/>
              <a:t>5/17/22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7636D64-B606-4833-8E9E-A8FC51B35A1D}" type="datetimeFigureOut">
              <a:rPr lang="en-US" smtClean="0"/>
              <a:pPr/>
              <a:t>5/17/22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7636D64-B606-4833-8E9E-A8FC51B35A1D}" type="datetimeFigureOut">
              <a:rPr lang="en-US" smtClean="0"/>
              <a:pPr/>
              <a:t>5/17/22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7636D64-B606-4833-8E9E-A8FC51B35A1D}" type="datetimeFigureOut">
              <a:rPr lang="en-US" smtClean="0"/>
              <a:pPr/>
              <a:t>5/17/22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636D64-B606-4833-8E9E-A8FC51B35A1D}" type="datetimeFigureOut">
              <a:rPr lang="en-US" smtClean="0"/>
              <a:pPr/>
              <a:t>5/17/22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7636D64-B606-4833-8E9E-A8FC51B35A1D}" type="datetimeFigureOut">
              <a:rPr lang="en-US" smtClean="0"/>
              <a:pPr/>
              <a:t>5/17/22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7636D64-B606-4833-8E9E-A8FC51B35A1D}" type="datetimeFigureOut">
              <a:rPr lang="en-US" smtClean="0"/>
              <a:pPr/>
              <a:t>5/17/22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636D64-B606-4833-8E9E-A8FC51B35A1D}" type="datetimeFigureOut">
              <a:rPr lang="en-US" smtClean="0"/>
              <a:pPr/>
              <a:t>5/17/22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BC275B-07AD-4C9E-AB1F-13419A9373D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4"/>
          <p:cNvSpPr txBox="1">
            <a:spLocks noChangeArrowheads="1"/>
          </p:cNvSpPr>
          <p:nvPr/>
        </p:nvSpPr>
        <p:spPr bwMode="auto">
          <a:xfrm>
            <a:off x="444500" y="3759200"/>
            <a:ext cx="184150" cy="369888"/>
          </a:xfrm>
          <a:prstGeom prst="rect">
            <a:avLst/>
          </a:prstGeom>
          <a:noFill/>
          <a:ln w="9525">
            <a:noFill/>
            <a:miter lim="800000"/>
            <a:headEnd/>
            <a:tailEnd/>
          </a:ln>
        </p:spPr>
        <p:txBody>
          <a:bodyPr wrap="none">
            <a:spAutoFit/>
          </a:bodyPr>
          <a:lstStyle/>
          <a:p>
            <a:endParaRPr lang="en-US"/>
          </a:p>
        </p:txBody>
      </p:sp>
      <p:sp>
        <p:nvSpPr>
          <p:cNvPr id="5" name="TextBox 4"/>
          <p:cNvSpPr txBox="1"/>
          <p:nvPr/>
        </p:nvSpPr>
        <p:spPr>
          <a:xfrm>
            <a:off x="762000" y="161092"/>
            <a:ext cx="9829800" cy="677108"/>
          </a:xfrm>
          <a:prstGeom prst="rect">
            <a:avLst/>
          </a:prstGeom>
          <a:noFill/>
        </p:spPr>
        <p:txBody>
          <a:bodyPr wrap="square">
            <a:spAutoFit/>
          </a:bodyPr>
          <a:lstStyle/>
          <a:p>
            <a:r>
              <a:rPr lang="en-US" b="1" dirty="0"/>
              <a:t>What is the best configuration for a soil model to properly simulate permafrost?</a:t>
            </a:r>
            <a:endParaRPr lang="en-US" dirty="0"/>
          </a:p>
          <a:p>
            <a:pPr algn="ctr">
              <a:defRPr/>
            </a:pPr>
            <a:endParaRPr lang="en-US" sz="2000" b="1" dirty="0"/>
          </a:p>
        </p:txBody>
      </p:sp>
      <p:sp>
        <p:nvSpPr>
          <p:cNvPr id="12" name="TextBox 11"/>
          <p:cNvSpPr txBox="1"/>
          <p:nvPr/>
        </p:nvSpPr>
        <p:spPr>
          <a:xfrm>
            <a:off x="228601" y="6096000"/>
            <a:ext cx="8610599" cy="707886"/>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a:spAutoFit/>
          </a:bodyPr>
          <a:lstStyle/>
          <a:p>
            <a:r>
              <a:rPr lang="en-GB" sz="1000" b="1" dirty="0"/>
              <a:t>Reference</a:t>
            </a:r>
            <a:r>
              <a:rPr lang="en-GB" sz="1000" b="1" dirty="0" smtClean="0"/>
              <a:t>: </a:t>
            </a:r>
            <a:r>
              <a:rPr lang="en-US" sz="1000" dirty="0" err="1"/>
              <a:t>N.J.Steinert</a:t>
            </a:r>
            <a:r>
              <a:rPr lang="en-US" sz="1000" dirty="0"/>
              <a:t>, </a:t>
            </a:r>
            <a:r>
              <a:rPr lang="en-US" sz="1000" dirty="0" err="1"/>
              <a:t>J.F.González-Rouco</a:t>
            </a:r>
            <a:r>
              <a:rPr lang="en-US" sz="1000" dirty="0"/>
              <a:t>, </a:t>
            </a:r>
            <a:r>
              <a:rPr lang="en-US" sz="1000" dirty="0" err="1"/>
              <a:t>E.García-Bustamante</a:t>
            </a:r>
            <a:r>
              <a:rPr lang="en-US" sz="1000" dirty="0"/>
              <a:t> , P. de </a:t>
            </a:r>
            <a:r>
              <a:rPr lang="en-US" sz="1000" dirty="0" err="1"/>
              <a:t>Vrese</a:t>
            </a:r>
            <a:r>
              <a:rPr lang="en-US" sz="1000" dirty="0"/>
              <a:t>, V .Alexeev,  C.A. </a:t>
            </a:r>
            <a:r>
              <a:rPr lang="en-US" sz="1000" dirty="0" err="1"/>
              <a:t>Melo</a:t>
            </a:r>
            <a:r>
              <a:rPr lang="en-US" sz="1000" dirty="0"/>
              <a:t> Aguilar, F. </a:t>
            </a:r>
            <a:r>
              <a:rPr lang="en-US" sz="1000" dirty="0" err="1"/>
              <a:t>García</a:t>
            </a:r>
            <a:r>
              <a:rPr lang="en-US" sz="1000" dirty="0"/>
              <a:t> Pereira, </a:t>
            </a:r>
            <a:r>
              <a:rPr lang="en-US" sz="1000" dirty="0" err="1"/>
              <a:t>J.H.Jungclaus</a:t>
            </a:r>
            <a:r>
              <a:rPr lang="en-US" sz="1000" dirty="0"/>
              <a:t>, </a:t>
            </a:r>
            <a:r>
              <a:rPr lang="en-US" sz="1000" dirty="0" err="1"/>
              <a:t>S.J.Lorenz</a:t>
            </a:r>
            <a:r>
              <a:rPr lang="en-US" sz="1000" dirty="0"/>
              <a:t>, S. </a:t>
            </a:r>
            <a:r>
              <a:rPr lang="en-US" sz="1000" dirty="0" err="1"/>
              <a:t>Hagemann</a:t>
            </a:r>
            <a:r>
              <a:rPr lang="en-US" sz="1000" dirty="0"/>
              <a:t>, “Agreement of Analytical and Simulation-Based Estimates of the Required Land Depth in Climate Models”, GRL, 48, e2021GL094273. https://</a:t>
            </a:r>
            <a:r>
              <a:rPr lang="en-US" sz="1000" dirty="0" err="1"/>
              <a:t>doi</a:t>
            </a:r>
            <a:r>
              <a:rPr lang="en-US" sz="1000" dirty="0"/>
              <a:t>. org/10.1029/2021GL094273</a:t>
            </a:r>
          </a:p>
          <a:p>
            <a:pPr>
              <a:defRPr/>
            </a:pPr>
            <a:endParaRPr lang="en-US" sz="1000" i="1" dirty="0"/>
          </a:p>
        </p:txBody>
      </p:sp>
      <p:grpSp>
        <p:nvGrpSpPr>
          <p:cNvPr id="23" name="Group 22">
            <a:extLst>
              <a:ext uri="{FF2B5EF4-FFF2-40B4-BE49-F238E27FC236}">
                <a16:creationId xmlns:a16="http://schemas.microsoft.com/office/drawing/2014/main" xmlns="" id="{45A9BA03-C8CC-3947-B4CB-6F10110094B3}"/>
              </a:ext>
            </a:extLst>
          </p:cNvPr>
          <p:cNvGrpSpPr/>
          <p:nvPr/>
        </p:nvGrpSpPr>
        <p:grpSpPr>
          <a:xfrm>
            <a:off x="0" y="3733800"/>
            <a:ext cx="4495800" cy="2420682"/>
            <a:chOff x="15240" y="3491946"/>
            <a:chExt cx="4495800" cy="2662536"/>
          </a:xfrm>
        </p:grpSpPr>
        <p:sp>
          <p:nvSpPr>
            <p:cNvPr id="11" name="Rectangle 10">
              <a:extLst>
                <a:ext uri="{FF2B5EF4-FFF2-40B4-BE49-F238E27FC236}">
                  <a16:creationId xmlns:a16="http://schemas.microsoft.com/office/drawing/2014/main" xmlns="" id="{9289BE20-34EC-844D-BB41-EEE2758A1C0B}"/>
                </a:ext>
              </a:extLst>
            </p:cNvPr>
            <p:cNvSpPr/>
            <p:nvPr/>
          </p:nvSpPr>
          <p:spPr>
            <a:xfrm>
              <a:off x="15240" y="3491947"/>
              <a:ext cx="4495800" cy="2662535"/>
            </a:xfrm>
            <a:prstGeom prst="rect">
              <a:avLst/>
            </a:prstGeom>
            <a:solidFill>
              <a:srgbClr val="C7D3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xmlns="" id="{3DA12696-894F-2747-AB9B-30D6A51DD94E}"/>
                </a:ext>
              </a:extLst>
            </p:cNvPr>
            <p:cNvSpPr txBox="1"/>
            <p:nvPr/>
          </p:nvSpPr>
          <p:spPr>
            <a:xfrm>
              <a:off x="15240" y="3491946"/>
              <a:ext cx="3657600" cy="400110"/>
            </a:xfrm>
            <a:prstGeom prst="rect">
              <a:avLst/>
            </a:prstGeom>
            <a:solidFill>
              <a:srgbClr val="006566"/>
            </a:solidFill>
          </p:spPr>
          <p:txBody>
            <a:bodyPr wrap="square" rtlCol="0">
              <a:spAutoFit/>
            </a:bodyPr>
            <a:lstStyle/>
            <a:p>
              <a:r>
                <a:rPr lang="en-US" sz="2000" dirty="0">
                  <a:solidFill>
                    <a:schemeClr val="bg1"/>
                  </a:solidFill>
                </a:rPr>
                <a:t>How did we conduct the science?</a:t>
              </a:r>
            </a:p>
          </p:txBody>
        </p:sp>
      </p:grpSp>
      <p:grpSp>
        <p:nvGrpSpPr>
          <p:cNvPr id="17" name="Group 16">
            <a:extLst>
              <a:ext uri="{FF2B5EF4-FFF2-40B4-BE49-F238E27FC236}">
                <a16:creationId xmlns:a16="http://schemas.microsoft.com/office/drawing/2014/main" xmlns="" id="{04187209-B186-2441-B98F-D2D9F0832BF7}"/>
              </a:ext>
            </a:extLst>
          </p:cNvPr>
          <p:cNvGrpSpPr/>
          <p:nvPr/>
        </p:nvGrpSpPr>
        <p:grpSpPr>
          <a:xfrm>
            <a:off x="0" y="609600"/>
            <a:ext cx="4495800" cy="3200400"/>
            <a:chOff x="0" y="766464"/>
            <a:chExt cx="4495800" cy="2662536"/>
          </a:xfrm>
        </p:grpSpPr>
        <p:sp>
          <p:nvSpPr>
            <p:cNvPr id="2" name="Rectangle 1">
              <a:extLst>
                <a:ext uri="{FF2B5EF4-FFF2-40B4-BE49-F238E27FC236}">
                  <a16:creationId xmlns:a16="http://schemas.microsoft.com/office/drawing/2014/main" xmlns="" id="{D8585F50-921A-E647-B284-21DA5BF4D02C}"/>
                </a:ext>
              </a:extLst>
            </p:cNvPr>
            <p:cNvSpPr/>
            <p:nvPr/>
          </p:nvSpPr>
          <p:spPr>
            <a:xfrm>
              <a:off x="0" y="766465"/>
              <a:ext cx="4495800" cy="2662535"/>
            </a:xfrm>
            <a:prstGeom prst="rect">
              <a:avLst/>
            </a:prstGeom>
            <a:solidFill>
              <a:srgbClr val="D6E8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p:cNvSpPr txBox="1"/>
            <p:nvPr/>
          </p:nvSpPr>
          <p:spPr>
            <a:xfrm>
              <a:off x="0" y="766464"/>
              <a:ext cx="3657600" cy="400110"/>
            </a:xfrm>
            <a:prstGeom prst="rect">
              <a:avLst/>
            </a:prstGeom>
            <a:solidFill>
              <a:srgbClr val="27A79A"/>
            </a:solidFill>
          </p:spPr>
          <p:txBody>
            <a:bodyPr wrap="square" rtlCol="0">
              <a:spAutoFit/>
            </a:bodyPr>
            <a:lstStyle/>
            <a:p>
              <a:r>
                <a:rPr lang="en-US" sz="2000" dirty="0">
                  <a:solidFill>
                    <a:schemeClr val="bg1"/>
                  </a:solidFill>
                </a:rPr>
                <a:t>Why did we do this research?</a:t>
              </a:r>
            </a:p>
          </p:txBody>
        </p:sp>
      </p:grpSp>
      <p:grpSp>
        <p:nvGrpSpPr>
          <p:cNvPr id="24" name="Group 23">
            <a:extLst>
              <a:ext uri="{FF2B5EF4-FFF2-40B4-BE49-F238E27FC236}">
                <a16:creationId xmlns:a16="http://schemas.microsoft.com/office/drawing/2014/main" xmlns="" id="{F637B53A-0ADB-C44C-9268-C87FE5D386DD}"/>
              </a:ext>
            </a:extLst>
          </p:cNvPr>
          <p:cNvGrpSpPr/>
          <p:nvPr/>
        </p:nvGrpSpPr>
        <p:grpSpPr>
          <a:xfrm>
            <a:off x="4572000" y="3810000"/>
            <a:ext cx="4572000" cy="2344482"/>
            <a:chOff x="4572000" y="3491946"/>
            <a:chExt cx="4572000" cy="2662536"/>
          </a:xfrm>
        </p:grpSpPr>
        <p:sp>
          <p:nvSpPr>
            <p:cNvPr id="14" name="Rectangle 13">
              <a:extLst>
                <a:ext uri="{FF2B5EF4-FFF2-40B4-BE49-F238E27FC236}">
                  <a16:creationId xmlns:a16="http://schemas.microsoft.com/office/drawing/2014/main" xmlns="" id="{689CDD62-2F67-1542-816A-069982EFA848}"/>
                </a:ext>
              </a:extLst>
            </p:cNvPr>
            <p:cNvSpPr/>
            <p:nvPr/>
          </p:nvSpPr>
          <p:spPr>
            <a:xfrm>
              <a:off x="4572000" y="3491947"/>
              <a:ext cx="4572000" cy="2662535"/>
            </a:xfrm>
            <a:prstGeom prst="rect">
              <a:avLst/>
            </a:prstGeom>
            <a:solidFill>
              <a:srgbClr val="FFE7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a:extLst>
                <a:ext uri="{FF2B5EF4-FFF2-40B4-BE49-F238E27FC236}">
                  <a16:creationId xmlns:a16="http://schemas.microsoft.com/office/drawing/2014/main" xmlns="" id="{7E75A3DE-5CF3-A349-B685-D8DD221B4428}"/>
                </a:ext>
              </a:extLst>
            </p:cNvPr>
            <p:cNvSpPr txBox="1"/>
            <p:nvPr/>
          </p:nvSpPr>
          <p:spPr>
            <a:xfrm>
              <a:off x="4572000" y="3491946"/>
              <a:ext cx="3657600" cy="400110"/>
            </a:xfrm>
            <a:prstGeom prst="rect">
              <a:avLst/>
            </a:prstGeom>
            <a:solidFill>
              <a:srgbClr val="F8971F"/>
            </a:solidFill>
          </p:spPr>
          <p:txBody>
            <a:bodyPr wrap="square" rtlCol="0">
              <a:spAutoFit/>
            </a:bodyPr>
            <a:lstStyle/>
            <a:p>
              <a:r>
                <a:rPr lang="en-US" sz="2000" dirty="0">
                  <a:solidFill>
                    <a:schemeClr val="bg1"/>
                  </a:solidFill>
                </a:rPr>
                <a:t>Why do these findings matter?</a:t>
              </a:r>
            </a:p>
          </p:txBody>
        </p:sp>
      </p:grpSp>
      <p:sp>
        <p:nvSpPr>
          <p:cNvPr id="6" name="TextBox 5">
            <a:extLst>
              <a:ext uri="{FF2B5EF4-FFF2-40B4-BE49-F238E27FC236}">
                <a16:creationId xmlns:a16="http://schemas.microsoft.com/office/drawing/2014/main" xmlns="" id="{DFBE0020-DDA7-1844-9E69-C315C3300AB1}"/>
              </a:ext>
            </a:extLst>
          </p:cNvPr>
          <p:cNvSpPr txBox="1"/>
          <p:nvPr/>
        </p:nvSpPr>
        <p:spPr>
          <a:xfrm>
            <a:off x="152400" y="1100077"/>
            <a:ext cx="4114800" cy="2862323"/>
          </a:xfrm>
          <a:prstGeom prst="rect">
            <a:avLst/>
          </a:prstGeom>
          <a:noFill/>
        </p:spPr>
        <p:txBody>
          <a:bodyPr wrap="square" rtlCol="0">
            <a:spAutoFit/>
          </a:bodyPr>
          <a:lstStyle/>
          <a:p>
            <a:r>
              <a:rPr lang="en-US" dirty="0"/>
              <a:t>Many current-generation climate models have land components that are too shallow (3–10 m).  Shallow models alter the terrestrial heat storage and distribution of temperatures in the subsurface and therefore are inaccurate because do not properly reproduce the timescales and amplitudes of the simulated warming trend.</a:t>
            </a:r>
          </a:p>
          <a:p>
            <a:endParaRPr lang="en-US" dirty="0"/>
          </a:p>
        </p:txBody>
      </p:sp>
      <p:sp>
        <p:nvSpPr>
          <p:cNvPr id="21" name="TextBox 20">
            <a:extLst>
              <a:ext uri="{FF2B5EF4-FFF2-40B4-BE49-F238E27FC236}">
                <a16:creationId xmlns:a16="http://schemas.microsoft.com/office/drawing/2014/main" xmlns="" id="{536EEDFC-3356-5B4E-A96F-44C299D96280}"/>
              </a:ext>
            </a:extLst>
          </p:cNvPr>
          <p:cNvSpPr txBox="1"/>
          <p:nvPr/>
        </p:nvSpPr>
        <p:spPr>
          <a:xfrm>
            <a:off x="76200" y="4265473"/>
            <a:ext cx="4343400" cy="1754327"/>
          </a:xfrm>
          <a:prstGeom prst="rect">
            <a:avLst/>
          </a:prstGeom>
          <a:noFill/>
        </p:spPr>
        <p:txBody>
          <a:bodyPr wrap="square" rtlCol="0">
            <a:spAutoFit/>
          </a:bodyPr>
          <a:lstStyle/>
          <a:p>
            <a:r>
              <a:rPr lang="en-US" dirty="0"/>
              <a:t>This study bridges the gap between analytical and simulation-based estimates of the subsurface thermodynamic state by adapting the classic analytical framework to mimic long-term anthropogenic warming. </a:t>
            </a:r>
          </a:p>
          <a:p>
            <a:endParaRPr lang="en-US" dirty="0"/>
          </a:p>
        </p:txBody>
      </p:sp>
      <p:sp>
        <p:nvSpPr>
          <p:cNvPr id="22" name="TextBox 21">
            <a:extLst>
              <a:ext uri="{FF2B5EF4-FFF2-40B4-BE49-F238E27FC236}">
                <a16:creationId xmlns:a16="http://schemas.microsoft.com/office/drawing/2014/main" xmlns="" id="{FB43687F-3805-D04D-B205-69CD16CD50A5}"/>
              </a:ext>
            </a:extLst>
          </p:cNvPr>
          <p:cNvSpPr txBox="1"/>
          <p:nvPr/>
        </p:nvSpPr>
        <p:spPr>
          <a:xfrm>
            <a:off x="4724400" y="4267200"/>
            <a:ext cx="4114800" cy="2031325"/>
          </a:xfrm>
          <a:prstGeom prst="rect">
            <a:avLst/>
          </a:prstGeom>
          <a:noFill/>
        </p:spPr>
        <p:txBody>
          <a:bodyPr wrap="square" rtlCol="0">
            <a:spAutoFit/>
          </a:bodyPr>
          <a:lstStyle/>
          <a:p>
            <a:r>
              <a:rPr lang="en-US" dirty="0" smtClean="0"/>
              <a:t>Compared </a:t>
            </a:r>
            <a:r>
              <a:rPr lang="en-US" dirty="0"/>
              <a:t>to previous studies, this </a:t>
            </a:r>
            <a:r>
              <a:rPr lang="en-US" dirty="0" smtClean="0"/>
              <a:t>study provides </a:t>
            </a:r>
            <a:r>
              <a:rPr lang="en-US" dirty="0"/>
              <a:t>an accurate estimate of the required land model depth for long-term climate-change simulations and indicates the relative bias in insufficiently deep land models. </a:t>
            </a:r>
          </a:p>
          <a:p>
            <a:r>
              <a:rPr lang="en-US" dirty="0" smtClean="0"/>
              <a:t> </a:t>
            </a:r>
            <a:endParaRPr lang="en-US" dirty="0"/>
          </a:p>
        </p:txBody>
      </p:sp>
      <p:sp>
        <p:nvSpPr>
          <p:cNvPr id="29" name="TextBox 28">
            <a:extLst>
              <a:ext uri="{FF2B5EF4-FFF2-40B4-BE49-F238E27FC236}">
                <a16:creationId xmlns:a16="http://schemas.microsoft.com/office/drawing/2014/main" xmlns="" id="{2D845125-531C-1348-991D-D760D0533DEB}"/>
              </a:ext>
            </a:extLst>
          </p:cNvPr>
          <p:cNvSpPr txBox="1"/>
          <p:nvPr/>
        </p:nvSpPr>
        <p:spPr>
          <a:xfrm>
            <a:off x="4800600" y="2743200"/>
            <a:ext cx="4114800" cy="923330"/>
          </a:xfrm>
          <a:prstGeom prst="rect">
            <a:avLst/>
          </a:prstGeom>
          <a:noFill/>
        </p:spPr>
        <p:txBody>
          <a:bodyPr wrap="square" rtlCol="0">
            <a:spAutoFit/>
          </a:bodyPr>
          <a:lstStyle/>
          <a:p>
            <a:r>
              <a:rPr lang="en-US" dirty="0" smtClean="0"/>
              <a:t>Amplitude and phase discrepancy at different frequencies for analytical and numerical solutions with different depths.</a:t>
            </a:r>
            <a:endParaRPr lang="en-US" dirty="0"/>
          </a:p>
        </p:txBody>
      </p:sp>
      <p:pic>
        <p:nvPicPr>
          <p:cNvPr id="7" name="Picture 6" descr="Screen Shot 2022-05-17 at 10.26.12 A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28502" y="533400"/>
            <a:ext cx="2448698" cy="2328599"/>
          </a:xfrm>
          <a:prstGeom prst="rect">
            <a:avLst/>
          </a:prstGeom>
        </p:spPr>
      </p:pic>
    </p:spTree>
  </p:cSld>
  <p:clrMapOvr>
    <a:masterClrMapping/>
  </p:clrMapOvr>
  <p:transition xmlns:p14="http://schemas.microsoft.com/office/powerpoint/2010/mai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840</TotalTime>
  <Words>247</Words>
  <Application>Microsoft Macintosh PowerPoint</Application>
  <PresentationFormat>On-screen Show (4:3)</PresentationFormat>
  <Paragraphs>11</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Office of Science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renu</dc:creator>
  <cp:lastModifiedBy>Vladimir Alexeev</cp:lastModifiedBy>
  <cp:revision>74</cp:revision>
  <dcterms:created xsi:type="dcterms:W3CDTF">2010-09-02T17:02:09Z</dcterms:created>
  <dcterms:modified xsi:type="dcterms:W3CDTF">2022-05-17T19:05:07Z</dcterms:modified>
</cp:coreProperties>
</file>