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5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CEFBC-9352-47BD-A933-46CCF4094A0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A19F8-267F-4703-A728-8104F8C0D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7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Calibri" charset="0"/>
              </a:rPr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84418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28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3/22/2023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1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3389/fmars.2022.73836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3F6F82D-F7B7-4AAC-A429-A0D6E597B288}"/>
              </a:ext>
            </a:extLst>
          </p:cNvPr>
          <p:cNvSpPr/>
          <p:nvPr/>
        </p:nvSpPr>
        <p:spPr>
          <a:xfrm>
            <a:off x="3750507" y="1305587"/>
            <a:ext cx="5246798" cy="32126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039673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b="1" dirty="0"/>
              <a:t>Impact of River Chemistry on Arctic Coastal Production</a:t>
            </a:r>
            <a:endParaRPr lang="en-US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29823" y="6248127"/>
            <a:ext cx="8560664" cy="430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100" dirty="0">
                <a:ea typeface="MS PGothic" pitchFamily="34" charset="-128"/>
              </a:rPr>
              <a:t>Gibson G. A., Elliott, S., </a:t>
            </a:r>
            <a:r>
              <a:rPr lang="en-US" sz="1100" dirty="0" err="1">
                <a:ea typeface="MS PGothic" pitchFamily="34" charset="-128"/>
              </a:rPr>
              <a:t>Piliouras</a:t>
            </a:r>
            <a:r>
              <a:rPr lang="en-US" sz="1100" dirty="0">
                <a:ea typeface="MS PGothic" pitchFamily="34" charset="-128"/>
              </a:rPr>
              <a:t>, A. Clement Kinney, J., Jeffery, N. (2022) Assessing the potential impact of river nitrate on coastal production in the Arctic. Frontiers in Marine Science: Coastal Ocean Processes. </a:t>
            </a:r>
            <a:r>
              <a:rPr lang="en-US" sz="1100" dirty="0"/>
              <a:t>Volume 9 | </a:t>
            </a:r>
            <a:r>
              <a:rPr lang="en-US" sz="1100" dirty="0">
                <a:hlinkClick r:id="rId3"/>
              </a:rPr>
              <a:t>https://doi.org/10.3389/fmars.2022.738363</a:t>
            </a:r>
            <a:endParaRPr lang="en-US" sz="1100" dirty="0">
              <a:ea typeface="MS PGothic" pitchFamily="34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9307" y="1191143"/>
            <a:ext cx="3672802" cy="537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Objective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Examine how changes to Arctic river nutrients could impact Arctic primary production.</a:t>
            </a:r>
          </a:p>
          <a:p>
            <a:pPr algn="ctr" eaLnBrk="1" hangingPunct="1">
              <a:spcBef>
                <a:spcPct val="15000"/>
              </a:spcBef>
            </a:pPr>
            <a:endParaRPr lang="en-US" altLang="en-US" sz="1600" b="1" dirty="0"/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Approach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Perform simulations with the </a:t>
            </a:r>
            <a:r>
              <a:rPr lang="en-US" altLang="en-US" sz="1400" dirty="0" err="1"/>
              <a:t>HiLAT</a:t>
            </a:r>
            <a:r>
              <a:rPr lang="en-US" altLang="en-US" sz="1400" dirty="0"/>
              <a:t> model (E3SM-v0) varying the river nutrient forcing.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Analyze the response of primary production, zooplankton biomass, and the particulate flux to the benthos in the coastal Arctic seas</a:t>
            </a:r>
          </a:p>
          <a:p>
            <a:pPr marL="0" indent="0" eaLnBrk="1" hangingPunct="1">
              <a:spcBef>
                <a:spcPct val="15000"/>
              </a:spcBef>
            </a:pPr>
            <a:endParaRPr lang="en-US" altLang="en-US" sz="14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77EC74-4E10-4358-A1C7-D70FFA0DAF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52"/>
          <a:stretch/>
        </p:blipFill>
        <p:spPr>
          <a:xfrm>
            <a:off x="3906982" y="1437611"/>
            <a:ext cx="5021409" cy="1760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5270BDA-A0A3-40EB-8E10-8BE26CBC30BC}"/>
              </a:ext>
            </a:extLst>
          </p:cNvPr>
          <p:cNvSpPr/>
          <p:nvPr/>
        </p:nvSpPr>
        <p:spPr>
          <a:xfrm>
            <a:off x="3831189" y="3246853"/>
            <a:ext cx="5068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Annual average primary production anomaly (g C m</a:t>
            </a:r>
            <a:r>
              <a:rPr lang="en-US" sz="1200" baseline="30000" dirty="0"/>
              <a:t>-2</a:t>
            </a:r>
            <a:r>
              <a:rPr lang="en-US" sz="1200" dirty="0"/>
              <a:t>) relative to the baseline run [(NO3]</a:t>
            </a:r>
            <a:r>
              <a:rPr lang="en-US" sz="1200" baseline="-25000" dirty="0"/>
              <a:t>EXP</a:t>
            </a:r>
            <a:r>
              <a:rPr lang="en-US" sz="1200" dirty="0"/>
              <a:t> –(NO3)</a:t>
            </a:r>
            <a:r>
              <a:rPr lang="en-US" sz="1200" baseline="-25000" dirty="0"/>
              <a:t>BASE</a:t>
            </a:r>
            <a:r>
              <a:rPr lang="en-US" sz="1200" dirty="0"/>
              <a:t>] for </a:t>
            </a:r>
            <a:r>
              <a:rPr lang="en-US" sz="1200" b="1" dirty="0"/>
              <a:t>(A)</a:t>
            </a:r>
            <a:r>
              <a:rPr lang="en-US" sz="1200" dirty="0"/>
              <a:t> doubling of river nitrate (N</a:t>
            </a:r>
            <a:r>
              <a:rPr lang="en-US" sz="1200" baseline="-25000" dirty="0"/>
              <a:t>X2</a:t>
            </a:r>
            <a:r>
              <a:rPr lang="en-US" sz="1200" dirty="0"/>
              <a:t>), </a:t>
            </a:r>
            <a:r>
              <a:rPr lang="en-US" sz="1200" b="1" dirty="0"/>
              <a:t>(B)</a:t>
            </a:r>
            <a:r>
              <a:rPr lang="en-US" sz="1200" dirty="0"/>
              <a:t> river nitrate climatology shifted earlier by two months (N</a:t>
            </a:r>
            <a:r>
              <a:rPr lang="en-US" sz="1200" baseline="-25000" dirty="0"/>
              <a:t>CLIMS2</a:t>
            </a:r>
            <a:r>
              <a:rPr lang="en-US" sz="1200" dirty="0"/>
              <a:t>). Red colors indicate increased production over the baseline run while blue colors indicate lower production than the baseline run.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123156-9F4F-42EA-AF74-178ADA152E77}"/>
              </a:ext>
            </a:extLst>
          </p:cNvPr>
          <p:cNvSpPr/>
          <p:nvPr/>
        </p:nvSpPr>
        <p:spPr>
          <a:xfrm>
            <a:off x="198039" y="4428752"/>
            <a:ext cx="8804156" cy="1728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en-US" altLang="en-US" sz="1600" b="1" dirty="0">
                <a:latin typeface="Calibri" pitchFamily="34" charset="0"/>
                <a:ea typeface="MS PGothic" pitchFamily="34" charset="-128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latin typeface="Calibri" pitchFamily="34" charset="0"/>
                <a:ea typeface="MS PGothic" pitchFamily="34" charset="-128"/>
              </a:rPr>
              <a:t>Concentration of Arctic river nitrogen can have a significant impact on annual average nitrogen and primary production in the coastal Arctic -the timing of the river nutrient appears less important.</a:t>
            </a:r>
          </a:p>
          <a:p>
            <a:pPr marL="283464" indent="-283464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latin typeface="Calibri" pitchFamily="34" charset="0"/>
                <a:ea typeface="MS PGothic" pitchFamily="34" charset="-128"/>
              </a:rPr>
              <a:t>In some of the interior Arctic seas, a doubling of river nutrients increased production by the same amount as a projected temperature increase. </a:t>
            </a:r>
          </a:p>
          <a:p>
            <a:pPr marL="283464" indent="-283464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>
                <a:latin typeface="Calibri" pitchFamily="34" charset="0"/>
                <a:ea typeface="MS PGothic" pitchFamily="34" charset="-128"/>
              </a:rPr>
              <a:t>Dissolved organic carbon from Arctic rivers could impact light attenuation in the water column as much as the </a:t>
            </a:r>
            <a:r>
              <a:rPr lang="en-US" sz="1400" dirty="0" err="1">
                <a:latin typeface="Calibri" pitchFamily="34" charset="0"/>
                <a:ea typeface="MS PGothic" pitchFamily="34" charset="-128"/>
              </a:rPr>
              <a:t>Chl</a:t>
            </a:r>
            <a:r>
              <a:rPr lang="en-US" sz="1400" dirty="0">
                <a:latin typeface="Calibri" pitchFamily="34" charset="0"/>
                <a:ea typeface="MS PGothic" pitchFamily="34" charset="-128"/>
              </a:rPr>
              <a:t>-a. This mechanism is missing in the model and needs to be explored further.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725193-3246-4052-BE4F-67F12B8F82E9}"/>
              </a:ext>
            </a:extLst>
          </p:cNvPr>
          <p:cNvSpPr txBox="1"/>
          <p:nvPr/>
        </p:nvSpPr>
        <p:spPr>
          <a:xfrm>
            <a:off x="5726003" y="1471842"/>
            <a:ext cx="301686" cy="246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/>
              <a:t>A)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B5B1B5-B5FC-43A3-8674-D9046CE87365}"/>
              </a:ext>
            </a:extLst>
          </p:cNvPr>
          <p:cNvSpPr txBox="1"/>
          <p:nvPr/>
        </p:nvSpPr>
        <p:spPr>
          <a:xfrm>
            <a:off x="7951695" y="1453098"/>
            <a:ext cx="296876" cy="246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b="1" dirty="0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269858276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Lou-Yang-etal-BCMonsoon-GRL-February2019-f</Presentation>
    <Funding xmlns="98b00cf3-a6ce-40de-8923-f140beb786e9">RGCM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436555-5BA0-42C0-A787-6970846DA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3F5B12-1FB1-4B3D-B277-E9C69CD44B8D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98b00cf3-a6ce-40de-8923-f140beb786e9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15978</TotalTime>
  <Words>307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Lou-Yang-etal-BCMonsoon-GRL-February2019-f</dc:title>
  <dc:creator>Steve.Ghan@pnnl.gov</dc:creator>
  <dc:description/>
  <cp:lastModifiedBy>Georgina Gibson</cp:lastModifiedBy>
  <cp:revision>239</cp:revision>
  <cp:lastPrinted>2011-05-11T17:30:12Z</cp:lastPrinted>
  <dcterms:created xsi:type="dcterms:W3CDTF">2014-01-03T21:30:52Z</dcterms:created>
  <dcterms:modified xsi:type="dcterms:W3CDTF">2023-03-22T13:53:37Z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Lou-Yang-etal-BCMonsoon-GRL-February2019-f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