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3"/>
  </p:sldMasterIdLst>
  <p:notesMasterIdLst>
    <p:notesMasterId r:id="rId5"/>
  </p:notesMasterIdLst>
  <p:sldIdLst>
    <p:sldId id="256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 varScale="1">
        <p:scale>
          <a:sx n="78" d="100"/>
          <a:sy n="78" d="100"/>
        </p:scale>
        <p:origin x="1526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Master" Target="slideMasters/slideMaster1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5CEFBC-9352-47BD-A933-46CCF4094A0F}" type="datetimeFigureOut">
              <a:rPr lang="en-US" smtClean="0"/>
              <a:t>3/22/2023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BA19F8-267F-4703-A728-8104F8C0D2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58795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30250" indent="-280988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23950" indent="-223838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573213" indent="-223838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22475" indent="-223838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479675" indent="-2238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36875" indent="-2238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394075" indent="-2238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51275" indent="-2238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2163484F-2281-43B6-BFF6-93F70712FE1C}" type="slidenum">
              <a:rPr lang="en-US" altLang="en-US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US" altLang="en-US">
              <a:cs typeface="Arial" charset="0"/>
            </a:endParaRPr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00" dirty="0">
                <a:latin typeface="Calibri" charset="0"/>
              </a:rPr>
              <a:t>http://www.pnnl.gov/science/highlights/highlights.asp?division=749</a:t>
            </a:r>
          </a:p>
        </p:txBody>
      </p:sp>
    </p:spTree>
    <p:extLst>
      <p:ext uri="{BB962C8B-B14F-4D97-AF65-F5344CB8AC3E}">
        <p14:creationId xmlns:p14="http://schemas.microsoft.com/office/powerpoint/2010/main" val="38441855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 rtlCol="0">
            <a:normAutofit/>
          </a:bodyPr>
          <a:lstStyle/>
          <a:p>
            <a:pPr lvl="0"/>
            <a:r>
              <a:rPr lang="en-US" noProof="0"/>
              <a:t>Click icon to add table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972873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rgbClr val="898989"/>
                </a:solidFill>
                <a:latin typeface="+mn-lt"/>
              </a:defRPr>
            </a:lvl1pPr>
          </a:lstStyle>
          <a:p>
            <a:pPr>
              <a:defRPr/>
            </a:pPr>
            <a:fld id="{288929F4-C5A6-401A-A1C8-F9E29B57FF4B}" type="datetimeFigureOut">
              <a:rPr lang="en-US" altLang="en-US"/>
              <a:pPr>
                <a:defRPr/>
              </a:pPr>
              <a:t>3/22/2023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rgbClr val="898989"/>
                </a:solidFill>
                <a:latin typeface="+mn-lt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rgbClr val="898989"/>
                </a:solidFill>
                <a:latin typeface="+mn-lt"/>
              </a:defRPr>
            </a:lvl1pPr>
          </a:lstStyle>
          <a:p>
            <a:pPr>
              <a:defRPr/>
            </a:pPr>
            <a:fld id="{38D836DC-8003-470E-BCFB-52F4AE687D3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58129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doi.org/10.3389/fmars.2022.738363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63F6F82D-F7B7-4AAC-A429-A0D6E597B288}"/>
              </a:ext>
            </a:extLst>
          </p:cNvPr>
          <p:cNvSpPr/>
          <p:nvPr/>
        </p:nvSpPr>
        <p:spPr>
          <a:xfrm>
            <a:off x="3750507" y="1305587"/>
            <a:ext cx="5246798" cy="3212625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77" name="Rectangle 5"/>
          <p:cNvSpPr>
            <a:spLocks noChangeArrowheads="1"/>
          </p:cNvSpPr>
          <p:nvPr/>
        </p:nvSpPr>
        <p:spPr bwMode="auto">
          <a:xfrm>
            <a:off x="0" y="0"/>
            <a:ext cx="9039673" cy="107721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xtLst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sz="3200" b="1" dirty="0"/>
              <a:t>Impact of River Chemistry on Arctic Coastal Production</a:t>
            </a:r>
            <a:endParaRPr lang="en-US" sz="31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78" name="Text Box 6"/>
          <p:cNvSpPr txBox="1">
            <a:spLocks noChangeArrowheads="1"/>
          </p:cNvSpPr>
          <p:nvPr/>
        </p:nvSpPr>
        <p:spPr bwMode="auto">
          <a:xfrm>
            <a:off x="229823" y="6248127"/>
            <a:ext cx="8560664" cy="43088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ts val="0"/>
              </a:spcBef>
              <a:buNone/>
            </a:pPr>
            <a:r>
              <a:rPr lang="en-US" sz="1100" dirty="0">
                <a:ea typeface="MS PGothic" pitchFamily="34" charset="-128"/>
              </a:rPr>
              <a:t>Gibson G. A., Elliott, S., </a:t>
            </a:r>
            <a:r>
              <a:rPr lang="en-US" sz="1100" dirty="0" err="1">
                <a:ea typeface="MS PGothic" pitchFamily="34" charset="-128"/>
              </a:rPr>
              <a:t>Piliouras</a:t>
            </a:r>
            <a:r>
              <a:rPr lang="en-US" sz="1100" dirty="0">
                <a:ea typeface="MS PGothic" pitchFamily="34" charset="-128"/>
              </a:rPr>
              <a:t>, A. Clement Kinney, J., Jeffery, N. (2022) Assessing the potential impact of river nitrate on coastal production in the Arctic. Frontiers in Marine Science: Coastal Ocean Processes. </a:t>
            </a:r>
            <a:r>
              <a:rPr lang="en-US" sz="1100" dirty="0"/>
              <a:t>Volume 9 | </a:t>
            </a:r>
            <a:r>
              <a:rPr lang="en-US" sz="1100" dirty="0">
                <a:hlinkClick r:id="rId3"/>
              </a:rPr>
              <a:t>https://doi.org/10.3389/fmars.2022.738363</a:t>
            </a:r>
            <a:endParaRPr lang="en-US" sz="1100" dirty="0">
              <a:ea typeface="MS PGothic" pitchFamily="34" charset="-128"/>
            </a:endParaRPr>
          </a:p>
        </p:txBody>
      </p:sp>
      <p:sp>
        <p:nvSpPr>
          <p:cNvPr id="12" name="Rectangle 4"/>
          <p:cNvSpPr>
            <a:spLocks noChangeArrowheads="1"/>
          </p:cNvSpPr>
          <p:nvPr/>
        </p:nvSpPr>
        <p:spPr bwMode="auto">
          <a:xfrm>
            <a:off x="49307" y="1191143"/>
            <a:ext cx="3672802" cy="53797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31775" indent="-231775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algn="ctr" eaLnBrk="1" hangingPunct="1">
              <a:spcBef>
                <a:spcPct val="15000"/>
              </a:spcBef>
            </a:pPr>
            <a:r>
              <a:rPr lang="en-US" altLang="en-US" sz="1600" b="1" dirty="0"/>
              <a:t>Objective</a:t>
            </a:r>
          </a:p>
          <a:p>
            <a:pPr marL="283464" indent="-283464" eaLnBrk="1" hangingPunct="1">
              <a:spcBef>
                <a:spcPct val="15000"/>
              </a:spcBef>
              <a:buFont typeface="Arial" pitchFamily="34" charset="0"/>
              <a:buChar char="●"/>
            </a:pPr>
            <a:r>
              <a:rPr lang="en-US" altLang="en-US" sz="1400" dirty="0"/>
              <a:t>Examine how changes to Arctic river nutrients could impact Arctic primary production.</a:t>
            </a:r>
          </a:p>
          <a:p>
            <a:pPr algn="ctr" eaLnBrk="1" hangingPunct="1">
              <a:spcBef>
                <a:spcPct val="15000"/>
              </a:spcBef>
            </a:pPr>
            <a:endParaRPr lang="en-US" altLang="en-US" sz="1600" b="1" dirty="0"/>
          </a:p>
          <a:p>
            <a:pPr algn="ctr" eaLnBrk="1" hangingPunct="1">
              <a:spcBef>
                <a:spcPct val="15000"/>
              </a:spcBef>
            </a:pPr>
            <a:r>
              <a:rPr lang="en-US" altLang="en-US" sz="1600" b="1" dirty="0"/>
              <a:t>Approach</a:t>
            </a:r>
          </a:p>
          <a:p>
            <a:pPr marL="283464" indent="-283464" eaLnBrk="1" hangingPunct="1">
              <a:spcBef>
                <a:spcPct val="15000"/>
              </a:spcBef>
              <a:buFont typeface="Arial" pitchFamily="34" charset="0"/>
              <a:buChar char="●"/>
            </a:pPr>
            <a:r>
              <a:rPr lang="en-US" altLang="en-US" sz="1400" dirty="0"/>
              <a:t>Perform simulations with the </a:t>
            </a:r>
            <a:r>
              <a:rPr lang="en-US" altLang="en-US" sz="1400" dirty="0" err="1"/>
              <a:t>HiLAT</a:t>
            </a:r>
            <a:r>
              <a:rPr lang="en-US" altLang="en-US" sz="1400" dirty="0"/>
              <a:t> model (E3SM-v0) varying the river nutrient forcing.</a:t>
            </a:r>
          </a:p>
          <a:p>
            <a:pPr marL="283464" indent="-283464" eaLnBrk="1" hangingPunct="1">
              <a:spcBef>
                <a:spcPct val="15000"/>
              </a:spcBef>
              <a:buFont typeface="Arial" pitchFamily="34" charset="0"/>
              <a:buChar char="●"/>
            </a:pPr>
            <a:r>
              <a:rPr lang="en-US" altLang="en-US" sz="1400" dirty="0"/>
              <a:t>Analyze the response of primary production, zooplankton biomass, and the particulate flux to the benthos in the coastal Arctic seas</a:t>
            </a:r>
          </a:p>
          <a:p>
            <a:pPr marL="0" indent="0" eaLnBrk="1" hangingPunct="1">
              <a:spcBef>
                <a:spcPct val="15000"/>
              </a:spcBef>
            </a:pPr>
            <a:endParaRPr lang="en-US" altLang="en-US" sz="1400" b="1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E577EC74-4E10-4358-A1C7-D70FFA0DAF77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1452"/>
          <a:stretch/>
        </p:blipFill>
        <p:spPr>
          <a:xfrm>
            <a:off x="3906982" y="1437611"/>
            <a:ext cx="5021409" cy="1760343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75270BDA-A0A3-40EB-8E10-8BE26CBC30BC}"/>
              </a:ext>
            </a:extLst>
          </p:cNvPr>
          <p:cNvSpPr/>
          <p:nvPr/>
        </p:nvSpPr>
        <p:spPr>
          <a:xfrm>
            <a:off x="3831189" y="3246853"/>
            <a:ext cx="506832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/>
              <a:t>Annual average primary production anomaly (g C m</a:t>
            </a:r>
            <a:r>
              <a:rPr lang="en-US" sz="1200" baseline="30000" dirty="0"/>
              <a:t>-2</a:t>
            </a:r>
            <a:r>
              <a:rPr lang="en-US" sz="1200" dirty="0"/>
              <a:t>) relative to the baseline run [(NO3]</a:t>
            </a:r>
            <a:r>
              <a:rPr lang="en-US" sz="1200" baseline="-25000" dirty="0"/>
              <a:t>EXP</a:t>
            </a:r>
            <a:r>
              <a:rPr lang="en-US" sz="1200" dirty="0"/>
              <a:t> –(NO3)</a:t>
            </a:r>
            <a:r>
              <a:rPr lang="en-US" sz="1200" baseline="-25000" dirty="0"/>
              <a:t>BASE</a:t>
            </a:r>
            <a:r>
              <a:rPr lang="en-US" sz="1200" dirty="0"/>
              <a:t>] for </a:t>
            </a:r>
            <a:r>
              <a:rPr lang="en-US" sz="1200" b="1" dirty="0"/>
              <a:t>(A)</a:t>
            </a:r>
            <a:r>
              <a:rPr lang="en-US" sz="1200" dirty="0"/>
              <a:t> doubling of river nitrate (N</a:t>
            </a:r>
            <a:r>
              <a:rPr lang="en-US" sz="1200" baseline="-25000" dirty="0"/>
              <a:t>X2</a:t>
            </a:r>
            <a:r>
              <a:rPr lang="en-US" sz="1200" dirty="0"/>
              <a:t>), </a:t>
            </a:r>
            <a:r>
              <a:rPr lang="en-US" sz="1200" b="1" dirty="0"/>
              <a:t>(B)</a:t>
            </a:r>
            <a:r>
              <a:rPr lang="en-US" sz="1200" dirty="0"/>
              <a:t> river nitrate climatology shifted earlier by two months (N</a:t>
            </a:r>
            <a:r>
              <a:rPr lang="en-US" sz="1200" baseline="-25000" dirty="0"/>
              <a:t>CLIMS2</a:t>
            </a:r>
            <a:r>
              <a:rPr lang="en-US" sz="1200" dirty="0"/>
              <a:t>). Red colors indicate increased production over the baseline run while blue colors indicate lower production than the baseline run. 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E3123156-9F4F-42EA-AF74-178ADA152E77}"/>
              </a:ext>
            </a:extLst>
          </p:cNvPr>
          <p:cNvSpPr/>
          <p:nvPr/>
        </p:nvSpPr>
        <p:spPr>
          <a:xfrm>
            <a:off x="198039" y="4428752"/>
            <a:ext cx="8804156" cy="17281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15000"/>
              </a:spcBef>
            </a:pPr>
            <a:r>
              <a:rPr lang="en-US" altLang="en-US" sz="1600" b="1" dirty="0">
                <a:latin typeface="Calibri" pitchFamily="34" charset="0"/>
                <a:ea typeface="MS PGothic" pitchFamily="34" charset="-128"/>
              </a:rPr>
              <a:t>Impact</a:t>
            </a:r>
          </a:p>
          <a:p>
            <a:pPr marL="283464" indent="-283464">
              <a:spcBef>
                <a:spcPct val="15000"/>
              </a:spcBef>
              <a:buFont typeface="Arial" pitchFamily="34" charset="0"/>
              <a:buChar char="●"/>
            </a:pPr>
            <a:r>
              <a:rPr lang="en-US" sz="1400" dirty="0">
                <a:latin typeface="Calibri" pitchFamily="34" charset="0"/>
                <a:ea typeface="MS PGothic" pitchFamily="34" charset="-128"/>
              </a:rPr>
              <a:t>Concentration of Arctic river nitrogen can have a significant impact on annual average nitrogen and primary production in the coastal Arctic -the timing of the river nutrient appears less important.</a:t>
            </a:r>
          </a:p>
          <a:p>
            <a:pPr marL="283464" indent="-283464">
              <a:spcBef>
                <a:spcPct val="15000"/>
              </a:spcBef>
              <a:buFont typeface="Arial" pitchFamily="34" charset="0"/>
              <a:buChar char="●"/>
            </a:pPr>
            <a:r>
              <a:rPr lang="en-US" sz="1400" dirty="0">
                <a:latin typeface="Calibri" pitchFamily="34" charset="0"/>
                <a:ea typeface="MS PGothic" pitchFamily="34" charset="-128"/>
              </a:rPr>
              <a:t>In some of the interior Arctic seas, a doubling of river nutrients increased production by the same amount as a projected temperature increase. </a:t>
            </a:r>
          </a:p>
          <a:p>
            <a:pPr marL="283464" indent="-283464">
              <a:spcBef>
                <a:spcPct val="15000"/>
              </a:spcBef>
              <a:buFont typeface="Arial" pitchFamily="34" charset="0"/>
              <a:buChar char="●"/>
            </a:pPr>
            <a:r>
              <a:rPr lang="en-US" sz="1400" dirty="0">
                <a:latin typeface="Calibri" pitchFamily="34" charset="0"/>
                <a:ea typeface="MS PGothic" pitchFamily="34" charset="-128"/>
              </a:rPr>
              <a:t>Dissolved organic carbon from Arctic rivers could impact light attenuation in the water column as much as the </a:t>
            </a:r>
            <a:r>
              <a:rPr lang="en-US" sz="1400" dirty="0" err="1">
                <a:latin typeface="Calibri" pitchFamily="34" charset="0"/>
                <a:ea typeface="MS PGothic" pitchFamily="34" charset="-128"/>
              </a:rPr>
              <a:t>Chl</a:t>
            </a:r>
            <a:r>
              <a:rPr lang="en-US" sz="1400" dirty="0">
                <a:latin typeface="Calibri" pitchFamily="34" charset="0"/>
                <a:ea typeface="MS PGothic" pitchFamily="34" charset="-128"/>
              </a:rPr>
              <a:t>-a. This mechanism is missing in the model and needs to be explored further. 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16725193-3246-4052-BE4F-67F12B8F82E9}"/>
              </a:ext>
            </a:extLst>
          </p:cNvPr>
          <p:cNvSpPr txBox="1"/>
          <p:nvPr/>
        </p:nvSpPr>
        <p:spPr>
          <a:xfrm>
            <a:off x="5726003" y="1471842"/>
            <a:ext cx="301686" cy="246221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1000" b="1" dirty="0"/>
              <a:t>A)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17B5B1B5-B5FC-43A3-8674-D9046CE87365}"/>
              </a:ext>
            </a:extLst>
          </p:cNvPr>
          <p:cNvSpPr txBox="1"/>
          <p:nvPr/>
        </p:nvSpPr>
        <p:spPr>
          <a:xfrm>
            <a:off x="7951695" y="1453098"/>
            <a:ext cx="296876" cy="246221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1000" b="1" dirty="0"/>
              <a:t>B)</a:t>
            </a:r>
          </a:p>
        </p:txBody>
      </p:sp>
    </p:spTree>
    <p:extLst>
      <p:ext uri="{BB962C8B-B14F-4D97-AF65-F5344CB8AC3E}">
        <p14:creationId xmlns:p14="http://schemas.microsoft.com/office/powerpoint/2010/main" val="2698582762"/>
      </p:ext>
    </p:extLst>
  </p:cSld>
  <p:clrMapOvr>
    <a:masterClrMapping/>
  </p:clrMapOvr>
</p:sld>
</file>

<file path=ppt/theme/theme1.xml><?xml version="1.0" encoding="utf-8"?>
<a:theme xmlns:a="http://schemas.openxmlformats.org/drawingml/2006/main" name="DOE-Sample-Slide-Highlights-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Slide" ma:contentTypeID="0x010100A22E315B1F3C42B49A0E90D2F9AB5AB100A3ADA40348D53C4EA114B46FA9468BEB" ma:contentTypeVersion="1" ma:contentTypeDescription="Microsoft PowerPoint Slide" ma:contentTypeScope="" ma:versionID="a8aaa84c71a4e914df735642033ef70b">
  <xsd:schema xmlns:xsd="http://www.w3.org/2001/XMLSchema" xmlns:xs="http://www.w3.org/2001/XMLSchema" xmlns:p="http://schemas.microsoft.com/office/2006/metadata/properties" xmlns:ns1="http://schemas.microsoft.com/sharepoint/v3" xmlns:ns2="98b00cf3-a6ce-40de-8923-f140beb786e9" targetNamespace="http://schemas.microsoft.com/office/2006/metadata/properties" ma:root="true" ma:fieldsID="2794fb4f500ec30b95632cae512c31f2" ns1:_="" ns2:_="">
    <xsd:import namespace="http://schemas.microsoft.com/sharepoint/v3"/>
    <xsd:import namespace="98b00cf3-a6ce-40de-8923-f140beb786e9"/>
    <xsd:element name="properties">
      <xsd:complexType>
        <xsd:sequence>
          <xsd:element name="documentManagement">
            <xsd:complexType>
              <xsd:all>
                <xsd:element ref="ns1:Presentation" minOccurs="0"/>
                <xsd:element ref="ns1:SlideDescription" minOccurs="0"/>
                <xsd:element ref="ns2:Funding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resentation" ma:index="1" nillable="true" ma:displayName="Presentation" ma:internalName="Presentation">
      <xsd:simpleType>
        <xsd:restriction base="dms:Text"/>
      </xsd:simpleType>
    </xsd:element>
    <xsd:element name="SlideDescription" ma:index="2" nillable="true" ma:displayName="Description" ma:internalName="SlideDescrip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8b00cf3-a6ce-40de-8923-f140beb786e9" elementFormDefault="qualified">
    <xsd:import namespace="http://schemas.microsoft.com/office/2006/documentManagement/types"/>
    <xsd:import namespace="http://schemas.microsoft.com/office/infopath/2007/PartnerControls"/>
    <xsd:element name="Funding" ma:index="7" ma:displayName="Funding" ma:description="Funding Soure" ma:internalName="Funding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/>
        <xsd:element ref="dc:title" minOccurs="0" maxOccurs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resentation xmlns="http://schemas.microsoft.com/sharepoint/v3">Lou-Yang-etal-BCMonsoon-GRL-February2019-f</Presentation>
    <Funding xmlns="98b00cf3-a6ce-40de-8923-f140beb786e9">RGCM</Funding>
    <SlideDescription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61436555-5BA0-42C0-A787-6970846DA20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98b00cf3-a6ce-40de-8923-f140beb786e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53F5B12-1FB1-4B3D-B277-E9C69CD44B8D}">
  <ds:schemaRefs>
    <ds:schemaRef ds:uri="http://purl.org/dc/terms/"/>
    <ds:schemaRef ds:uri="http://schemas.microsoft.com/office/2006/metadata/properties"/>
    <ds:schemaRef ds:uri="http://schemas.microsoft.com/office/infopath/2007/PartnerControls"/>
    <ds:schemaRef ds:uri="http://schemas.microsoft.com/office/2006/documentManagement/types"/>
    <ds:schemaRef ds:uri="http://www.w3.org/XML/1998/namespace"/>
    <ds:schemaRef ds:uri="http://purl.org/dc/dcmitype/"/>
    <ds:schemaRef ds:uri="98b00cf3-a6ce-40de-8923-f140beb786e9"/>
    <ds:schemaRef ds:uri="http://schemas.openxmlformats.org/package/2006/metadata/core-properties"/>
    <ds:schemaRef ds:uri="http://schemas.microsoft.com/sharepoint/v3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DOE-Sample-Slide-Highlights-Template</Template>
  <TotalTime>15978</TotalTime>
  <Words>307</Words>
  <Application>Microsoft Office PowerPoint</Application>
  <PresentationFormat>On-screen Show (4:3)</PresentationFormat>
  <Paragraphs>17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MS PGothic</vt:lpstr>
      <vt:lpstr>Arial</vt:lpstr>
      <vt:lpstr>Calibri</vt:lpstr>
      <vt:lpstr>DOE-Sample-Slide-Highlights-Template</vt:lpstr>
      <vt:lpstr>PowerPoint Presentation</vt:lpstr>
    </vt:vector>
  </TitlesOfParts>
  <Company>PNNL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Lou-Yang-etal-BCMonsoon-GRL-February2019-f</dc:title>
  <dc:creator>Steve.Ghan@pnnl.gov</dc:creator>
  <dc:description/>
  <cp:lastModifiedBy>Georgina Gibson</cp:lastModifiedBy>
  <cp:revision>239</cp:revision>
  <cp:lastPrinted>2011-05-11T17:30:12Z</cp:lastPrinted>
  <dcterms:created xsi:type="dcterms:W3CDTF">2014-01-03T21:30:52Z</dcterms:created>
  <dcterms:modified xsi:type="dcterms:W3CDTF">2023-03-22T13:53:37Z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dlc_DocId">
    <vt:lpwstr>EP6D6TSR2XSE-14-219</vt:lpwstr>
  </property>
  <property fmtid="{D5CDD505-2E9C-101B-9397-08002B2CF9AE}" pid="3" name="_dlc_DocIdItemGuid">
    <vt:lpwstr>837cf63c-0d11-4ee4-b16f-79c376516758</vt:lpwstr>
  </property>
  <property fmtid="{D5CDD505-2E9C-101B-9397-08002B2CF9AE}" pid="4" name="_dlc_DocIdUrl">
    <vt:lpwstr>https://collaborate.pnl.gov/projects/asgc/research_highlights/_layouts/DocIdRedir.aspx?ID=EP6D6TSR2XSE-14-219, EP6D6TSR2XSE-14-219</vt:lpwstr>
  </property>
  <property fmtid="{D5CDD505-2E9C-101B-9397-08002B2CF9AE}" pid="5" name="Highlight">
    <vt:lpwstr/>
  </property>
  <property fmtid="{D5CDD505-2E9C-101B-9397-08002B2CF9AE}" pid="6" name="ContentTypeId">
    <vt:lpwstr>0x010100A22E315B1F3C42B49A0E90D2F9AB5AB100A3ADA40348D53C4EA114B46FA9468BEB</vt:lpwstr>
  </property>
  <property fmtid="{D5CDD505-2E9C-101B-9397-08002B2CF9AE}" pid="7" name="ContentType">
    <vt:lpwstr>Slide</vt:lpwstr>
  </property>
  <property fmtid="{D5CDD505-2E9C-101B-9397-08002B2CF9AE}" pid="8" name="Presentation">
    <vt:lpwstr>Lou-Yang-etal-BCMonsoon-GRL-February2019-f</vt:lpwstr>
  </property>
  <property fmtid="{D5CDD505-2E9C-101B-9397-08002B2CF9AE}" pid="9" name="SlideDescription">
    <vt:lpwstr/>
  </property>
  <property fmtid="{D5CDD505-2E9C-101B-9397-08002B2CF9AE}" pid="10" name="FY">
    <vt:lpwstr/>
  </property>
  <property fmtid="{D5CDD505-2E9C-101B-9397-08002B2CF9AE}" pid="11" name="Funding">
    <vt:lpwstr>SciDAC</vt:lpwstr>
  </property>
</Properties>
</file>