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5AD34E-5652-42CD-630E-89AC5A58264C}" name="Sen, Kacoli" initials="SK" userId="S::kacoli.sen@pnnl.gov::b06ef3b8-9684-4d79-871b-2ad1237d05b5" providerId="AD"/>
  <p188:author id="{5E5B1A60-6A0E-C4C7-A44B-AAE154336DFF}" name="Brettman, Allan E" initials="AB" userId="S::allan.brettman@pnnl.gov::da25bcae-0f5e-4d73-ba0d-80097dd92b7e" providerId="AD"/>
  <p188:author id="{67DD7A8B-7914-EF45-194D-63C47381F611}" name="Tackett, Susan M" initials="TSM" userId="S::susan.tackett@pnnl.gov::167ce18c-b39f-4abc-bc03-028e1caa666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2"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1" autoAdjust="0"/>
    <p:restoredTop sz="94625" autoAdjust="0"/>
  </p:normalViewPr>
  <p:slideViewPr>
    <p:cSldViewPr>
      <p:cViewPr varScale="1">
        <p:scale>
          <a:sx n="184" d="100"/>
          <a:sy n="184" d="100"/>
        </p:scale>
        <p:origin x="2688"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5/14/2024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022AE-24D8-6827-AD58-463DEE207B4E}"/>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90E0D1AD-6E00-BDE2-5663-4AD64EA772AD}"/>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a:extLst>
              <a:ext uri="{FF2B5EF4-FFF2-40B4-BE49-F238E27FC236}">
                <a16:creationId xmlns:a16="http://schemas.microsoft.com/office/drawing/2014/main" id="{5A284244-13C9-2DBD-7B34-800387629A9E}"/>
              </a:ext>
            </a:extLst>
          </p:cNvPr>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E20C08BE-DF29-2DBC-0138-C8FE1A7D61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3482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5/14/2024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5/14/2024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5/14/2024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5/14/2024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1421F-F568-A6AE-1E7A-E7E49724EDA4}"/>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A246CFD9-3180-F9F8-936C-C50B9432F136}"/>
              </a:ext>
            </a:extLst>
          </p:cNvPr>
          <p:cNvPicPr>
            <a:picLocks noChangeAspect="1"/>
          </p:cNvPicPr>
          <p:nvPr/>
        </p:nvPicPr>
        <p:blipFill>
          <a:blip r:embed="rId3"/>
          <a:stretch>
            <a:fillRect/>
          </a:stretch>
        </p:blipFill>
        <p:spPr>
          <a:xfrm>
            <a:off x="5867401" y="1161661"/>
            <a:ext cx="5995280" cy="4477139"/>
          </a:xfrm>
          <a:prstGeom prst="rect">
            <a:avLst/>
          </a:prstGeom>
        </p:spPr>
      </p:pic>
      <p:sp>
        <p:nvSpPr>
          <p:cNvPr id="3074" name="Rectangle 3">
            <a:extLst>
              <a:ext uri="{FF2B5EF4-FFF2-40B4-BE49-F238E27FC236}">
                <a16:creationId xmlns:a16="http://schemas.microsoft.com/office/drawing/2014/main" id="{F3790B7C-A370-D44E-EEFC-F7EF4BE80FA3}"/>
              </a:ext>
            </a:extLst>
          </p:cNvPr>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a:extLst>
              <a:ext uri="{FF2B5EF4-FFF2-40B4-BE49-F238E27FC236}">
                <a16:creationId xmlns:a16="http://schemas.microsoft.com/office/drawing/2014/main" id="{757AE582-0D0F-81EA-B9C1-1835E9A3D9FA}"/>
              </a:ext>
            </a:extLst>
          </p:cNvPr>
          <p:cNvSpPr>
            <a:spLocks noChangeArrowheads="1"/>
          </p:cNvSpPr>
          <p:nvPr/>
        </p:nvSpPr>
        <p:spPr bwMode="auto">
          <a:xfrm>
            <a:off x="122362" y="968390"/>
            <a:ext cx="5257800"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Predict future flood hazards and analyze the underlying drivers of changes </a:t>
            </a:r>
            <a:r>
              <a:rPr lang="en-US" sz="1400" b="0" i="0" dirty="0">
                <a:solidFill>
                  <a:srgbClr val="0D0D0D"/>
                </a:solidFill>
                <a:effectLst/>
                <a:latin typeface="Söhne"/>
              </a:rPr>
              <a:t>across</a:t>
            </a:r>
            <a:r>
              <a:rPr lang="en-US" sz="1400" dirty="0">
                <a:solidFill>
                  <a:prstClr val="black"/>
                </a:solidFill>
              </a:rPr>
              <a:t> the Delaware River Basin, considering the uncertainties in climate projections.</a:t>
            </a:r>
          </a:p>
          <a:p>
            <a:pPr marL="285750" indent="-285750">
              <a:spcBef>
                <a:spcPct val="15000"/>
              </a:spcBef>
              <a:buFont typeface="Arial" pitchFamily="34" charset="0"/>
              <a:buChar char="●"/>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Use a process-based hydrological model for analyzing the hydrometeorological condition of past and future flood events at the subbasin level.</a:t>
            </a:r>
          </a:p>
          <a:p>
            <a:pPr marL="285750" indent="-285750">
              <a:spcBef>
                <a:spcPct val="15000"/>
              </a:spcBef>
              <a:buFont typeface="Arial" pitchFamily="34" charset="0"/>
              <a:buChar char="●"/>
              <a:defRPr/>
            </a:pPr>
            <a:r>
              <a:rPr lang="en-US" sz="1400" dirty="0">
                <a:solidFill>
                  <a:prstClr val="black"/>
                </a:solidFill>
              </a:rPr>
              <a:t>Identify dominant generating mechanisms for each flood event, including snowmelt, rain-on-snow, and short-duration and </a:t>
            </a:r>
            <a:br>
              <a:rPr lang="en-US" sz="1400" dirty="0">
                <a:solidFill>
                  <a:prstClr val="black"/>
                </a:solidFill>
              </a:rPr>
            </a:br>
            <a:r>
              <a:rPr lang="en-US" sz="1400" dirty="0">
                <a:solidFill>
                  <a:prstClr val="black"/>
                </a:solidFill>
              </a:rPr>
              <a:t>long-duration rainfall under dry, wet, and normal antecedent soil moisture conditions.</a:t>
            </a:r>
          </a:p>
          <a:p>
            <a:pPr marL="285750" indent="-285750">
              <a:spcBef>
                <a:spcPct val="15000"/>
              </a:spcBef>
              <a:buFont typeface="Arial" pitchFamily="34" charset="0"/>
              <a:buChar char="●"/>
              <a:defRPr/>
            </a:pPr>
            <a:r>
              <a:rPr lang="en-US" sz="1400" dirty="0">
                <a:solidFill>
                  <a:prstClr val="black"/>
                </a:solidFill>
              </a:rPr>
              <a:t>Analyze future flood projections under 20 General Circulation Model (GCM) scenarios, highlighting both agreement and discrepancies in projected floods and dominant flood mechanism.</a:t>
            </a:r>
          </a:p>
          <a:p>
            <a:pPr marL="285750" indent="-285750">
              <a:spcBef>
                <a:spcPct val="15000"/>
              </a:spcBef>
              <a:buFont typeface="Arial" pitchFamily="34" charset="0"/>
              <a:buChar char="●"/>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sz="1400" dirty="0">
                <a:solidFill>
                  <a:prstClr val="black"/>
                </a:solidFill>
              </a:rPr>
              <a:t>Future flood projections </a:t>
            </a:r>
            <a:r>
              <a:rPr lang="en-US" sz="1400" dirty="0">
                <a:solidFill>
                  <a:srgbClr val="000000"/>
                </a:solidFill>
              </a:rPr>
              <a:t>based on e</a:t>
            </a:r>
            <a:r>
              <a:rPr lang="en-US" altLang="en-US" sz="1400" dirty="0">
                <a:solidFill>
                  <a:srgbClr val="000000"/>
                </a:solidFill>
              </a:rPr>
              <a:t>nsemble GCM scenarios indicate a regional intensification of flooding. In the high-elevation Upper Basin, a shift in the timing of floods is anticipated, from historical spring events caused by rain-on-snow to sporadic events driven by short, intense rain throughout the year. These changes collectively present greater challenges for future flood management efforts.</a:t>
            </a:r>
          </a:p>
        </p:txBody>
      </p:sp>
      <p:sp>
        <p:nvSpPr>
          <p:cNvPr id="3076" name="Rectangle 5">
            <a:extLst>
              <a:ext uri="{FF2B5EF4-FFF2-40B4-BE49-F238E27FC236}">
                <a16:creationId xmlns:a16="http://schemas.microsoft.com/office/drawing/2014/main" id="{22D7E7AF-B9F1-3B52-AF43-EE7C483DEA02}"/>
              </a:ext>
            </a:extLst>
          </p:cNvPr>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Future Climate to Intensify Extreme Floods and Shift Flood Generating Mechanisms in the Delaware River Basin </a:t>
            </a:r>
          </a:p>
        </p:txBody>
      </p:sp>
      <p:sp>
        <p:nvSpPr>
          <p:cNvPr id="3077" name="Text Box 6">
            <a:extLst>
              <a:ext uri="{FF2B5EF4-FFF2-40B4-BE49-F238E27FC236}">
                <a16:creationId xmlns:a16="http://schemas.microsoft.com/office/drawing/2014/main" id="{C3BF8E75-F4D8-3061-7520-6DB61D77FB42}"/>
              </a:ext>
            </a:extLst>
          </p:cNvPr>
          <p:cNvSpPr txBox="1">
            <a:spLocks noChangeArrowheads="1"/>
          </p:cNvSpPr>
          <p:nvPr/>
        </p:nvSpPr>
        <p:spPr bwMode="auto">
          <a:xfrm>
            <a:off x="5867400" y="6277565"/>
            <a:ext cx="60198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Sun N., M.S. Wigmosta, H. Yan, H.A. Eldardiry, Z. Yang, M. Deb, and T. Wang, et al. Amplified Extreme Floods and Shifting Flood Mechanisms in the Delaware River Basin in Future Climates. Earths’ Future 12(3), e2023EF003868 (2024). [DOI: 10.1029/2023EF003868]</a:t>
            </a:r>
          </a:p>
        </p:txBody>
      </p:sp>
      <p:sp>
        <p:nvSpPr>
          <p:cNvPr id="3078" name="TextBox 9">
            <a:extLst>
              <a:ext uri="{FF2B5EF4-FFF2-40B4-BE49-F238E27FC236}">
                <a16:creationId xmlns:a16="http://schemas.microsoft.com/office/drawing/2014/main" id="{E29207D7-2111-10AC-4E19-755B73E9AFF6}"/>
              </a:ext>
            </a:extLst>
          </p:cNvPr>
          <p:cNvSpPr txBox="1">
            <a:spLocks noChangeArrowheads="1"/>
          </p:cNvSpPr>
          <p:nvPr/>
        </p:nvSpPr>
        <p:spPr bwMode="auto">
          <a:xfrm>
            <a:off x="5830078" y="5038635"/>
            <a:ext cx="6019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Simulations of 40-year historical flood events in the Delaware River Basin reveal that floods in the Upper Basin (blue box) are primarily caused by rain-on-snow (ROS) events, whereas the Lower Basin (orange box) is dominated by short, intense rainfalls (SR). Only the top three or four flood generating mechanisms are displayed for each subbasin, based on historical percentage contributions to flood occurrences.</a:t>
            </a:r>
          </a:p>
        </p:txBody>
      </p:sp>
    </p:spTree>
    <p:extLst>
      <p:ext uri="{BB962C8B-B14F-4D97-AF65-F5344CB8AC3E}">
        <p14:creationId xmlns:p14="http://schemas.microsoft.com/office/powerpoint/2010/main" val="381919815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purl.org/dc/elements/1.1/"/>
    <ds:schemaRef ds:uri="http://purl.org/dc/dcmitype/"/>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4ce37e6-51e5-4700-bc4a-ee453d0b2e1a"/>
    <ds:schemaRef ds:uri="http://schemas.microsoft.com/office/2006/metadata/properties"/>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6087</TotalTime>
  <Words>345</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Söhne</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Steyn, Rita A</cp:lastModifiedBy>
  <cp:revision>17</cp:revision>
  <cp:lastPrinted>2011-05-11T17:30:12Z</cp:lastPrinted>
  <dcterms:created xsi:type="dcterms:W3CDTF">2017-11-02T21:19:41Z</dcterms:created>
  <dcterms:modified xsi:type="dcterms:W3CDTF">2024-05-15T00:11:11Z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