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382" r:id="rId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es, Mike" initials="RM" lastIdx="10" clrIdx="0">
    <p:extLst>
      <p:ext uri="{19B8F6BF-5375-455C-9EA6-DF929625EA0E}">
        <p15:presenceInfo xmlns:p15="http://schemas.microsoft.com/office/powerpoint/2012/main" userId="S-1-5-21-414935543-1342250053-1793291686-4960" providerId="AD"/>
      </p:ext>
    </p:extLst>
  </p:cmAuthor>
  <p:cmAuthor id="2" name="Geernaert, Gerald" initials="GG" lastIdx="2" clrIdx="1">
    <p:extLst>
      <p:ext uri="{19B8F6BF-5375-455C-9EA6-DF929625EA0E}">
        <p15:presenceInfo xmlns:p15="http://schemas.microsoft.com/office/powerpoint/2012/main" userId="S-1-5-21-414935543-1342250053-1793291686-4723" providerId="AD"/>
      </p:ext>
    </p:extLst>
  </p:cmAuthor>
  <p:cmAuthor id="3" name="Anderson, Todd" initials="AT" lastIdx="6" clrIdx="2">
    <p:extLst>
      <p:ext uri="{19B8F6BF-5375-455C-9EA6-DF929625EA0E}">
        <p15:presenceInfo xmlns:p15="http://schemas.microsoft.com/office/powerpoint/2012/main" userId="S-1-5-21-414935543-1342250053-1793291686-4898" providerId="AD"/>
      </p:ext>
    </p:extLst>
  </p:cmAuthor>
  <p:cmAuthor id="4" name="Isakson, Linda U" initials="ILU" lastIdx="11" clrIdx="3">
    <p:extLst>
      <p:ext uri="{19B8F6BF-5375-455C-9EA6-DF929625EA0E}">
        <p15:presenceInfo xmlns:p15="http://schemas.microsoft.com/office/powerpoint/2012/main" userId="S::linda.isakson@pnnl.gov::2fb9b16b-847b-429e-b1d1-183f47ce9d6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536"/>
    <a:srgbClr val="007837"/>
    <a:srgbClr val="FEFFE5"/>
    <a:srgbClr val="F2F2F2"/>
    <a:srgbClr val="06612F"/>
    <a:srgbClr val="6AAD89"/>
    <a:srgbClr val="106433"/>
    <a:srgbClr val="11134A"/>
    <a:srgbClr val="FFFFCC"/>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F7DFF0-9D57-4926-B6EF-297E10BBE95C}" v="11" dt="2023-04-01T15:57:54.0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9" autoAdjust="0"/>
    <p:restoredTop sz="93061" autoAdjust="0"/>
  </p:normalViewPr>
  <p:slideViewPr>
    <p:cSldViewPr>
      <p:cViewPr varScale="1">
        <p:scale>
          <a:sx n="114" d="100"/>
          <a:sy n="114" d="100"/>
        </p:scale>
        <p:origin x="864" y="18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7105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sz="quarter" idx="1"/>
          </p:nvPr>
        </p:nvSpPr>
        <p:spPr>
          <a:xfrm>
            <a:off x="4023093" y="1"/>
            <a:ext cx="3077739" cy="471054"/>
          </a:xfrm>
          <a:prstGeom prst="rect">
            <a:avLst/>
          </a:prstGeom>
        </p:spPr>
        <p:txBody>
          <a:bodyPr vert="horz" lIns="94213" tIns="47107" rIns="94213" bIns="47107" rtlCol="0"/>
          <a:lstStyle>
            <a:lvl1pPr algn="r">
              <a:defRPr sz="1200"/>
            </a:lvl1pPr>
          </a:lstStyle>
          <a:p>
            <a:fld id="{76432D7D-4958-459C-A757-1B834665ED1E}" type="datetimeFigureOut">
              <a:rPr lang="en-US" smtClean="0"/>
              <a:t>10/11/23</a:t>
            </a:fld>
            <a:endParaRPr lang="en-US" dirty="0"/>
          </a:p>
        </p:txBody>
      </p:sp>
      <p:sp>
        <p:nvSpPr>
          <p:cNvPr id="4" name="Footer Placeholder 3"/>
          <p:cNvSpPr>
            <a:spLocks noGrp="1"/>
          </p:cNvSpPr>
          <p:nvPr>
            <p:ph type="ftr" sz="quarter" idx="2"/>
          </p:nvPr>
        </p:nvSpPr>
        <p:spPr>
          <a:xfrm>
            <a:off x="1" y="8917422"/>
            <a:ext cx="3077739" cy="471053"/>
          </a:xfrm>
          <a:prstGeom prst="rect">
            <a:avLst/>
          </a:prstGeom>
        </p:spPr>
        <p:txBody>
          <a:bodyPr vert="horz" lIns="94213" tIns="47107" rIns="94213" bIns="471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2"/>
            <a:ext cx="3077739" cy="471053"/>
          </a:xfrm>
          <a:prstGeom prst="rect">
            <a:avLst/>
          </a:prstGeom>
        </p:spPr>
        <p:txBody>
          <a:bodyPr vert="horz" lIns="94213" tIns="47107" rIns="94213" bIns="47107" rtlCol="0" anchor="b"/>
          <a:lstStyle>
            <a:lvl1pPr algn="r">
              <a:defRPr sz="1200"/>
            </a:lvl1pPr>
          </a:lstStyle>
          <a:p>
            <a:fld id="{5FC274D9-AA59-431F-9AAD-4F2419B53092}" type="slidenum">
              <a:rPr lang="en-US" smtClean="0"/>
              <a:t>‹#›</a:t>
            </a:fld>
            <a:endParaRPr lang="en-US" dirty="0"/>
          </a:p>
        </p:txBody>
      </p:sp>
    </p:spTree>
    <p:extLst>
      <p:ext uri="{BB962C8B-B14F-4D97-AF65-F5344CB8AC3E}">
        <p14:creationId xmlns:p14="http://schemas.microsoft.com/office/powerpoint/2010/main" val="554442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739" cy="469424"/>
          </a:xfrm>
          <a:prstGeom prst="rect">
            <a:avLst/>
          </a:prstGeom>
        </p:spPr>
        <p:txBody>
          <a:bodyPr vert="horz" lIns="94213" tIns="47107" rIns="94213" bIns="47107" rtlCol="0"/>
          <a:lstStyle>
            <a:lvl1pPr algn="l">
              <a:defRPr sz="1200"/>
            </a:lvl1pPr>
          </a:lstStyle>
          <a:p>
            <a:endParaRPr lang="en-US" dirty="0"/>
          </a:p>
        </p:txBody>
      </p:sp>
      <p:sp>
        <p:nvSpPr>
          <p:cNvPr id="3" name="Date Placeholder 2"/>
          <p:cNvSpPr>
            <a:spLocks noGrp="1"/>
          </p:cNvSpPr>
          <p:nvPr>
            <p:ph type="dt" idx="1"/>
          </p:nvPr>
        </p:nvSpPr>
        <p:spPr>
          <a:xfrm>
            <a:off x="4023093" y="1"/>
            <a:ext cx="3077739" cy="469424"/>
          </a:xfrm>
          <a:prstGeom prst="rect">
            <a:avLst/>
          </a:prstGeom>
        </p:spPr>
        <p:txBody>
          <a:bodyPr vert="horz" lIns="94213" tIns="47107" rIns="94213" bIns="47107" rtlCol="0"/>
          <a:lstStyle>
            <a:lvl1pPr algn="r">
              <a:defRPr sz="1200"/>
            </a:lvl1pPr>
          </a:lstStyle>
          <a:p>
            <a:fld id="{D7505EE2-20AE-4EC6-B79A-9BC949FFC34E}" type="datetimeFigureOut">
              <a:rPr lang="en-US" smtClean="0"/>
              <a:t>10/11/23</a:t>
            </a:fld>
            <a:endParaRPr lang="en-US" dirty="0"/>
          </a:p>
        </p:txBody>
      </p:sp>
      <p:sp>
        <p:nvSpPr>
          <p:cNvPr id="4" name="Slide Image Placeholder 3"/>
          <p:cNvSpPr>
            <a:spLocks noGrp="1" noRot="1" noChangeAspect="1"/>
          </p:cNvSpPr>
          <p:nvPr>
            <p:ph type="sldImg" idx="2"/>
          </p:nvPr>
        </p:nvSpPr>
        <p:spPr>
          <a:xfrm>
            <a:off x="420688" y="704850"/>
            <a:ext cx="6261100" cy="3521075"/>
          </a:xfrm>
          <a:prstGeom prst="rect">
            <a:avLst/>
          </a:prstGeom>
          <a:noFill/>
          <a:ln w="12700">
            <a:solidFill>
              <a:prstClr val="black"/>
            </a:solidFill>
          </a:ln>
        </p:spPr>
        <p:txBody>
          <a:bodyPr vert="horz" lIns="94213" tIns="47107" rIns="94213" bIns="47107" rtlCol="0" anchor="ctr"/>
          <a:lstStyle/>
          <a:p>
            <a:endParaRPr lang="en-US" dirty="0"/>
          </a:p>
        </p:txBody>
      </p:sp>
      <p:sp>
        <p:nvSpPr>
          <p:cNvPr id="5" name="Notes Placeholder 4"/>
          <p:cNvSpPr>
            <a:spLocks noGrp="1"/>
          </p:cNvSpPr>
          <p:nvPr>
            <p:ph type="body" sz="quarter" idx="3"/>
          </p:nvPr>
        </p:nvSpPr>
        <p:spPr>
          <a:xfrm>
            <a:off x="710248" y="4459528"/>
            <a:ext cx="5681980" cy="4224814"/>
          </a:xfrm>
          <a:prstGeom prst="rect">
            <a:avLst/>
          </a:prstGeom>
        </p:spPr>
        <p:txBody>
          <a:bodyPr vert="horz" lIns="94213" tIns="47107" rIns="94213" bIns="4710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3"/>
            <a:ext cx="3077739" cy="469424"/>
          </a:xfrm>
          <a:prstGeom prst="rect">
            <a:avLst/>
          </a:prstGeom>
        </p:spPr>
        <p:txBody>
          <a:bodyPr vert="horz" lIns="94213" tIns="47107" rIns="94213"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39" cy="469424"/>
          </a:xfrm>
          <a:prstGeom prst="rect">
            <a:avLst/>
          </a:prstGeom>
        </p:spPr>
        <p:txBody>
          <a:bodyPr vert="horz" lIns="94213" tIns="47107" rIns="94213" bIns="47107" rtlCol="0" anchor="b"/>
          <a:lstStyle>
            <a:lvl1pPr algn="r">
              <a:defRPr sz="1200"/>
            </a:lvl1pPr>
          </a:lstStyle>
          <a:p>
            <a:fld id="{1BB79768-6CD1-4274-8D6F-55F7E56E6718}" type="slidenum">
              <a:rPr lang="en-US" smtClean="0"/>
              <a:t>‹#›</a:t>
            </a:fld>
            <a:endParaRPr lang="en-US" dirty="0"/>
          </a:p>
        </p:txBody>
      </p:sp>
    </p:spTree>
    <p:extLst>
      <p:ext uri="{BB962C8B-B14F-4D97-AF65-F5344CB8AC3E}">
        <p14:creationId xmlns:p14="http://schemas.microsoft.com/office/powerpoint/2010/main" val="243645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spcBef>
                <a:spcPts val="0"/>
              </a:spcBef>
              <a:spcAft>
                <a:spcPts val="0"/>
              </a:spcAft>
            </a:pPr>
            <a:r>
              <a:rPr lang="en-US" sz="1800" b="1" kern="1800" dirty="0">
                <a:solidFill>
                  <a:srgbClr val="106636"/>
                </a:solidFill>
                <a:effectLst/>
                <a:latin typeface="Times New Roman" panose="02020603050405020304" pitchFamily="18" charset="0"/>
                <a:ea typeface="Times New Roman" panose="02020603050405020304" pitchFamily="18" charset="0"/>
                <a:cs typeface="Times New Roman" panose="02020603050405020304" pitchFamily="18" charset="0"/>
              </a:rPr>
              <a:t>Word highlight text here.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86855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dirty="0"/>
          </a:p>
        </p:txBody>
      </p:sp>
      <p:pic>
        <p:nvPicPr>
          <p:cNvPr id="11" name="Picture 10"/>
          <p:cNvPicPr>
            <a:picLocks noChangeAspect="1"/>
          </p:cNvPicPr>
          <p:nvPr userDrawn="1"/>
        </p:nvPicPr>
        <p:blipFill>
          <a:blip r:embed="rId3"/>
          <a:stretch>
            <a:fillRect/>
          </a:stretch>
        </p:blipFill>
        <p:spPr>
          <a:xfrm>
            <a:off x="3352800" y="304800"/>
            <a:ext cx="5105400" cy="856978"/>
          </a:xfrm>
          <a:prstGeom prst="rect">
            <a:avLst/>
          </a:prstGeom>
        </p:spPr>
      </p:pic>
    </p:spTree>
    <p:extLst>
      <p:ext uri="{BB962C8B-B14F-4D97-AF65-F5344CB8AC3E}">
        <p14:creationId xmlns:p14="http://schemas.microsoft.com/office/powerpoint/2010/main" val="34703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02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991677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69901"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18333" y="6351589"/>
            <a:ext cx="508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3" name="Picture 2"/>
          <p:cNvPicPr>
            <a:picLocks noChangeAspect="1"/>
          </p:cNvPicPr>
          <p:nvPr userDrawn="1"/>
        </p:nvPicPr>
        <p:blipFill>
          <a:blip r:embed="rId6"/>
          <a:stretch>
            <a:fillRect/>
          </a:stretch>
        </p:blipFill>
        <p:spPr>
          <a:xfrm>
            <a:off x="469901" y="6297596"/>
            <a:ext cx="2759807" cy="473110"/>
          </a:xfrm>
          <a:prstGeom prst="rect">
            <a:avLst/>
          </a:prstGeom>
        </p:spPr>
      </p:pic>
    </p:spTree>
    <p:extLst>
      <p:ext uri="{BB962C8B-B14F-4D97-AF65-F5344CB8AC3E}">
        <p14:creationId xmlns:p14="http://schemas.microsoft.com/office/powerpoint/2010/main" val="109837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7200" algn="ctr" rtl="0" eaLnBrk="1" fontAlgn="base" hangingPunct="1">
        <a:spcBef>
          <a:spcPct val="0"/>
        </a:spcBef>
        <a:spcAft>
          <a:spcPct val="0"/>
        </a:spcAft>
        <a:defRPr sz="2400">
          <a:solidFill>
            <a:srgbClr val="106636"/>
          </a:solidFill>
          <a:latin typeface="Arial" charset="0"/>
          <a:cs typeface="Arial" charset="0"/>
        </a:defRPr>
      </a:lvl6pPr>
      <a:lvl7pPr marL="914400" algn="ctr" rtl="0" eaLnBrk="1" fontAlgn="base" hangingPunct="1">
        <a:spcBef>
          <a:spcPct val="0"/>
        </a:spcBef>
        <a:spcAft>
          <a:spcPct val="0"/>
        </a:spcAft>
        <a:defRPr sz="2400">
          <a:solidFill>
            <a:srgbClr val="106636"/>
          </a:solidFill>
          <a:latin typeface="Arial" charset="0"/>
          <a:cs typeface="Arial" charset="0"/>
        </a:defRPr>
      </a:lvl7pPr>
      <a:lvl8pPr marL="1371600" algn="ctr" rtl="0" eaLnBrk="1" fontAlgn="base" hangingPunct="1">
        <a:spcBef>
          <a:spcPct val="0"/>
        </a:spcBef>
        <a:spcAft>
          <a:spcPct val="0"/>
        </a:spcAft>
        <a:defRPr sz="2400">
          <a:solidFill>
            <a:srgbClr val="106636"/>
          </a:solidFill>
          <a:latin typeface="Arial" charset="0"/>
          <a:cs typeface="Arial" charset="0"/>
        </a:defRPr>
      </a:lvl8pPr>
      <a:lvl9pPr marL="1828800" algn="ctr" rtl="0" eaLnBrk="1" fontAlgn="base" hangingPunct="1">
        <a:spcBef>
          <a:spcPct val="0"/>
        </a:spcBef>
        <a:spcAft>
          <a:spcPct val="0"/>
        </a:spcAft>
        <a:defRPr sz="2400">
          <a:solidFill>
            <a:srgbClr val="106636"/>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hyperlink" Target="https://doi.org/10.1029/2023MS003810" TargetMode="External"/><Relationship Id="rId4" Type="http://schemas.openxmlformats.org/officeDocument/2006/relationships/hyperlink" Target="https://agupubs.onlinelibrary.wiley.com/doi/10.1029/2023MS00381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 of a diagram showing the temperature of a cloud&#10;&#10;Description automatically generated with medium confidence">
            <a:extLst>
              <a:ext uri="{FF2B5EF4-FFF2-40B4-BE49-F238E27FC236}">
                <a16:creationId xmlns:a16="http://schemas.microsoft.com/office/drawing/2014/main" id="{9CCA8A58-E156-9547-455A-D944005A58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9944" y="835493"/>
            <a:ext cx="7159865" cy="3808725"/>
          </a:xfrm>
          <a:prstGeom prst="rect">
            <a:avLst/>
          </a:prstGeom>
        </p:spPr>
      </p:pic>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76201" y="762000"/>
            <a:ext cx="4571999" cy="1221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b="1" dirty="0">
                <a:solidFill>
                  <a:srgbClr val="006600"/>
                </a:solidFill>
                <a:latin typeface="Arial" panose="020B0604020202020204" pitchFamily="34" charset="0"/>
                <a:cs typeface="Arial" panose="020B0604020202020204" pitchFamily="34" charset="0"/>
              </a:rPr>
              <a:t>Scientific Challenge </a:t>
            </a:r>
          </a:p>
          <a:p>
            <a:pPr marL="285750" indent="-285750">
              <a:lnSpc>
                <a:spcPct val="90000"/>
              </a:lnSpc>
              <a:buFont typeface="Arial" pitchFamily="34" charset="0"/>
              <a:buChar char="●"/>
              <a:defRPr/>
            </a:pPr>
            <a:r>
              <a:rPr lang="en-US" sz="1600" b="0" i="0" dirty="0">
                <a:solidFill>
                  <a:srgbClr val="1C1D1E"/>
                </a:solidFill>
                <a:effectLst/>
                <a:latin typeface="Arial" panose="020B0604020202020204" pitchFamily="34" charset="0"/>
                <a:cs typeface="Arial" panose="020B0604020202020204" pitchFamily="34" charset="0"/>
              </a:rPr>
              <a:t>&gt;90% </a:t>
            </a:r>
            <a:r>
              <a:rPr lang="en-US" altLang="zh-CN" sz="1600" b="0" i="0" dirty="0">
                <a:solidFill>
                  <a:srgbClr val="1C1D1E"/>
                </a:solidFill>
                <a:effectLst/>
                <a:latin typeface="Arial" panose="020B0604020202020204" pitchFamily="34" charset="0"/>
                <a:cs typeface="Arial" panose="020B0604020202020204" pitchFamily="34" charset="0"/>
              </a:rPr>
              <a:t>of </a:t>
            </a:r>
            <a:r>
              <a:rPr lang="en-US" sz="1600" b="0" i="0" dirty="0">
                <a:solidFill>
                  <a:srgbClr val="1C1D1E"/>
                </a:solidFill>
                <a:effectLst/>
                <a:latin typeface="Arial" panose="020B0604020202020204" pitchFamily="34" charset="0"/>
                <a:cs typeface="Arial" panose="020B0604020202020204" pitchFamily="34" charset="0"/>
              </a:rPr>
              <a:t>CMIP6 models do not include longwave scattering in their radiation scheme</a:t>
            </a:r>
          </a:p>
          <a:p>
            <a:pPr marL="285750" indent="-285750">
              <a:lnSpc>
                <a:spcPct val="90000"/>
              </a:lnSpc>
              <a:buFont typeface="Arial" pitchFamily="34" charset="0"/>
              <a:buChar char="●"/>
              <a:defRPr/>
            </a:pPr>
            <a:r>
              <a:rPr lang="en-US" sz="1600" dirty="0">
                <a:solidFill>
                  <a:srgbClr val="1C1D1E"/>
                </a:solidFill>
                <a:latin typeface="Arial" panose="020B0604020202020204" pitchFamily="34" charset="0"/>
                <a:cs typeface="Arial" panose="020B0604020202020204" pitchFamily="34" charset="0"/>
              </a:rPr>
              <a:t>Offline calculation shows the longwave (LW) scattering contribution to the radiation budget is not negligible.</a:t>
            </a:r>
          </a:p>
          <a:p>
            <a:pPr marL="285750" indent="-285750">
              <a:lnSpc>
                <a:spcPct val="90000"/>
              </a:lnSpc>
              <a:buFont typeface="Arial" pitchFamily="34" charset="0"/>
              <a:buChar char="●"/>
              <a:defRPr/>
            </a:pPr>
            <a:r>
              <a:rPr lang="en-US" sz="1600" b="0" i="0" dirty="0">
                <a:solidFill>
                  <a:srgbClr val="1C1D1E"/>
                </a:solidFill>
                <a:effectLst/>
                <a:latin typeface="Arial" panose="020B0604020202020204" pitchFamily="34" charset="0"/>
                <a:cs typeface="Arial" panose="020B0604020202020204" pitchFamily="34" charset="0"/>
              </a:rPr>
              <a:t>How </a:t>
            </a:r>
            <a:r>
              <a:rPr lang="en-US" sz="1600" dirty="0">
                <a:solidFill>
                  <a:srgbClr val="1C1D1E"/>
                </a:solidFill>
                <a:latin typeface="Arial" panose="020B0604020202020204" pitchFamily="34" charset="0"/>
                <a:cs typeface="Arial" panose="020B0604020202020204" pitchFamily="34" charset="0"/>
              </a:rPr>
              <a:t>does </a:t>
            </a:r>
            <a:r>
              <a:rPr lang="en-US" altLang="zh-CN" sz="1600" dirty="0">
                <a:solidFill>
                  <a:srgbClr val="1C1D1E"/>
                </a:solidFill>
                <a:latin typeface="Arial" panose="020B0604020202020204" pitchFamily="34" charset="0"/>
                <a:cs typeface="Arial" panose="020B0604020202020204" pitchFamily="34" charset="0"/>
              </a:rPr>
              <a:t>including</a:t>
            </a:r>
            <a:r>
              <a:rPr lang="en-US" sz="1600" dirty="0">
                <a:solidFill>
                  <a:srgbClr val="1C1D1E"/>
                </a:solidFill>
                <a:latin typeface="Arial" panose="020B0604020202020204" pitchFamily="34" charset="0"/>
                <a:cs typeface="Arial" panose="020B0604020202020204" pitchFamily="34" charset="0"/>
              </a:rPr>
              <a:t> ice-cloud LW scattering affect the simulated mean-state climate and projected climate change?</a:t>
            </a:r>
            <a:endParaRPr lang="en-US" sz="1600" b="0" i="0" dirty="0">
              <a:solidFill>
                <a:srgbClr val="1C1D1E"/>
              </a:solidFill>
              <a:effectLst/>
              <a:latin typeface="Arial" panose="020B0604020202020204" pitchFamily="34" charset="0"/>
              <a:cs typeface="Arial" panose="020B0604020202020204" pitchFamily="34" charset="0"/>
            </a:endParaRPr>
          </a:p>
          <a:p>
            <a:pPr>
              <a:lnSpc>
                <a:spcPct val="95000"/>
              </a:lnSpc>
              <a:defRPr/>
            </a:pPr>
            <a:endParaRPr lang="en-US" sz="1600" dirty="0">
              <a:solidFill>
                <a:prstClr val="black"/>
              </a:solidFill>
              <a:latin typeface="Arial" panose="020B0604020202020204" pitchFamily="34" charset="0"/>
              <a:cs typeface="Arial" panose="020B0604020202020204" pitchFamily="34" charset="0"/>
            </a:endParaRPr>
          </a:p>
        </p:txBody>
      </p:sp>
      <p:sp>
        <p:nvSpPr>
          <p:cNvPr id="3076" name="Rectangle 5"/>
          <p:cNvSpPr>
            <a:spLocks noChangeArrowheads="1"/>
          </p:cNvSpPr>
          <p:nvPr/>
        </p:nvSpPr>
        <p:spPr bwMode="auto">
          <a:xfrm>
            <a:off x="207484" y="219773"/>
            <a:ext cx="1170083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en-US" sz="2000" b="1" i="0" dirty="0">
                <a:solidFill>
                  <a:srgbClr val="106536"/>
                </a:solidFill>
                <a:effectLst/>
                <a:latin typeface="Open Sans" panose="020B0606030504020204" pitchFamily="34" charset="0"/>
              </a:rPr>
              <a:t>A Refined Understanding of the Ice Cloud Longwave Scattering Effects in Climate Model</a:t>
            </a:r>
          </a:p>
          <a:p>
            <a:pPr algn="ctr" eaLnBrk="1" hangingPunct="1"/>
            <a:endParaRPr lang="en-US" altLang="en-US" sz="2000" b="1" dirty="0">
              <a:solidFill>
                <a:srgbClr val="106536"/>
              </a:solidFill>
              <a:latin typeface="Arial" panose="020B0604020202020204" pitchFamily="34" charset="0"/>
            </a:endParaRPr>
          </a:p>
        </p:txBody>
      </p:sp>
      <p:sp>
        <p:nvSpPr>
          <p:cNvPr id="3078" name="TextBox 9"/>
          <p:cNvSpPr txBox="1">
            <a:spLocks noChangeArrowheads="1"/>
          </p:cNvSpPr>
          <p:nvPr/>
        </p:nvSpPr>
        <p:spPr bwMode="auto">
          <a:xfrm>
            <a:off x="7391400" y="4712500"/>
            <a:ext cx="4572000" cy="108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90000"/>
              </a:lnSpc>
              <a:spcBef>
                <a:spcPts val="0"/>
              </a:spcBef>
              <a:buNone/>
            </a:pPr>
            <a:r>
              <a:rPr lang="en-US" sz="1200" b="0" i="0" dirty="0">
                <a:solidFill>
                  <a:srgbClr val="000000"/>
                </a:solidFill>
                <a:effectLst/>
                <a:latin typeface="Open Sans" panose="020B0606030504020204" pitchFamily="34" charset="0"/>
              </a:rPr>
              <a:t>Schematic summary of the instantaneous radiative effect (left), fast response (middle), and total responses (right) due to the inclusion of cloud LW scattering in the E3SMv2. Only prominent features are presented in the diagram. All red texts indicate a warming factor while blue texts indicate a cooling factor.</a:t>
            </a:r>
            <a:endParaRPr lang="en-US" altLang="en-US" sz="2000" dirty="0">
              <a:latin typeface="Arial" panose="020B0604020202020204" pitchFamily="34" charset="0"/>
            </a:endParaRPr>
          </a:p>
        </p:txBody>
      </p:sp>
      <p:sp>
        <p:nvSpPr>
          <p:cNvPr id="9" name="Rectangle 4">
            <a:extLst>
              <a:ext uri="{FF2B5EF4-FFF2-40B4-BE49-F238E27FC236}">
                <a16:creationId xmlns:a16="http://schemas.microsoft.com/office/drawing/2014/main" id="{0D711938-5F57-4CD6-8D4E-B80CB7329BE0}"/>
              </a:ext>
            </a:extLst>
          </p:cNvPr>
          <p:cNvSpPr>
            <a:spLocks noChangeArrowheads="1"/>
          </p:cNvSpPr>
          <p:nvPr/>
        </p:nvSpPr>
        <p:spPr bwMode="auto">
          <a:xfrm>
            <a:off x="38099" y="4343400"/>
            <a:ext cx="7159865" cy="2193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5000"/>
              </a:lnSpc>
              <a:buFontTx/>
              <a:buNone/>
            </a:pPr>
            <a:r>
              <a:rPr lang="en-US" altLang="en-US" sz="2000" b="1" dirty="0">
                <a:solidFill>
                  <a:srgbClr val="006600"/>
                </a:solidFill>
                <a:latin typeface="Arial" panose="020B0604020202020204" pitchFamily="34" charset="0"/>
                <a:cs typeface="Arial" panose="020B0604020202020204" pitchFamily="34" charset="0"/>
              </a:rPr>
              <a:t>Significance and Impact</a:t>
            </a:r>
          </a:p>
          <a:p>
            <a:pPr marL="283464" indent="-283464" eaLnBrk="1" hangingPunct="1">
              <a:lnSpc>
                <a:spcPct val="90000"/>
              </a:lnSpc>
              <a:buFont typeface="Arial" panose="020B0604020202020204" pitchFamily="34" charset="0"/>
              <a:buChar char="●"/>
            </a:pPr>
            <a:r>
              <a:rPr lang="en-US" sz="1400" b="0" i="0" dirty="0">
                <a:solidFill>
                  <a:srgbClr val="1C1D1E"/>
                </a:solidFill>
                <a:effectLst/>
                <a:latin typeface="Arial" panose="020B0604020202020204" pitchFamily="34" charset="0"/>
                <a:cs typeface="Arial" panose="020B0604020202020204" pitchFamily="34" charset="0"/>
              </a:rPr>
              <a:t>Ice-cloud LW scattering leads to warming with a pattern similar to the response to quadrupled CO2 in E3SM version 2</a:t>
            </a:r>
          </a:p>
          <a:p>
            <a:pPr marL="283464" indent="-283464" eaLnBrk="1" hangingPunct="1">
              <a:lnSpc>
                <a:spcPct val="90000"/>
              </a:lnSpc>
              <a:buFont typeface="Arial" panose="020B0604020202020204" pitchFamily="34" charset="0"/>
              <a:buChar char="●"/>
            </a:pPr>
            <a:r>
              <a:rPr lang="en-US" sz="1400" b="0" i="0" dirty="0">
                <a:solidFill>
                  <a:srgbClr val="1C1D1E"/>
                </a:solidFill>
                <a:effectLst/>
                <a:latin typeface="Arial" panose="020B0604020202020204" pitchFamily="34" charset="0"/>
                <a:cs typeface="Arial" panose="020B0604020202020204" pitchFamily="34" charset="0"/>
              </a:rPr>
              <a:t>Strong Arctic warming is part of the global response to radiative perturbation rather than a local impact of LW scattering</a:t>
            </a:r>
          </a:p>
          <a:p>
            <a:pPr marL="283464" indent="-283464" eaLnBrk="1" hangingPunct="1">
              <a:lnSpc>
                <a:spcPct val="90000"/>
              </a:lnSpc>
              <a:buFont typeface="Arial" panose="020B0604020202020204" pitchFamily="34" charset="0"/>
              <a:buChar char="●"/>
            </a:pPr>
            <a:r>
              <a:rPr lang="en-US" sz="1400" b="0" i="0" dirty="0">
                <a:solidFill>
                  <a:srgbClr val="1C1D1E"/>
                </a:solidFill>
                <a:effectLst/>
                <a:latin typeface="Arial" panose="020B0604020202020204" pitchFamily="34" charset="0"/>
                <a:cs typeface="Arial" panose="020B0604020202020204" pitchFamily="34" charset="0"/>
              </a:rPr>
              <a:t>Including ice-cloud LW scattering affects cloud feedback strength by 10%, however, it does not significantly affect the simulated responses to abrupt 4 × CO2 increases</a:t>
            </a:r>
          </a:p>
        </p:txBody>
      </p:sp>
      <p:sp>
        <p:nvSpPr>
          <p:cNvPr id="10" name="Rectangle 4">
            <a:extLst>
              <a:ext uri="{FF2B5EF4-FFF2-40B4-BE49-F238E27FC236}">
                <a16:creationId xmlns:a16="http://schemas.microsoft.com/office/drawing/2014/main" id="{8B1C6242-7ACF-4806-8730-C141EE592133}"/>
              </a:ext>
            </a:extLst>
          </p:cNvPr>
          <p:cNvSpPr>
            <a:spLocks noChangeArrowheads="1"/>
          </p:cNvSpPr>
          <p:nvPr/>
        </p:nvSpPr>
        <p:spPr bwMode="auto">
          <a:xfrm>
            <a:off x="72191" y="2751738"/>
            <a:ext cx="4347410" cy="197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nSpc>
                <a:spcPct val="95000"/>
              </a:lnSpc>
              <a:defRPr/>
            </a:pPr>
            <a:r>
              <a:rPr lang="en-US" sz="2000" b="1" dirty="0">
                <a:solidFill>
                  <a:srgbClr val="006600"/>
                </a:solidFill>
                <a:latin typeface="Arial" panose="020B0604020202020204" pitchFamily="34" charset="0"/>
                <a:cs typeface="Arial" panose="020B0604020202020204" pitchFamily="34" charset="0"/>
              </a:rPr>
              <a:t>Approach and Findings</a:t>
            </a:r>
          </a:p>
          <a:p>
            <a:pPr marL="285750" indent="-285750">
              <a:lnSpc>
                <a:spcPct val="90000"/>
              </a:lnSpc>
              <a:buFont typeface="Arial" pitchFamily="34" charset="0"/>
              <a:buChar char="●"/>
              <a:defRPr/>
            </a:pPr>
            <a:r>
              <a:rPr lang="en-US" sz="1600" dirty="0">
                <a:solidFill>
                  <a:srgbClr val="1C1D1E"/>
                </a:solidFill>
                <a:latin typeface="Arial" panose="020B0604020202020204" pitchFamily="34" charset="0"/>
                <a:cs typeface="Arial" panose="020B0604020202020204" pitchFamily="34" charset="0"/>
              </a:rPr>
              <a:t>Incorporated ice-cloud scattering scheme into the E3SM v2</a:t>
            </a:r>
          </a:p>
          <a:p>
            <a:pPr marL="285750" indent="-285750">
              <a:lnSpc>
                <a:spcPct val="90000"/>
              </a:lnSpc>
              <a:buFont typeface="Arial" pitchFamily="34" charset="0"/>
              <a:buChar char="●"/>
              <a:defRPr/>
            </a:pPr>
            <a:r>
              <a:rPr lang="en-US" sz="1600" b="0" i="0" dirty="0">
                <a:solidFill>
                  <a:srgbClr val="1C1D1E"/>
                </a:solidFill>
                <a:effectLst/>
                <a:latin typeface="Arial" panose="020B0604020202020204" pitchFamily="34" charset="0"/>
                <a:cs typeface="Arial" panose="020B0604020202020204" pitchFamily="34" charset="0"/>
              </a:rPr>
              <a:t>Conducted multiple runs to </a:t>
            </a:r>
            <a:r>
              <a:rPr lang="en-US" sz="1600" dirty="0">
                <a:solidFill>
                  <a:srgbClr val="1C1D1E"/>
                </a:solidFill>
                <a:latin typeface="Arial" panose="020B0604020202020204" pitchFamily="34" charset="0"/>
                <a:cs typeface="Arial" panose="020B0604020202020204" pitchFamily="34" charset="0"/>
              </a:rPr>
              <a:t>evaluate its impacts</a:t>
            </a:r>
          </a:p>
          <a:p>
            <a:pPr marL="285750" indent="-285750">
              <a:lnSpc>
                <a:spcPct val="90000"/>
              </a:lnSpc>
              <a:buFont typeface="Arial" pitchFamily="34" charset="0"/>
              <a:buChar char="●"/>
              <a:defRPr/>
            </a:pPr>
            <a:r>
              <a:rPr lang="en-US" sz="1600" dirty="0">
                <a:solidFill>
                  <a:srgbClr val="1C1D1E"/>
                </a:solidFill>
                <a:latin typeface="Arial" panose="020B0604020202020204" pitchFamily="34" charset="0"/>
                <a:cs typeface="Arial" panose="020B0604020202020204" pitchFamily="34" charset="0"/>
              </a:rPr>
              <a:t>Derived new cloud radiative kernel for the E3SM v2 for feedback analyses</a:t>
            </a:r>
            <a:endParaRPr lang="en-US" sz="1600" b="0" i="0" dirty="0">
              <a:solidFill>
                <a:srgbClr val="1C1D1E"/>
              </a:solidFill>
              <a:effectLst/>
              <a:latin typeface="Arial" panose="020B0604020202020204" pitchFamily="34" charset="0"/>
              <a:cs typeface="Arial" panose="020B0604020202020204" pitchFamily="34" charset="0"/>
            </a:endParaRPr>
          </a:p>
          <a:p>
            <a:pPr marL="285750" indent="-285750">
              <a:lnSpc>
                <a:spcPct val="90000"/>
              </a:lnSpc>
              <a:buFont typeface="Arial" pitchFamily="34" charset="0"/>
              <a:buChar char="●"/>
              <a:defRPr/>
            </a:pPr>
            <a:endParaRPr lang="en-US" sz="1800" b="0" i="0" dirty="0">
              <a:solidFill>
                <a:srgbClr val="1C1D1E"/>
              </a:solidFill>
              <a:effectLst/>
              <a:latin typeface="Arial" panose="020B0604020202020204" pitchFamily="34" charset="0"/>
              <a:cs typeface="Arial" panose="020B0604020202020204" pitchFamily="34" charset="0"/>
            </a:endParaRPr>
          </a:p>
        </p:txBody>
      </p:sp>
      <p:sp>
        <p:nvSpPr>
          <p:cNvPr id="3077" name="Text Box 6"/>
          <p:cNvSpPr txBox="1">
            <a:spLocks noChangeArrowheads="1"/>
          </p:cNvSpPr>
          <p:nvPr/>
        </p:nvSpPr>
        <p:spPr bwMode="auto">
          <a:xfrm>
            <a:off x="381000" y="5867400"/>
            <a:ext cx="11353800" cy="415498"/>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000" b="0" i="0" dirty="0">
                <a:solidFill>
                  <a:srgbClr val="404040"/>
                </a:solidFill>
                <a:effectLst/>
                <a:latin typeface="Merriweather" pitchFamily="2" charset="77"/>
              </a:rPr>
              <a:t>Fan, C. X., Y.-H. Chen, X. H. Chen, W. Y. Lin, P. Yang</a:t>
            </a:r>
            <a:r>
              <a:rPr lang="en-US" sz="1000" i="0" dirty="0">
                <a:solidFill>
                  <a:srgbClr val="404040"/>
                </a:solidFill>
                <a:effectLst/>
                <a:latin typeface="Merriweather" pitchFamily="2" charset="77"/>
              </a:rPr>
              <a:t>, and X. L. Huang</a:t>
            </a:r>
            <a:r>
              <a:rPr lang="en-US" sz="1000" b="0" i="0" dirty="0">
                <a:solidFill>
                  <a:srgbClr val="404040"/>
                </a:solidFill>
                <a:effectLst/>
                <a:latin typeface="Merriweather" pitchFamily="2" charset="77"/>
              </a:rPr>
              <a:t>,</a:t>
            </a:r>
            <a:r>
              <a:rPr lang="en-US" sz="1000" b="1" i="0" u="none" strike="noStrike" dirty="0">
                <a:solidFill>
                  <a:srgbClr val="9A3324"/>
                </a:solidFill>
                <a:effectLst/>
                <a:latin typeface="Merriweather" pitchFamily="2" charset="77"/>
                <a:hlinkClick r:id="rId4"/>
              </a:rPr>
              <a:t> A Refined Understanding of the Ice Cloud Longwave Scattering Effects in Climate Model</a:t>
            </a:r>
            <a:r>
              <a:rPr lang="en-US" sz="1000" b="0" i="0" dirty="0">
                <a:solidFill>
                  <a:srgbClr val="404040"/>
                </a:solidFill>
                <a:effectLst/>
                <a:latin typeface="Merriweather" pitchFamily="2" charset="77"/>
              </a:rPr>
              <a:t>, </a:t>
            </a:r>
            <a:r>
              <a:rPr lang="en-US" sz="1000" b="0" i="1" dirty="0">
                <a:solidFill>
                  <a:srgbClr val="404040"/>
                </a:solidFill>
                <a:effectLst/>
                <a:latin typeface="Merriweather" pitchFamily="2" charset="77"/>
              </a:rPr>
              <a:t>Journal of Advances in Modeling Earth Systems</a:t>
            </a:r>
            <a:r>
              <a:rPr lang="en-US" sz="1000" b="0" i="0" dirty="0">
                <a:solidFill>
                  <a:srgbClr val="404040"/>
                </a:solidFill>
                <a:effectLst/>
                <a:latin typeface="Merriweather" pitchFamily="2" charset="77"/>
              </a:rPr>
              <a:t>, </a:t>
            </a:r>
            <a:r>
              <a:rPr lang="en-US" sz="1000" b="1" i="0" dirty="0">
                <a:solidFill>
                  <a:srgbClr val="404040"/>
                </a:solidFill>
                <a:effectLst/>
                <a:latin typeface="Merriweather" pitchFamily="2" charset="77"/>
              </a:rPr>
              <a:t>15</a:t>
            </a:r>
            <a:r>
              <a:rPr lang="en-US" sz="1000" b="0" i="0" dirty="0">
                <a:solidFill>
                  <a:srgbClr val="404040"/>
                </a:solidFill>
                <a:effectLst/>
                <a:latin typeface="Merriweather" pitchFamily="2" charset="77"/>
              </a:rPr>
              <a:t>(10), e2023MS003810, </a:t>
            </a:r>
            <a:r>
              <a:rPr lang="en-US" sz="1000" b="1" i="0" u="none" strike="noStrike" dirty="0">
                <a:solidFill>
                  <a:srgbClr val="9A3324"/>
                </a:solidFill>
                <a:effectLst/>
                <a:latin typeface="Merriweather" pitchFamily="2" charset="77"/>
                <a:hlinkClick r:id="rId5"/>
              </a:rPr>
              <a:t>https://doi.org/10.1029/2023MS003810</a:t>
            </a:r>
            <a:r>
              <a:rPr lang="en-US" sz="1000" b="0" i="0" dirty="0">
                <a:solidFill>
                  <a:srgbClr val="404040"/>
                </a:solidFill>
                <a:effectLst/>
                <a:latin typeface="Merriweather" pitchFamily="2" charset="77"/>
              </a:rPr>
              <a:t>, 2023.</a:t>
            </a:r>
          </a:p>
        </p:txBody>
      </p:sp>
      <p:sp>
        <p:nvSpPr>
          <p:cNvPr id="13" name="Rectangle 235">
            <a:extLst>
              <a:ext uri="{FF2B5EF4-FFF2-40B4-BE49-F238E27FC236}">
                <a16:creationId xmlns:a16="http://schemas.microsoft.com/office/drawing/2014/main" id="{21B71F70-0558-4303-9547-B61E5C46180B}"/>
              </a:ext>
            </a:extLst>
          </p:cNvPr>
          <p:cNvSpPr>
            <a:spLocks noChangeArrowheads="1"/>
          </p:cNvSpPr>
          <p:nvPr/>
        </p:nvSpPr>
        <p:spPr bwMode="auto">
          <a:xfrm>
            <a:off x="5047825" y="6465071"/>
            <a:ext cx="6564313" cy="223837"/>
          </a:xfrm>
          <a:prstGeom prst="rect">
            <a:avLst/>
          </a:prstGeom>
          <a:noFill/>
          <a:ln w="9525">
            <a:noFill/>
            <a:miter lim="800000"/>
            <a:headEnd/>
            <a:tailEnd/>
          </a:ln>
        </p:spPr>
        <p:txBody>
          <a:bodyPr>
            <a:prstTxWarp prst="textNoShape">
              <a:avLst/>
            </a:prstTxWarp>
          </a:bodyPr>
          <a:lstStyle/>
          <a:p>
            <a:pPr marL="171450" indent="-171450" algn="r" eaLnBrk="0" hangingPunct="0">
              <a:lnSpc>
                <a:spcPct val="90000"/>
              </a:lnSpc>
            </a:pPr>
            <a:r>
              <a:rPr lang="en-US" sz="1200" b="1" dirty="0">
                <a:solidFill>
                  <a:srgbClr val="106433"/>
                </a:solidFill>
                <a:latin typeface="Arial Nova" panose="020B0504020202020204" pitchFamily="34" charset="0"/>
                <a:ea typeface="Rod" charset="0"/>
                <a:cs typeface="Rod" charset="0"/>
              </a:rPr>
              <a:t>Department of Energy  •  Office of Science  •  Biological and Environmental Research</a:t>
            </a:r>
          </a:p>
        </p:txBody>
      </p:sp>
      <p:sp>
        <p:nvSpPr>
          <p:cNvPr id="5" name="TextBox 9">
            <a:extLst>
              <a:ext uri="{FF2B5EF4-FFF2-40B4-BE49-F238E27FC236}">
                <a16:creationId xmlns:a16="http://schemas.microsoft.com/office/drawing/2014/main" id="{DC85BF24-B36B-624D-5B58-16C7354888A4}"/>
              </a:ext>
            </a:extLst>
          </p:cNvPr>
          <p:cNvSpPr txBox="1">
            <a:spLocks noChangeArrowheads="1"/>
          </p:cNvSpPr>
          <p:nvPr/>
        </p:nvSpPr>
        <p:spPr bwMode="auto">
          <a:xfrm>
            <a:off x="8906549" y="2580422"/>
            <a:ext cx="11518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lnSpc>
                <a:spcPct val="90000"/>
              </a:lnSpc>
              <a:spcBef>
                <a:spcPts val="0"/>
              </a:spcBef>
              <a:buNone/>
            </a:pPr>
            <a:r>
              <a:rPr lang="en-US" altLang="en-US" sz="2000" dirty="0">
                <a:solidFill>
                  <a:schemeClr val="bg1"/>
                </a:solidFill>
                <a:latin typeface="Arial" panose="020B0604020202020204" pitchFamily="34" charset="0"/>
              </a:rPr>
              <a:t>Figure</a:t>
            </a:r>
          </a:p>
        </p:txBody>
      </p:sp>
    </p:spTree>
    <p:extLst>
      <p:ext uri="{BB962C8B-B14F-4D97-AF65-F5344CB8AC3E}">
        <p14:creationId xmlns:p14="http://schemas.microsoft.com/office/powerpoint/2010/main" val="9619923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Y 2017 BER Transition briefing MRR 02102017 Gary Tris Todd.pptx" id="{950876FA-45CC-4CBB-8EB8-94848769055F}" vid="{E060FB21-235D-4E61-AB69-C8AF0AE30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f1a08c3-14da-4669-a81b-4822034d70c2">
      <Terms xmlns="http://schemas.microsoft.com/office/infopath/2007/PartnerControls"/>
    </lcf76f155ced4ddcb4097134ff3c332f>
    <TaxCatchAll xmlns="5cece13e-3376-4417-9525-be60b11a89a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EE2EA1CCEDFE42ABC93D9292C873B0" ma:contentTypeVersion="15" ma:contentTypeDescription="Create a new document." ma:contentTypeScope="" ma:versionID="d0e421adeeb29216af584de8cfaaa04a">
  <xsd:schema xmlns:xsd="http://www.w3.org/2001/XMLSchema" xmlns:xs="http://www.w3.org/2001/XMLSchema" xmlns:p="http://schemas.microsoft.com/office/2006/metadata/properties" xmlns:ns2="c984396b-6b2b-4702-b0ed-ddd4650c9569" xmlns:ns3="df1a08c3-14da-4669-a81b-4822034d70c2" xmlns:ns4="5cece13e-3376-4417-9525-be60b11a89a8" targetNamespace="http://schemas.microsoft.com/office/2006/metadata/properties" ma:root="true" ma:fieldsID="2635d5d37e702e062bf6f3db5e2ece6e" ns2:_="" ns3:_="" ns4:_="">
    <xsd:import namespace="c984396b-6b2b-4702-b0ed-ddd4650c9569"/>
    <xsd:import namespace="df1a08c3-14da-4669-a81b-4822034d70c2"/>
    <xsd:import namespace="5cece13e-3376-4417-9525-be60b11a89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84396b-6b2b-4702-b0ed-ddd4650c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1a08c3-14da-4669-a81b-4822034d70c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ece13e-3376-4417-9525-be60b11a89a8"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1dbef186-2c9c-465c-b98c-3ee97403fb82}" ma:internalName="TaxCatchAll" ma:showField="CatchAllData" ma:web="c984396b-6b2b-4702-b0ed-ddd4650c95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165C4C2-4478-4D9E-A6A1-E2DBA1C29A2E}">
  <ds:schemaRefs>
    <ds:schemaRef ds:uri="http://schemas.microsoft.com/sharepoint/v3/contenttype/forms"/>
  </ds:schemaRefs>
</ds:datastoreItem>
</file>

<file path=customXml/itemProps2.xml><?xml version="1.0" encoding="utf-8"?>
<ds:datastoreItem xmlns:ds="http://schemas.openxmlformats.org/officeDocument/2006/customXml" ds:itemID="{B0913A82-260E-4EE4-B3B5-558A6A351E7F}">
  <ds:schemaRefs>
    <ds:schemaRef ds:uri="5cece13e-3376-4417-9525-be60b11a89a8"/>
    <ds:schemaRef ds:uri="http://purl.org/dc/terms/"/>
    <ds:schemaRef ds:uri="http://purl.org/dc/dcmitype/"/>
    <ds:schemaRef ds:uri="http://schemas.openxmlformats.org/package/2006/metadata/core-properties"/>
    <ds:schemaRef ds:uri="df1a08c3-14da-4669-a81b-4822034d70c2"/>
    <ds:schemaRef ds:uri="http://purl.org/dc/elements/1.1/"/>
    <ds:schemaRef ds:uri="http://schemas.microsoft.com/office/2006/metadata/properties"/>
    <ds:schemaRef ds:uri="http://schemas.microsoft.com/office/2006/documentManagement/types"/>
    <ds:schemaRef ds:uri="c984396b-6b2b-4702-b0ed-ddd4650c9569"/>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426A0052-45CF-4915-8A3A-5A80A05D34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84396b-6b2b-4702-b0ed-ddd4650c9569"/>
    <ds:schemaRef ds:uri="df1a08c3-14da-4669-a81b-4822034d70c2"/>
    <ds:schemaRef ds:uri="5cece13e-3376-4417-9525-be60b11a89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 template</Template>
  <TotalTime>2916</TotalTime>
  <Words>311</Words>
  <Application>Microsoft Macintosh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Nova</vt:lpstr>
      <vt:lpstr>Calibri</vt:lpstr>
      <vt:lpstr>Merriweather</vt:lpstr>
      <vt:lpstr>Open Sans</vt:lpstr>
      <vt:lpstr>Times New Roman</vt:lpstr>
      <vt:lpstr>1_Office Theme</vt:lpstr>
      <vt:lpstr>PowerPoint Presentation</vt:lpstr>
    </vt:vector>
  </TitlesOfParts>
  <Company>US Department of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 Tristram</dc:creator>
  <cp:lastModifiedBy>Huang, Xianglei</cp:lastModifiedBy>
  <cp:revision>133</cp:revision>
  <cp:lastPrinted>2022-03-28T16:23:10Z</cp:lastPrinted>
  <dcterms:created xsi:type="dcterms:W3CDTF">2019-02-27T15:57:00Z</dcterms:created>
  <dcterms:modified xsi:type="dcterms:W3CDTF">2023-10-11T16:16:48Z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0x01010007EE2EA1CCEDFE42ABC93D9292C873B0</vt:lpwstr>
  </property>
  <property fmtid="{D5CDD505-2E9C-101B-9397-08002B2CF9AE}" pid="3" name="MediaServiceImageTags">
    <vt:lpwstr/>
  </property>
</Properties>
</file>