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82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es, Mike" initials="RM" lastIdx="10" clrIdx="0">
    <p:extLst>
      <p:ext uri="{19B8F6BF-5375-455C-9EA6-DF929625EA0E}">
        <p15:presenceInfo xmlns:p15="http://schemas.microsoft.com/office/powerpoint/2012/main" userId="S-1-5-21-414935543-1342250053-1793291686-4960" providerId="AD"/>
      </p:ext>
    </p:extLst>
  </p:cmAuthor>
  <p:cmAuthor id="2" name="Geernaert, Gerald" initials="GG" lastIdx="2" clrIdx="1">
    <p:extLst>
      <p:ext uri="{19B8F6BF-5375-455C-9EA6-DF929625EA0E}">
        <p15:presenceInfo xmlns:p15="http://schemas.microsoft.com/office/powerpoint/2012/main" userId="S-1-5-21-414935543-1342250053-1793291686-4723" providerId="AD"/>
      </p:ext>
    </p:extLst>
  </p:cmAuthor>
  <p:cmAuthor id="3" name="Anderson, Todd" initials="AT" lastIdx="6" clrIdx="2">
    <p:extLst>
      <p:ext uri="{19B8F6BF-5375-455C-9EA6-DF929625EA0E}">
        <p15:presenceInfo xmlns:p15="http://schemas.microsoft.com/office/powerpoint/2012/main" userId="S-1-5-21-414935543-1342250053-1793291686-4898" providerId="AD"/>
      </p:ext>
    </p:extLst>
  </p:cmAuthor>
  <p:cmAuthor id="4" name="Isakson, Linda U" initials="ILU" lastIdx="11" clrIdx="3">
    <p:extLst>
      <p:ext uri="{19B8F6BF-5375-455C-9EA6-DF929625EA0E}">
        <p15:presenceInfo xmlns:p15="http://schemas.microsoft.com/office/powerpoint/2012/main" userId="S::linda.isakson@pnnl.gov::2fb9b16b-847b-429e-b1d1-183f47ce9d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536"/>
    <a:srgbClr val="007837"/>
    <a:srgbClr val="FEFFE5"/>
    <a:srgbClr val="F2F2F2"/>
    <a:srgbClr val="06612F"/>
    <a:srgbClr val="6AAD89"/>
    <a:srgbClr val="106433"/>
    <a:srgbClr val="11134A"/>
    <a:srgbClr val="FFFFCC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F7DFF0-9D57-4926-B6EF-297E10BBE95C}" v="11" dt="2023-04-01T15:57:54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0" autoAdjust="0"/>
    <p:restoredTop sz="72165" autoAdjust="0"/>
  </p:normalViewPr>
  <p:slideViewPr>
    <p:cSldViewPr>
      <p:cViewPr varScale="1">
        <p:scale>
          <a:sx n="111" d="100"/>
          <a:sy n="111" d="100"/>
        </p:scale>
        <p:origin x="224" y="7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76432D7D-4958-459C-A757-1B834665ED1E}" type="datetimeFigureOut">
              <a:rPr lang="en-US" smtClean="0"/>
              <a:t>10/18/23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5FC274D9-AA59-431F-9AAD-4F2419B530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4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D7505EE2-20AE-4EC6-B79A-9BC949FFC34E}" type="datetimeFigureOut">
              <a:rPr lang="en-US" smtClean="0"/>
              <a:t>10/18/23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3" tIns="47107" rIns="94213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</p:spPr>
        <p:txBody>
          <a:bodyPr vert="horz" lIns="94213" tIns="47107" rIns="94213" bIns="471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1BB79768-6CD1-4274-8D6F-55F7E56E6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57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highlight text here.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8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06400" y="6248400"/>
            <a:ext cx="3556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2800" y="304800"/>
            <a:ext cx="5105400" cy="85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0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167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9901" y="866775"/>
            <a:ext cx="1121410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9901" y="6297596"/>
            <a:ext cx="2759807" cy="47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1" y="762000"/>
            <a:ext cx="6400799" cy="122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Challenge </a:t>
            </a:r>
          </a:p>
          <a:p>
            <a:pPr marL="285750" indent="-285750" algn="just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●"/>
              <a:defRPr/>
            </a:pPr>
            <a:r>
              <a:rPr lang="en-US" sz="16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Strong winds induced by cyclones and anticyclones can break up sea ice, causing extremely large polynya. At the same time</a:t>
            </a:r>
            <a:r>
              <a:rPr lang="en-US" sz="160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blowing snow can occur complicating the sea ice-ocean-atmosphere interactions. But these processes remain unknow.</a:t>
            </a:r>
            <a:r>
              <a:rPr lang="en-US" sz="16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5000"/>
              </a:lnSpc>
              <a:defRPr/>
            </a:pP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39165" y="83352"/>
            <a:ext cx="117008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Concurrence of Blowing </a:t>
            </a:r>
            <a:r>
              <a:rPr lang="en-US" b="1" dirty="0">
                <a:solidFill>
                  <a:srgbClr val="106536"/>
                </a:solidFill>
                <a:latin typeface="Arial" panose="020B0604020202020204" pitchFamily="34" charset="0"/>
              </a:rPr>
              <a:t>S</a:t>
            </a:r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now and Polynya </a:t>
            </a:r>
            <a:r>
              <a:rPr lang="en-US" b="1" dirty="0">
                <a:solidFill>
                  <a:srgbClr val="106536"/>
                </a:solidFill>
                <a:latin typeface="Arial" panose="020B0604020202020204" pitchFamily="34" charset="0"/>
              </a:rPr>
              <a:t>E</a:t>
            </a:r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nhances </a:t>
            </a:r>
            <a:r>
              <a:rPr lang="en-US" b="1" dirty="0">
                <a:solidFill>
                  <a:srgbClr val="106536"/>
                </a:solidFill>
                <a:latin typeface="Arial" panose="020B0604020202020204" pitchFamily="34" charset="0"/>
              </a:rPr>
              <a:t>A</a:t>
            </a:r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rctic </a:t>
            </a:r>
            <a:r>
              <a:rPr lang="en-US" b="1" dirty="0">
                <a:solidFill>
                  <a:srgbClr val="106536"/>
                </a:solidFill>
                <a:latin typeface="Arial" panose="020B0604020202020204" pitchFamily="34" charset="0"/>
              </a:rPr>
              <a:t>S</a:t>
            </a:r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urface–Atmosphere </a:t>
            </a:r>
            <a:r>
              <a:rPr lang="en-US" b="1" dirty="0">
                <a:solidFill>
                  <a:srgbClr val="106536"/>
                </a:solidFill>
                <a:latin typeface="Arial" panose="020B0604020202020204" pitchFamily="34" charset="0"/>
              </a:rPr>
              <a:t>I</a:t>
            </a:r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nteraction: </a:t>
            </a:r>
          </a:p>
          <a:p>
            <a:pPr algn="ctr" eaLnBrk="1" hangingPunct="1"/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b="1" dirty="0">
                <a:solidFill>
                  <a:srgbClr val="106536"/>
                </a:solidFill>
                <a:latin typeface="Arial" panose="020B0604020202020204" pitchFamily="34" charset="0"/>
              </a:rPr>
              <a:t>M</a:t>
            </a:r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odeling </a:t>
            </a:r>
            <a:r>
              <a:rPr lang="en-US" b="1" dirty="0">
                <a:solidFill>
                  <a:srgbClr val="106536"/>
                </a:solidFill>
                <a:latin typeface="Arial" panose="020B0604020202020204" pitchFamily="34" charset="0"/>
              </a:rPr>
              <a:t>S</a:t>
            </a:r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tudy with an Extreme </a:t>
            </a:r>
            <a:r>
              <a:rPr lang="en-US" b="1" dirty="0">
                <a:solidFill>
                  <a:srgbClr val="106536"/>
                </a:solidFill>
                <a:latin typeface="Arial" panose="020B0604020202020204" pitchFamily="34" charset="0"/>
              </a:rPr>
              <a:t>W</a:t>
            </a:r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ind </a:t>
            </a:r>
            <a:r>
              <a:rPr lang="en-US" b="1" dirty="0">
                <a:solidFill>
                  <a:srgbClr val="106536"/>
                </a:solidFill>
                <a:latin typeface="Arial" panose="020B0604020202020204" pitchFamily="34" charset="0"/>
              </a:rPr>
              <a:t>E</a:t>
            </a:r>
            <a:r>
              <a:rPr lang="en-US" b="1" i="0" u="none" strike="noStrike" dirty="0">
                <a:solidFill>
                  <a:srgbClr val="106536"/>
                </a:solidFill>
                <a:effectLst/>
                <a:latin typeface="Arial" panose="020B0604020202020204" pitchFamily="34" charset="0"/>
              </a:rPr>
              <a:t>vent in 2018</a:t>
            </a:r>
            <a:endParaRPr lang="en-US" altLang="en-US" b="1" dirty="0">
              <a:solidFill>
                <a:srgbClr val="106536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477000" y="4265474"/>
            <a:ext cx="5486400" cy="192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200" b="0" i="0" u="sng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Top: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differences of (a) sea ice concentration (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SIC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%), surface (b) sensible (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wm</a:t>
            </a:r>
            <a:r>
              <a:rPr lang="en-US" sz="1200" b="0" i="0" u="none" strike="noStrike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−2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and (c) latent (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wm</a:t>
            </a:r>
            <a:r>
              <a:rPr lang="en-US" sz="1200" b="0" i="0" u="none" strike="noStrike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−2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heat fluxes, and (d) downwelling longwave radiation at the surface (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LW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wm</a:t>
            </a:r>
            <a:r>
              <a:rPr lang="en-US" sz="1200" b="0" i="0" u="none" strike="noStrike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−2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between experiments with and without polynya. </a:t>
            </a:r>
            <a:r>
              <a:rPr lang="en-US" sz="1200" b="0" i="0" u="sng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Middle: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(e) vertically integrated blowing snow sublimation rate (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BS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10</a:t>
            </a:r>
            <a:r>
              <a:rPr lang="en-US" sz="1200" b="0" i="0" u="none" strike="noStrike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−6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mms</a:t>
            </a:r>
            <a:r>
              <a:rPr lang="en-US" sz="1200" b="0" i="0" u="none" strike="noStrike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−1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from experiment with blowing snow but without polynya, and differences of (f) 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and (g) 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and (h) 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LW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between experiments </a:t>
            </a:r>
            <a:r>
              <a:rPr lang="en-US" sz="12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and without blowing snow</a:t>
            </a:r>
            <a:r>
              <a:rPr lang="en-US" sz="1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0" i="0" u="sng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Bottom: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200" b="0" i="0" u="none" strike="noStrike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difference of 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BS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between experiments </a:t>
            </a:r>
            <a:r>
              <a:rPr lang="en-US" sz="12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blowing snow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but with and without </a:t>
            </a:r>
            <a:r>
              <a:rPr lang="en-US" sz="12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polynya,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and differences of (j) 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(k) 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LH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and (l) 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LW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between experiments </a:t>
            </a:r>
            <a:r>
              <a:rPr lang="en-US" sz="12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and without both blowing snow and polynya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Black contour in b/c/</a:t>
            </a:r>
            <a:r>
              <a:rPr lang="en-US" sz="1200" b="0" i="0" u="none" strike="noStrike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-k is for </a:t>
            </a:r>
            <a:r>
              <a:rPr lang="en-US" sz="1200" b="0" i="1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SIC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of 20%. All results shown are averaged over the entire simulation period.</a:t>
            </a: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711938-5F57-4CD6-8D4E-B80CB73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53" y="4038600"/>
            <a:ext cx="6438647" cy="1367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 and Impact</a:t>
            </a:r>
          </a:p>
          <a:p>
            <a:pPr marL="283464" indent="-283464"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●"/>
            </a:pPr>
            <a:r>
              <a:rPr lang="en-US" sz="16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Blowing snow processes is an emerging research topic, which has been missing in the state-of-the-art Earth System models</a:t>
            </a:r>
            <a:r>
              <a:rPr lang="en-US" sz="160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3464" indent="-283464" algn="just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●"/>
            </a:pPr>
            <a:r>
              <a:rPr lang="en-US" sz="160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study shows its importance for a complete understanding of Arctic sea ice-ocean-atmosphere feedbacks</a:t>
            </a:r>
            <a:endParaRPr lang="en-US" sz="16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1C6242-7ACF-4806-8730-C141EE592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1" y="2057400"/>
            <a:ext cx="6400799" cy="197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and Findings</a:t>
            </a:r>
          </a:p>
          <a:p>
            <a:pPr marL="285750" indent="-285750" algn="just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●"/>
              <a:defRPr/>
            </a:pPr>
            <a:r>
              <a:rPr lang="en-US" sz="16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study employs a high-resolution WRF-ice model, which is coupled with a blowing snow module and physically optimized for Arctic applications.</a:t>
            </a:r>
          </a:p>
          <a:p>
            <a:pPr marL="285750" indent="-285750" algn="just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●"/>
              <a:defRPr/>
            </a:pPr>
            <a:r>
              <a:rPr lang="en-US" sz="16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Blowing snow </a:t>
            </a:r>
            <a:r>
              <a:rPr lang="en-US" sz="1600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causes snow sublimation in the air, moistening the atmosphere and resulting in low-level clouds and, in turn, warming the surface to enhance the atmosphere-surface interactions.</a:t>
            </a:r>
            <a:endParaRPr lang="en-US" sz="16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endParaRPr lang="en-US" sz="18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6200" y="5333999"/>
            <a:ext cx="6368618" cy="8309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Citation: 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Jing Zhang, Xiangdong Zhang, John E Walsh, Erika L. </a:t>
            </a:r>
            <a:r>
              <a:rPr lang="en-US" sz="1200" b="0" i="0" u="none" strike="noStrike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Roesler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and Benjamin Hillman, Concurrence of blowing snow and polynya enhances arctic surface–atmosphere interaction: a modeling study with an extreme wind event in 2018. Environmental Research Climate, 2, 011004 (2023). </a:t>
            </a:r>
            <a:r>
              <a:rPr lang="en-US" sz="120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1200" b="0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10.1088/2752-5295/acb9b1</a:t>
            </a:r>
            <a:r>
              <a:rPr lang="en-US" sz="1200" b="0" i="0" u="none" strike="noStrike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35">
            <a:extLst>
              <a:ext uri="{FF2B5EF4-FFF2-40B4-BE49-F238E27FC236}">
                <a16:creationId xmlns:a16="http://schemas.microsoft.com/office/drawing/2014/main" id="{21B71F70-0558-4303-9547-B61E5C461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825" y="6465071"/>
            <a:ext cx="65643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71450" indent="-171450" algn="r" eaLnBrk="0" hangingPunct="0">
              <a:lnSpc>
                <a:spcPct val="90000"/>
              </a:lnSpc>
            </a:pPr>
            <a:r>
              <a:rPr lang="en-US" sz="1200" b="1" dirty="0">
                <a:solidFill>
                  <a:srgbClr val="106433"/>
                </a:solidFill>
                <a:latin typeface="Arial Nova" panose="020B0504020202020204" pitchFamily="34" charset="0"/>
                <a:ea typeface="Rod" charset="0"/>
                <a:cs typeface="Rod" charset="0"/>
              </a:rPr>
              <a:t>Department of Energy  •  Office of Science  •  Biological and Environmental Research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DC85BF24-B36B-624D-5B58-16C735488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6549" y="2580422"/>
            <a:ext cx="11518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Figure</a:t>
            </a:r>
          </a:p>
        </p:txBody>
      </p:sp>
      <p:pic>
        <p:nvPicPr>
          <p:cNvPr id="7" name="Picture 6" descr="A collage of different weather maps&#10;&#10;Description automatically generated">
            <a:extLst>
              <a:ext uri="{FF2B5EF4-FFF2-40B4-BE49-F238E27FC236}">
                <a16:creationId xmlns:a16="http://schemas.microsoft.com/office/drawing/2014/main" id="{AD0E12EA-6B27-BFC7-05EE-79C37CC63C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826425"/>
            <a:ext cx="5265569" cy="34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923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Y 2017 BER Transition briefing MRR 02102017 Gary Tris Todd.pptx" id="{950876FA-45CC-4CBB-8EB8-94848769055F}" vid="{E060FB21-235D-4E61-AB69-C8AF0AE30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1a08c3-14da-4669-a81b-4822034d70c2">
      <Terms xmlns="http://schemas.microsoft.com/office/infopath/2007/PartnerControls"/>
    </lcf76f155ced4ddcb4097134ff3c332f>
    <TaxCatchAll xmlns="5cece13e-3376-4417-9525-be60b11a89a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E2EA1CCEDFE42ABC93D9292C873B0" ma:contentTypeVersion="15" ma:contentTypeDescription="Create a new document." ma:contentTypeScope="" ma:versionID="d0e421adeeb29216af584de8cfaaa04a">
  <xsd:schema xmlns:xsd="http://www.w3.org/2001/XMLSchema" xmlns:xs="http://www.w3.org/2001/XMLSchema" xmlns:p="http://schemas.microsoft.com/office/2006/metadata/properties" xmlns:ns2="c984396b-6b2b-4702-b0ed-ddd4650c9569" xmlns:ns3="df1a08c3-14da-4669-a81b-4822034d70c2" xmlns:ns4="5cece13e-3376-4417-9525-be60b11a89a8" targetNamespace="http://schemas.microsoft.com/office/2006/metadata/properties" ma:root="true" ma:fieldsID="2635d5d37e702e062bf6f3db5e2ece6e" ns2:_="" ns3:_="" ns4:_="">
    <xsd:import namespace="c984396b-6b2b-4702-b0ed-ddd4650c9569"/>
    <xsd:import namespace="df1a08c3-14da-4669-a81b-4822034d70c2"/>
    <xsd:import namespace="5cece13e-3376-4417-9525-be60b11a89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4396b-6b2b-4702-b0ed-ddd4650c95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a08c3-14da-4669-a81b-4822034d7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ce13e-3376-4417-9525-be60b11a89a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dbef186-2c9c-465c-b98c-3ee97403fb82}" ma:internalName="TaxCatchAll" ma:showField="CatchAllData" ma:web="c984396b-6b2b-4702-b0ed-ddd4650c95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913A82-260E-4EE4-B3B5-558A6A351E7F}">
  <ds:schemaRefs>
    <ds:schemaRef ds:uri="5cece13e-3376-4417-9525-be60b11a89a8"/>
    <ds:schemaRef ds:uri="http://purl.org/dc/terms/"/>
    <ds:schemaRef ds:uri="http://purl.org/dc/dcmitype/"/>
    <ds:schemaRef ds:uri="http://schemas.openxmlformats.org/package/2006/metadata/core-properties"/>
    <ds:schemaRef ds:uri="df1a08c3-14da-4669-a81b-4822034d70c2"/>
    <ds:schemaRef ds:uri="http://purl.org/dc/elements/1.1/"/>
    <ds:schemaRef ds:uri="http://schemas.microsoft.com/office/2006/metadata/properties"/>
    <ds:schemaRef ds:uri="http://schemas.microsoft.com/office/2006/documentManagement/types"/>
    <ds:schemaRef ds:uri="c984396b-6b2b-4702-b0ed-ddd4650c9569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6A0052-45CF-4915-8A3A-5A80A05D3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4396b-6b2b-4702-b0ed-ddd4650c9569"/>
    <ds:schemaRef ds:uri="df1a08c3-14da-4669-a81b-4822034d70c2"/>
    <ds:schemaRef ds:uri="5cece13e-3376-4417-9525-be60b11a89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65C4C2-4478-4D9E-A6A1-E2DBA1C29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 template</Template>
  <TotalTime>2954</TotalTime>
  <Words>429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Times New Roman</vt:lpstr>
      <vt:lpstr>1_Office Theme</vt:lpstr>
      <vt:lpstr>PowerPoint Presentation</vt:lpstr>
    </vt:vector>
  </TitlesOfParts>
  <Company>US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Tristram</dc:creator>
  <cp:lastModifiedBy>Xiangdong Zhang</cp:lastModifiedBy>
  <cp:revision>133</cp:revision>
  <cp:lastPrinted>2022-03-28T16:23:10Z</cp:lastPrinted>
  <dcterms:created xsi:type="dcterms:W3CDTF">2019-02-27T15:57:00Z</dcterms:created>
  <dcterms:modified xsi:type="dcterms:W3CDTF">2023-10-19T03:27:24Z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0x01010007EE2EA1CCEDFE42ABC93D9292C873B0</vt:lpwstr>
  </property>
  <property fmtid="{D5CDD505-2E9C-101B-9397-08002B2CF9AE}" pid="3" name="MediaServiceImageTags">
    <vt:lpwstr/>
  </property>
</Properties>
</file>