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8" clrIdx="0">
    <p:extLst>
      <p:ext uri="{19B8F6BF-5375-455C-9EA6-DF929625EA0E}">
        <p15:presenceInfo xmlns:p15="http://schemas.microsoft.com/office/powerpoint/2012/main" userId="S::beth.mundy@pnnl.gov::09c03546-1d2d-4d82-89e1-bb5e2a2e687b" providerId="AD"/>
      </p:ext>
    </p:extLst>
  </p:cmAuthor>
  <p:cmAuthor id="2" name="Rice, Jennie S" initials="RS" lastIdx="2" clrIdx="1">
    <p:extLst>
      <p:ext uri="{19B8F6BF-5375-455C-9EA6-DF929625EA0E}">
        <p15:presenceInfo xmlns:p15="http://schemas.microsoft.com/office/powerpoint/2012/main" userId="S::jennie.rice@pnnl.gov::c25ef22d-ccff-4345-a027-1c307086bae8" providerId="AD"/>
      </p:ext>
    </p:extLst>
  </p:cmAuthor>
  <p:cmAuthor id="3" name="Turner, Sean W" initials="TSW" lastIdx="1" clrIdx="2">
    <p:extLst>
      <p:ext uri="{19B8F6BF-5375-455C-9EA6-DF929625EA0E}">
        <p15:presenceInfo xmlns:p15="http://schemas.microsoft.com/office/powerpoint/2012/main" userId="S::sean.turner@pnnl.gov::baa30503-9293-422d-956e-e166739783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D918A3-6BEF-4CC6-B75F-61FF688E679E}" v="9" dt="2022-01-14T16:47:06.0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71" autoAdjust="0"/>
    <p:restoredTop sz="93750" autoAdjust="0"/>
  </p:normalViewPr>
  <p:slideViewPr>
    <p:cSldViewPr>
      <p:cViewPr varScale="1">
        <p:scale>
          <a:sx n="122" d="100"/>
          <a:sy n="122" d="100"/>
        </p:scale>
        <p:origin x="98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1/31/2022</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4226812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1/31/2022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1/31/2022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1/31/2022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1/31/2022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1/31/2022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1/31/2022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1/31/2022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1/31/2022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1/31/2022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1/31/2022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1/31/2022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1/31/2022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83574" y="1075372"/>
            <a:ext cx="3810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algn="ctr">
              <a:spcBef>
                <a:spcPct val="15000"/>
              </a:spcBef>
              <a:defRPr/>
            </a:pPr>
            <a:r>
              <a:rPr lang="en-US" sz="1400" b="1" dirty="0">
                <a:latin typeface="Calibri"/>
                <a:cs typeface="Arial"/>
              </a:rPr>
              <a:t>Objective</a:t>
            </a:r>
            <a:endParaRPr lang="en-US" sz="1400" dirty="0">
              <a:latin typeface="Calibri"/>
              <a:cs typeface="Arial"/>
            </a:endParaRPr>
          </a:p>
          <a:p>
            <a:pPr marL="285750" indent="-285750">
              <a:spcBef>
                <a:spcPct val="15000"/>
              </a:spcBef>
              <a:buFont typeface="Arial" panose="020B0604020202020204" pitchFamily="34" charset="0"/>
              <a:buChar char="•"/>
              <a:defRPr/>
            </a:pPr>
            <a:r>
              <a:rPr lang="en-US" sz="1400" dirty="0">
                <a:latin typeface="Calibri"/>
                <a:cs typeface="Arial"/>
              </a:rPr>
              <a:t>Compare potential source water contamination across all large U.S. cities using a nationally-consistent, geospatial approach accounting for point and nonpoint sources of potential contamination.</a:t>
            </a:r>
            <a:endParaRPr lang="en-US" sz="1400" b="1" dirty="0">
              <a:latin typeface="Calibri"/>
              <a:cs typeface="Arial"/>
            </a:endParaRPr>
          </a:p>
          <a:p>
            <a:pPr marL="285750" indent="-285750">
              <a:spcBef>
                <a:spcPct val="15000"/>
              </a:spcBef>
              <a:buFont typeface="Arial" pitchFamily="34" charset="0"/>
              <a:buChar char="●"/>
              <a:defRPr/>
            </a:pPr>
            <a:endParaRPr lang="en-US" sz="1400" dirty="0">
              <a:solidFill>
                <a:prstClr val="black"/>
              </a:solidFill>
            </a:endParaRPr>
          </a:p>
        </p:txBody>
      </p:sp>
      <p:sp>
        <p:nvSpPr>
          <p:cNvPr id="3076" name="Rectangle 5"/>
          <p:cNvSpPr>
            <a:spLocks noChangeArrowheads="1"/>
          </p:cNvSpPr>
          <p:nvPr/>
        </p:nvSpPr>
        <p:spPr bwMode="auto">
          <a:xfrm>
            <a:off x="38099" y="72276"/>
            <a:ext cx="906780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400" b="1" dirty="0">
                <a:solidFill>
                  <a:srgbClr val="000000"/>
                </a:solidFill>
                <a:latin typeface="Arial"/>
                <a:cs typeface="Arial"/>
              </a:rPr>
              <a:t>Analysis of Urban Teleconnections Reveals Wide Disparities in Potential Drinking Water Contamination</a:t>
            </a:r>
          </a:p>
        </p:txBody>
      </p:sp>
      <p:sp>
        <p:nvSpPr>
          <p:cNvPr id="3078" name="TextBox 9"/>
          <p:cNvSpPr txBox="1">
            <a:spLocks noChangeArrowheads="1"/>
          </p:cNvSpPr>
          <p:nvPr/>
        </p:nvSpPr>
        <p:spPr bwMode="auto">
          <a:xfrm>
            <a:off x="4572000" y="4294263"/>
            <a:ext cx="4089370" cy="161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100" b="1" dirty="0">
                <a:solidFill>
                  <a:srgbClr val="0000FF"/>
                </a:solidFill>
                <a:latin typeface="Arial"/>
                <a:cs typeface="Arial"/>
              </a:rPr>
              <a:t>Point and Nonpoint Proportion of Potentially Contaminated Supply (PPCS) for more than 100 large U.S. cities. Point color corresponds to census region as shown in the map legend. Nonpoint PPCS is the proportion of water supply made of runoff from non-pristine land (e.g., cropland). Point PPCS is the proportion of water supply made of discharge from upstream wastewater treatment plants. The results show large variability in both metrics across the examined cities.</a:t>
            </a:r>
          </a:p>
        </p:txBody>
      </p:sp>
      <p:sp>
        <p:nvSpPr>
          <p:cNvPr id="15" name="Rectangle 4">
            <a:extLst>
              <a:ext uri="{FF2B5EF4-FFF2-40B4-BE49-F238E27FC236}">
                <a16:creationId xmlns:a16="http://schemas.microsoft.com/office/drawing/2014/main" id="{57136E25-E8B5-3043-8A24-0747D60AF45D}"/>
              </a:ext>
            </a:extLst>
          </p:cNvPr>
          <p:cNvSpPr>
            <a:spLocks noChangeArrowheads="1"/>
          </p:cNvSpPr>
          <p:nvPr/>
        </p:nvSpPr>
        <p:spPr bwMode="auto">
          <a:xfrm>
            <a:off x="83572" y="2743200"/>
            <a:ext cx="38100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15000"/>
              </a:spcBef>
              <a:defRPr/>
            </a:pPr>
            <a:r>
              <a:rPr lang="en-US" sz="1400" b="1" dirty="0">
                <a:solidFill>
                  <a:prstClr val="black"/>
                </a:solidFill>
              </a:rPr>
              <a:t>Approach</a:t>
            </a:r>
            <a:r>
              <a:rPr lang="en-US" sz="1400" dirty="0">
                <a:solidFill>
                  <a:prstClr val="black"/>
                </a:solidFill>
              </a:rPr>
              <a:t> </a:t>
            </a:r>
          </a:p>
          <a:p>
            <a:pPr marL="285750" indent="-285750">
              <a:spcBef>
                <a:spcPct val="15000"/>
              </a:spcBef>
              <a:buFont typeface="Arial" panose="020B0604020202020204" pitchFamily="34" charset="0"/>
              <a:buChar char="•"/>
              <a:defRPr/>
            </a:pPr>
            <a:r>
              <a:rPr lang="en-US" sz="1400" dirty="0">
                <a:solidFill>
                  <a:prstClr val="black"/>
                </a:solidFill>
              </a:rPr>
              <a:t>Combine geospatial datasets describing different types of human activity in source watersheds with high resolution hydrologic simulations.</a:t>
            </a:r>
          </a:p>
          <a:p>
            <a:pPr marL="285750" indent="-285750">
              <a:spcBef>
                <a:spcPct val="15000"/>
              </a:spcBef>
              <a:buFont typeface="Arial" panose="020B0604020202020204" pitchFamily="34" charset="0"/>
              <a:buChar char="•"/>
              <a:defRPr/>
            </a:pPr>
            <a:r>
              <a:rPr lang="en-US" sz="1400" dirty="0">
                <a:solidFill>
                  <a:prstClr val="black"/>
                </a:solidFill>
              </a:rPr>
              <a:t>Compute two new metrics describing point and nonpoint potential contamination across cities.</a:t>
            </a:r>
            <a:endParaRPr lang="en-US" sz="1400" b="1" dirty="0">
              <a:solidFill>
                <a:prstClr val="black"/>
              </a:solidFill>
            </a:endParaRPr>
          </a:p>
          <a:p>
            <a:pPr marL="285750" indent="-285750">
              <a:spcBef>
                <a:spcPct val="15000"/>
              </a:spcBef>
              <a:buFont typeface="Arial" pitchFamily="34" charset="0"/>
              <a:buChar char="●"/>
              <a:defRPr/>
            </a:pPr>
            <a:endParaRPr lang="en-US" sz="1400" dirty="0">
              <a:solidFill>
                <a:prstClr val="black"/>
              </a:solidFill>
            </a:endParaRPr>
          </a:p>
        </p:txBody>
      </p:sp>
      <p:sp>
        <p:nvSpPr>
          <p:cNvPr id="16" name="Rectangle 4">
            <a:extLst>
              <a:ext uri="{FF2B5EF4-FFF2-40B4-BE49-F238E27FC236}">
                <a16:creationId xmlns:a16="http://schemas.microsoft.com/office/drawing/2014/main" id="{E8B1DE78-69DE-2647-BE96-F20DDDE960C9}"/>
              </a:ext>
            </a:extLst>
          </p:cNvPr>
          <p:cNvSpPr>
            <a:spLocks noChangeArrowheads="1"/>
          </p:cNvSpPr>
          <p:nvPr/>
        </p:nvSpPr>
        <p:spPr bwMode="auto">
          <a:xfrm>
            <a:off x="83572" y="4772022"/>
            <a:ext cx="38100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algn="ctr">
              <a:spcBef>
                <a:spcPct val="15000"/>
              </a:spcBef>
              <a:defRPr/>
            </a:pPr>
            <a:r>
              <a:rPr lang="en-US" sz="1400" b="1" dirty="0">
                <a:latin typeface="Calibri"/>
                <a:cs typeface="Arial"/>
              </a:rPr>
              <a:t>Impact</a:t>
            </a:r>
            <a:r>
              <a:rPr lang="en-US" sz="1400" dirty="0">
                <a:latin typeface="Calibri"/>
                <a:cs typeface="Arial"/>
              </a:rPr>
              <a:t> </a:t>
            </a:r>
          </a:p>
          <a:p>
            <a:pPr marL="285750" indent="-285750">
              <a:spcBef>
                <a:spcPct val="15000"/>
              </a:spcBef>
              <a:buFont typeface="Arial" panose="020B0604020202020204" pitchFamily="34" charset="0"/>
              <a:buChar char="•"/>
              <a:defRPr/>
            </a:pPr>
            <a:r>
              <a:rPr lang="en-US" sz="1400" dirty="0">
                <a:latin typeface="Calibri"/>
                <a:cs typeface="Arial"/>
              </a:rPr>
              <a:t>This is the first study to quantify multisectoral impacts on urban water quality at national scale.</a:t>
            </a:r>
          </a:p>
          <a:p>
            <a:pPr marL="285750" indent="-285750">
              <a:spcBef>
                <a:spcPct val="15000"/>
              </a:spcBef>
              <a:buFont typeface="Arial" panose="020B0604020202020204" pitchFamily="34" charset="0"/>
              <a:buChar char="•"/>
              <a:defRPr/>
            </a:pPr>
            <a:r>
              <a:rPr lang="en-US" sz="1400" dirty="0">
                <a:latin typeface="Calibri"/>
                <a:cs typeface="Arial"/>
              </a:rPr>
              <a:t>The results reveal enormous diversity across cities and near-ubiquity of treated wastewater entering city supply systems pre-treatment.</a:t>
            </a:r>
          </a:p>
        </p:txBody>
      </p:sp>
      <p:sp>
        <p:nvSpPr>
          <p:cNvPr id="3077" name="Text Box 6"/>
          <p:cNvSpPr txBox="1">
            <a:spLocks noChangeArrowheads="1"/>
          </p:cNvSpPr>
          <p:nvPr/>
        </p:nvSpPr>
        <p:spPr bwMode="auto">
          <a:xfrm>
            <a:off x="4571999" y="5997714"/>
            <a:ext cx="4089370"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Turner S. W. D., Rice J., Nelson K., Vernon C., McManamay R., Dickson K., and L. Marston. “Comparison of potential drinking water contamination across one hundred U.S. cities,” </a:t>
            </a:r>
            <a:r>
              <a:rPr lang="en-US" altLang="en-US" sz="1000" i="1" dirty="0">
                <a:solidFill>
                  <a:srgbClr val="000000"/>
                </a:solidFill>
                <a:latin typeface="+mn-lt"/>
              </a:rPr>
              <a:t>Nature Communications</a:t>
            </a:r>
            <a:r>
              <a:rPr lang="en-US" altLang="en-US" sz="1000" dirty="0">
                <a:solidFill>
                  <a:srgbClr val="000000"/>
                </a:solidFill>
                <a:latin typeface="+mn-lt"/>
              </a:rPr>
              <a:t>. </a:t>
            </a:r>
            <a:r>
              <a:rPr lang="en-US" altLang="en-US" sz="1000" b="1" dirty="0">
                <a:solidFill>
                  <a:srgbClr val="000000"/>
                </a:solidFill>
                <a:latin typeface="+mn-lt"/>
              </a:rPr>
              <a:t>12,</a:t>
            </a:r>
            <a:r>
              <a:rPr lang="en-US" altLang="en-US" sz="1000" dirty="0">
                <a:solidFill>
                  <a:srgbClr val="000000"/>
                </a:solidFill>
                <a:latin typeface="+mn-lt"/>
              </a:rPr>
              <a:t> 7254, (2021). [DOI: 10.1038/s41467-021-27509-9].</a:t>
            </a:r>
          </a:p>
        </p:txBody>
      </p:sp>
      <p:pic>
        <p:nvPicPr>
          <p:cNvPr id="4" name="Picture 3" descr="Chart, diagram&#10;&#10;Description automatically generated">
            <a:extLst>
              <a:ext uri="{FF2B5EF4-FFF2-40B4-BE49-F238E27FC236}">
                <a16:creationId xmlns:a16="http://schemas.microsoft.com/office/drawing/2014/main" id="{CE6B57A5-0EBD-2D44-80C0-053D685E28A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 t="4839" r="48280" b="64028"/>
          <a:stretch/>
        </p:blipFill>
        <p:spPr>
          <a:xfrm>
            <a:off x="4495800" y="1147512"/>
            <a:ext cx="4089370" cy="3059127"/>
          </a:xfrm>
          <a:prstGeom prst="rect">
            <a:avLst/>
          </a:prstGeom>
        </p:spPr>
      </p:pic>
    </p:spTree>
    <p:extLst>
      <p:ext uri="{BB962C8B-B14F-4D97-AF65-F5344CB8AC3E}">
        <p14:creationId xmlns:p14="http://schemas.microsoft.com/office/powerpoint/2010/main" val="3764882614"/>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schemas.microsoft.com/office/infopath/2007/PartnerControls"/>
    <ds:schemaRef ds:uri="http://www.w3.org/XML/1998/namespace"/>
    <ds:schemaRef ds:uri="http://schemas.microsoft.com/office/2006/documentManagement/types"/>
    <ds:schemaRef ds:uri="http://purl.org/dc/dcmitype/"/>
    <ds:schemaRef ds:uri="http://schemas.microsoft.com/office/2006/metadata/properties"/>
    <ds:schemaRef ds:uri="http://purl.org/dc/terms/"/>
    <ds:schemaRef ds:uri="964f4f91-4ecc-4750-a526-be4b92b86cea"/>
    <ds:schemaRef ds:uri="http://schemas.openxmlformats.org/package/2006/metadata/core-properties"/>
    <ds:schemaRef ds:uri="9e4d5393-76ff-473a-9772-6626c388b195"/>
    <ds:schemaRef ds:uri="http://purl.org/dc/elements/1.1/"/>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6108</TotalTime>
  <Words>257</Words>
  <Application>Microsoft Office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46</cp:revision>
  <cp:lastPrinted>2011-05-11T17:30:12Z</cp:lastPrinted>
  <dcterms:created xsi:type="dcterms:W3CDTF">2017-11-02T21:19:41Z</dcterms:created>
  <dcterms:modified xsi:type="dcterms:W3CDTF">2022-01-31T16:26:08Z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y fmtid="{D5CDD505-2E9C-101B-9397-08002B2CF9AE}" pid="5" name="_NewReviewCycle">
    <vt:lpwstr/>
  </property>
</Properties>
</file>