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60" r:id="rId5"/>
  </p:sldIdLst>
  <p:sldSz cx="12192000" cy="6858000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1A9895A-2F7A-A274-93E4-20272CFE8043}" name="Mundy, Beth E" initials="MBE" userId="S::beth.mundy@pnnl.gov::09c03546-1d2d-4d82-89e1-bb5e2a2e687b" providerId="AD"/>
  <p188:author id="{208A79D6-97A4-8962-F388-34F0F59C61AA}" name="Voisin, Nathalie" initials="VN" userId="S::Nathalie.Voisin@pnnl.gov::690e75e6-992c-420d-ae3a-425380c133bc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ndy, Beth E" initials="MBE" lastIdx="6" clrIdx="0">
    <p:extLst>
      <p:ext uri="{19B8F6BF-5375-455C-9EA6-DF929625EA0E}">
        <p15:presenceInfo xmlns:p15="http://schemas.microsoft.com/office/powerpoint/2012/main" userId="S::beth.mundy@pnnl.gov::09c03546-1d2d-4d82-89e1-bb5e2a2e687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9C77961-B03F-429C-8951-05F8C1718549}" v="12" dt="2023-04-26T21:21:45.6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40" autoAdjust="0"/>
    <p:restoredTop sz="87755" autoAdjust="0"/>
  </p:normalViewPr>
  <p:slideViewPr>
    <p:cSldViewPr>
      <p:cViewPr varScale="1">
        <p:scale>
          <a:sx n="112" d="100"/>
          <a:sy n="112" d="100"/>
        </p:scale>
        <p:origin x="1048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5/2/23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696913"/>
            <a:ext cx="6188075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98463" y="696913"/>
            <a:ext cx="6188075" cy="34813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731019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5/2/23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5/2/23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5/2/23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5/2/23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5/2/23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5/2/23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5/2/23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5/2/23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5/2/23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5/2/23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5/2/23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5/2/23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676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341669" y="1447800"/>
            <a:ext cx="5574852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Create new historical and monthly plant-level </a:t>
            </a:r>
            <a:r>
              <a:rPr lang="en-US" sz="1400" dirty="0"/>
              <a:t>hydropower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prstClr val="black"/>
                </a:solidFill>
              </a:rPr>
              <a:t>generation estimates for 2001 – 2020 that can replace existing Energy Information Administration data (EIA-923) which are inadequate for many research applications.</a:t>
            </a:r>
          </a:p>
          <a:p>
            <a:pPr>
              <a:spcBef>
                <a:spcPct val="15000"/>
              </a:spcBef>
              <a:defRPr/>
            </a:pPr>
            <a:endParaRPr lang="en-US" sz="1400" b="1" dirty="0">
              <a:solidFill>
                <a:prstClr val="black"/>
              </a:solidFill>
            </a:endParaRP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Identify and collect water operations and hydrological data to serve as a proxy for individual dam sub-annual generation.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latin typeface="Calibri"/>
                <a:cs typeface="Arial"/>
              </a:rPr>
              <a:t>Evaluate the new dataset with sub-annual observations.</a:t>
            </a:r>
            <a:endParaRPr lang="en-US" sz="1400" strike="sngStrike" dirty="0">
              <a:solidFill>
                <a:prstClr val="black"/>
              </a:solidFill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</a:pPr>
            <a:endParaRPr lang="en-US" sz="1400" dirty="0">
              <a:solidFill>
                <a:srgbClr val="000000"/>
              </a:solidFill>
              <a:latin typeface="Calibri"/>
              <a:cs typeface="Arial"/>
            </a:endParaRPr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400" b="1" dirty="0">
                <a:solidFill>
                  <a:srgbClr val="000000"/>
                </a:solidFill>
              </a:rPr>
              <a:t>Impact</a:t>
            </a:r>
          </a:p>
          <a:p>
            <a:pPr marL="283210" indent="-283210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>
                <a:solidFill>
                  <a:srgbClr val="000000"/>
                </a:solidFill>
                <a:latin typeface="Calibri"/>
                <a:cs typeface="Arial"/>
              </a:rPr>
              <a:t>Unknown to most researchers, 90% of plants in the EIA-923 inventory have monthly generation that was not observed monthly but rather statistically generated. This approach neglects local hydrology and reservoir operations.</a:t>
            </a:r>
          </a:p>
          <a:p>
            <a:pPr marL="283464" indent="-283464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sz="1400" dirty="0">
                <a:solidFill>
                  <a:srgbClr val="000000"/>
                </a:solidFill>
              </a:rPr>
              <a:t>The new dataset, </a:t>
            </a:r>
            <a:r>
              <a:rPr lang="en-US" sz="1400" dirty="0" err="1">
                <a:solidFill>
                  <a:srgbClr val="000000"/>
                </a:solidFill>
              </a:rPr>
              <a:t>RectifHyd</a:t>
            </a:r>
            <a:r>
              <a:rPr lang="en-US" sz="1400" dirty="0">
                <a:solidFill>
                  <a:srgbClr val="000000"/>
                </a:solidFill>
              </a:rPr>
              <a:t>, provides revised estimates of monthly hydropower generation that more accurately represent seasonality.</a:t>
            </a: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0" y="1"/>
            <a:ext cx="12191999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000" b="1" dirty="0">
                <a:solidFill>
                  <a:srgbClr val="000000"/>
                </a:solidFill>
                <a:latin typeface="Arial" panose="020B0604020202020204" pitchFamily="34" charset="0"/>
              </a:rPr>
              <a:t>Improved Hydropower Generation Estimates for 1,500 Plants across the United States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341669" y="6440197"/>
            <a:ext cx="11582400" cy="246221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Turner, S.W.D., Nelson, K., and Voisin, N. 2022. “Revised monthly energy generation estimates for 1,500 hydroelectric power plants in the United States.” </a:t>
            </a:r>
            <a:r>
              <a:rPr lang="en-US" altLang="en-US" sz="1000" i="1" dirty="0">
                <a:solidFill>
                  <a:srgbClr val="000000"/>
                </a:solidFill>
                <a:latin typeface="+mn-lt"/>
              </a:rPr>
              <a:t>Scientific Data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, </a:t>
            </a:r>
            <a:r>
              <a:rPr lang="en-US" altLang="en-US" sz="1000" b="1" dirty="0">
                <a:solidFill>
                  <a:srgbClr val="000000"/>
                </a:solidFill>
                <a:latin typeface="+mn-lt"/>
              </a:rPr>
              <a:t>9(1),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 675. [DOI: 10.1038/s41597-022-01748-x]</a:t>
            </a: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6088379" y="5370990"/>
            <a:ext cx="598293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Arial"/>
                <a:cs typeface="Arial"/>
              </a:rPr>
              <a:t>Important differences between EIA-923 and </a:t>
            </a:r>
            <a:r>
              <a:rPr lang="en-US" altLang="en-US" sz="1200" b="1" dirty="0" err="1">
                <a:solidFill>
                  <a:srgbClr val="0000FF"/>
                </a:solidFill>
                <a:latin typeface="Arial"/>
                <a:cs typeface="Arial"/>
              </a:rPr>
              <a:t>RectifHyd</a:t>
            </a:r>
            <a:r>
              <a:rPr lang="en-US" altLang="en-US" sz="1200" b="1" dirty="0">
                <a:solidFill>
                  <a:srgbClr val="0000FF"/>
                </a:solidFill>
                <a:latin typeface="Arial"/>
                <a:cs typeface="Arial"/>
              </a:rPr>
              <a:t> state-level monthly generation are often more apparent when specific years are isolated. In 2019, for example, there is a large disparity in generation timing in several states where hydropower contributes significantly to overall electricity generation.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1504A4B-1EE4-825C-D725-A1CC383F6D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9879" y="609600"/>
            <a:ext cx="4839931" cy="4523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9419565"/>
      </p:ext>
    </p:extLst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04F155D124A184C9BF1B50050B51435" ma:contentTypeVersion="9" ma:contentTypeDescription="Create a new document." ma:contentTypeScope="" ma:versionID="76b66b382f32239fb8eb5587618611d5">
  <xsd:schema xmlns:xsd="http://www.w3.org/2001/XMLSchema" xmlns:xs="http://www.w3.org/2001/XMLSchema" xmlns:p="http://schemas.microsoft.com/office/2006/metadata/properties" xmlns:ns3="964f4f91-4ecc-4750-a526-be4b92b86cea" xmlns:ns4="9e4d5393-76ff-473a-9772-6626c388b195" targetNamespace="http://schemas.microsoft.com/office/2006/metadata/properties" ma:root="true" ma:fieldsID="e0e6ef770c664e67c80b30f37b1af245" ns3:_="" ns4:_="">
    <xsd:import namespace="964f4f91-4ecc-4750-a526-be4b92b86cea"/>
    <xsd:import namespace="9e4d5393-76ff-473a-9772-6626c388b19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4f4f91-4ecc-4750-a526-be4b92b86ce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4d5393-76ff-473a-9772-6626c388b195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BE6DA58-8AF5-4706-8AC7-89C123262C2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4f4f91-4ecc-4750-a526-be4b92b86cea"/>
    <ds:schemaRef ds:uri="9e4d5393-76ff-473a-9772-6626c388b19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A57D9F0-2B85-430B-8843-0027C0E6F07C}">
  <ds:schemaRefs>
    <ds:schemaRef ds:uri="http://purl.org/dc/elements/1.1/"/>
    <ds:schemaRef ds:uri="http://www.w3.org/XML/1998/namespace"/>
    <ds:schemaRef ds:uri="http://schemas.microsoft.com/office/2006/metadata/properties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9e4d5393-76ff-473a-9772-6626c388b195"/>
    <ds:schemaRef ds:uri="964f4f91-4ecc-4750-a526-be4b92b86cea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2C74935E-4390-47DD-99CE-60A5373B7B5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6358</TotalTime>
  <Words>222</Words>
  <Application>Microsoft Macintosh PowerPoint</Application>
  <PresentationFormat>Widescreen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lastModifiedBy>Rice, Jennie S</cp:lastModifiedBy>
  <cp:revision>20</cp:revision>
  <cp:lastPrinted>2011-05-11T17:30:12Z</cp:lastPrinted>
  <dcterms:created xsi:type="dcterms:W3CDTF">2017-11-02T21:19:41Z</dcterms:created>
  <dcterms:modified xsi:type="dcterms:W3CDTF">2023-05-02T23:36:59Z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0x010100904F155D124A184C9BF1B50050B51435</vt:lpwstr>
  </property>
  <property fmtid="{D5CDD505-2E9C-101B-9397-08002B2CF9AE}" pid="4" name="Order">
    <vt:r8>3400</vt:r8>
  </property>
  <property fmtid="{D5CDD505-2E9C-101B-9397-08002B2CF9AE}" pid="5" name="_NewReviewCycle">
    <vt:lpwstr/>
  </property>
</Properties>
</file>