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382" r:id="rId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es, Mike" initials="RM" lastIdx="10" clrIdx="0">
    <p:extLst>
      <p:ext uri="{19B8F6BF-5375-455C-9EA6-DF929625EA0E}">
        <p15:presenceInfo xmlns:p15="http://schemas.microsoft.com/office/powerpoint/2012/main" userId="S-1-5-21-414935543-1342250053-1793291686-4960" providerId="AD"/>
      </p:ext>
    </p:extLst>
  </p:cmAuthor>
  <p:cmAuthor id="2" name="Geernaert, Gerald" initials="GG" lastIdx="2" clrIdx="1">
    <p:extLst>
      <p:ext uri="{19B8F6BF-5375-455C-9EA6-DF929625EA0E}">
        <p15:presenceInfo xmlns:p15="http://schemas.microsoft.com/office/powerpoint/2012/main" userId="S-1-5-21-414935543-1342250053-1793291686-4723" providerId="AD"/>
      </p:ext>
    </p:extLst>
  </p:cmAuthor>
  <p:cmAuthor id="3" name="Anderson, Todd" initials="AT" lastIdx="6" clrIdx="2">
    <p:extLst>
      <p:ext uri="{19B8F6BF-5375-455C-9EA6-DF929625EA0E}">
        <p15:presenceInfo xmlns:p15="http://schemas.microsoft.com/office/powerpoint/2012/main" userId="S-1-5-21-414935543-1342250053-1793291686-4898" providerId="AD"/>
      </p:ext>
    </p:extLst>
  </p:cmAuthor>
  <p:cmAuthor id="4" name="Isakson, Linda U" initials="ILU" lastIdx="11" clrIdx="3">
    <p:extLst>
      <p:ext uri="{19B8F6BF-5375-455C-9EA6-DF929625EA0E}">
        <p15:presenceInfo xmlns:p15="http://schemas.microsoft.com/office/powerpoint/2012/main" userId="S::linda.isakson@pnnl.gov::2fb9b16b-847b-429e-b1d1-183f47ce9d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36"/>
    <a:srgbClr val="007837"/>
    <a:srgbClr val="FEFFE5"/>
    <a:srgbClr val="F2F2F2"/>
    <a:srgbClr val="06612F"/>
    <a:srgbClr val="6AAD89"/>
    <a:srgbClr val="106433"/>
    <a:srgbClr val="11134A"/>
    <a:srgbClr val="FFFFC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F7DFF0-9D57-4926-B6EF-297E10BBE95C}" v="11" dt="2023-04-01T15:57:54.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4" autoAdjust="0"/>
    <p:restoredTop sz="96966" autoAdjust="0"/>
  </p:normalViewPr>
  <p:slideViewPr>
    <p:cSldViewPr>
      <p:cViewPr varScale="1">
        <p:scale>
          <a:sx n="145" d="100"/>
          <a:sy n="145" d="100"/>
        </p:scale>
        <p:origin x="1064" y="18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sz="quarter" idx="1"/>
          </p:nvPr>
        </p:nvSpPr>
        <p:spPr>
          <a:xfrm>
            <a:off x="4023093" y="1"/>
            <a:ext cx="3077739" cy="471054"/>
          </a:xfrm>
          <a:prstGeom prst="rect">
            <a:avLst/>
          </a:prstGeom>
        </p:spPr>
        <p:txBody>
          <a:bodyPr vert="horz" lIns="94213" tIns="47107" rIns="94213" bIns="47107" rtlCol="0"/>
          <a:lstStyle>
            <a:lvl1pPr algn="r">
              <a:defRPr sz="1200"/>
            </a:lvl1pPr>
          </a:lstStyle>
          <a:p>
            <a:fld id="{76432D7D-4958-459C-A757-1B834665ED1E}" type="datetimeFigureOut">
              <a:rPr lang="en-US" smtClean="0"/>
              <a:t>10/1/24</a:t>
            </a:fld>
            <a:endParaRPr lang="en-US" dirty="0"/>
          </a:p>
        </p:txBody>
      </p:sp>
      <p:sp>
        <p:nvSpPr>
          <p:cNvPr id="4" name="Footer Placeholder 3"/>
          <p:cNvSpPr>
            <a:spLocks noGrp="1"/>
          </p:cNvSpPr>
          <p:nvPr>
            <p:ph type="ftr" sz="quarter" idx="2"/>
          </p:nvPr>
        </p:nvSpPr>
        <p:spPr>
          <a:xfrm>
            <a:off x="1" y="8917422"/>
            <a:ext cx="3077739" cy="471053"/>
          </a:xfrm>
          <a:prstGeom prst="rect">
            <a:avLst/>
          </a:prstGeom>
        </p:spPr>
        <p:txBody>
          <a:bodyPr vert="horz" lIns="94213" tIns="47107" rIns="94213" bIns="471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71053"/>
          </a:xfrm>
          <a:prstGeom prst="rect">
            <a:avLst/>
          </a:prstGeom>
        </p:spPr>
        <p:txBody>
          <a:bodyPr vert="horz" lIns="94213" tIns="47107" rIns="94213" bIns="47107" rtlCol="0" anchor="b"/>
          <a:lstStyle>
            <a:lvl1pPr algn="r">
              <a:defRPr sz="1200"/>
            </a:lvl1pPr>
          </a:lstStyle>
          <a:p>
            <a:fld id="{5FC274D9-AA59-431F-9AAD-4F2419B53092}" type="slidenum">
              <a:rPr lang="en-US" smtClean="0"/>
              <a:t>‹#›</a:t>
            </a:fld>
            <a:endParaRPr lang="en-US" dirty="0"/>
          </a:p>
        </p:txBody>
      </p:sp>
    </p:spTree>
    <p:extLst>
      <p:ext uri="{BB962C8B-B14F-4D97-AF65-F5344CB8AC3E}">
        <p14:creationId xmlns:p14="http://schemas.microsoft.com/office/powerpoint/2010/main" val="554442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42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idx="1"/>
          </p:nvPr>
        </p:nvSpPr>
        <p:spPr>
          <a:xfrm>
            <a:off x="4023093" y="1"/>
            <a:ext cx="3077739" cy="469424"/>
          </a:xfrm>
          <a:prstGeom prst="rect">
            <a:avLst/>
          </a:prstGeom>
        </p:spPr>
        <p:txBody>
          <a:bodyPr vert="horz" lIns="94213" tIns="47107" rIns="94213" bIns="47107" rtlCol="0"/>
          <a:lstStyle>
            <a:lvl1pPr algn="r">
              <a:defRPr sz="1200"/>
            </a:lvl1pPr>
          </a:lstStyle>
          <a:p>
            <a:fld id="{D7505EE2-20AE-4EC6-B79A-9BC949FFC34E}" type="datetimeFigureOut">
              <a:rPr lang="en-US" smtClean="0"/>
              <a:t>10/1/24</a:t>
            </a:fld>
            <a:endParaRPr lang="en-US" dirty="0"/>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4213" tIns="47107" rIns="94213" bIns="47107" rtlCol="0" anchor="ctr"/>
          <a:lstStyle/>
          <a:p>
            <a:endParaRPr lang="en-US" dirty="0"/>
          </a:p>
        </p:txBody>
      </p:sp>
      <p:sp>
        <p:nvSpPr>
          <p:cNvPr id="5" name="Notes Placeholder 4"/>
          <p:cNvSpPr>
            <a:spLocks noGrp="1"/>
          </p:cNvSpPr>
          <p:nvPr>
            <p:ph type="body" sz="quarter" idx="3"/>
          </p:nvPr>
        </p:nvSpPr>
        <p:spPr>
          <a:xfrm>
            <a:off x="710248" y="4459528"/>
            <a:ext cx="5681980" cy="4224814"/>
          </a:xfrm>
          <a:prstGeom prst="rect">
            <a:avLst/>
          </a:prstGeom>
        </p:spPr>
        <p:txBody>
          <a:bodyPr vert="horz" lIns="94213" tIns="47107" rIns="94213" bIns="471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69424"/>
          </a:xfrm>
          <a:prstGeom prst="rect">
            <a:avLst/>
          </a:prstGeom>
        </p:spPr>
        <p:txBody>
          <a:bodyPr vert="horz" lIns="94213" tIns="47107" rIns="94213" bIns="471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69424"/>
          </a:xfrm>
          <a:prstGeom prst="rect">
            <a:avLst/>
          </a:prstGeom>
        </p:spPr>
        <p:txBody>
          <a:bodyPr vert="horz" lIns="94213" tIns="47107" rIns="94213" bIns="47107" rtlCol="0" anchor="b"/>
          <a:lstStyle>
            <a:lvl1pPr algn="r">
              <a:defRPr sz="1200"/>
            </a:lvl1pPr>
          </a:lstStyle>
          <a:p>
            <a:fld id="{1BB79768-6CD1-4274-8D6F-55F7E56E6718}" type="slidenum">
              <a:rPr lang="en-US" smtClean="0"/>
              <a:t>‹#›</a:t>
            </a:fld>
            <a:endParaRPr lang="en-US" dirty="0"/>
          </a:p>
        </p:txBody>
      </p:sp>
    </p:spTree>
    <p:extLst>
      <p:ext uri="{BB962C8B-B14F-4D97-AF65-F5344CB8AC3E}">
        <p14:creationId xmlns:p14="http://schemas.microsoft.com/office/powerpoint/2010/main" val="243645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800" b="1" kern="1800" dirty="0">
                <a:solidFill>
                  <a:srgbClr val="106636"/>
                </a:solidFill>
                <a:effectLst/>
                <a:latin typeface="Times New Roman" panose="02020603050405020304" pitchFamily="18" charset="0"/>
                <a:ea typeface="Times New Roman" panose="02020603050405020304" pitchFamily="18" charset="0"/>
                <a:cs typeface="Times New Roman" panose="02020603050405020304" pitchFamily="18" charset="0"/>
              </a:rPr>
              <a:t>Word highlight text 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8685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06400" y="6248400"/>
            <a:ext cx="3556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Subtitle 2"/>
          <p:cNvSpPr>
            <a:spLocks noGrp="1"/>
          </p:cNvSpPr>
          <p:nvPr>
            <p:ph type="subTitle" idx="1"/>
          </p:nvPr>
        </p:nvSpPr>
        <p:spPr>
          <a:xfrm>
            <a:off x="1828800" y="3200400"/>
            <a:ext cx="85344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609600" y="1981200"/>
            <a:ext cx="109728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dirty="0"/>
          </a:p>
        </p:txBody>
      </p:sp>
      <p:pic>
        <p:nvPicPr>
          <p:cNvPr id="11" name="Picture 10"/>
          <p:cNvPicPr>
            <a:picLocks noChangeAspect="1"/>
          </p:cNvPicPr>
          <p:nvPr userDrawn="1"/>
        </p:nvPicPr>
        <p:blipFill>
          <a:blip r:embed="rId3"/>
          <a:stretch>
            <a:fillRect/>
          </a:stretch>
        </p:blipFill>
        <p:spPr>
          <a:xfrm>
            <a:off x="3352800" y="304800"/>
            <a:ext cx="5105400" cy="856978"/>
          </a:xfrm>
          <a:prstGeom prst="rect">
            <a:avLst/>
          </a:prstGeom>
        </p:spPr>
      </p:pic>
    </p:spTree>
    <p:extLst>
      <p:ext uri="{BB962C8B-B14F-4D97-AF65-F5344CB8AC3E}">
        <p14:creationId xmlns:p14="http://schemas.microsoft.com/office/powerpoint/2010/main" val="34703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02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991677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69901" y="866775"/>
            <a:ext cx="11214100"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18333" y="6351589"/>
            <a:ext cx="508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3" name="Picture 2"/>
          <p:cNvPicPr>
            <a:picLocks noChangeAspect="1"/>
          </p:cNvPicPr>
          <p:nvPr userDrawn="1"/>
        </p:nvPicPr>
        <p:blipFill>
          <a:blip r:embed="rId6"/>
          <a:stretch>
            <a:fillRect/>
          </a:stretch>
        </p:blipFill>
        <p:spPr>
          <a:xfrm>
            <a:off x="469901" y="6297596"/>
            <a:ext cx="2759807" cy="473110"/>
          </a:xfrm>
          <a:prstGeom prst="rect">
            <a:avLst/>
          </a:prstGeom>
        </p:spPr>
      </p:pic>
    </p:spTree>
    <p:extLst>
      <p:ext uri="{BB962C8B-B14F-4D97-AF65-F5344CB8AC3E}">
        <p14:creationId xmlns:p14="http://schemas.microsoft.com/office/powerpoint/2010/main" val="109837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7200" algn="ctr" rtl="0" eaLnBrk="1" fontAlgn="base" hangingPunct="1">
        <a:spcBef>
          <a:spcPct val="0"/>
        </a:spcBef>
        <a:spcAft>
          <a:spcPct val="0"/>
        </a:spcAft>
        <a:defRPr sz="2400">
          <a:solidFill>
            <a:srgbClr val="106636"/>
          </a:solidFill>
          <a:latin typeface="Arial" charset="0"/>
          <a:cs typeface="Arial" charset="0"/>
        </a:defRPr>
      </a:lvl6pPr>
      <a:lvl7pPr marL="914400" algn="ctr" rtl="0" eaLnBrk="1" fontAlgn="base" hangingPunct="1">
        <a:spcBef>
          <a:spcPct val="0"/>
        </a:spcBef>
        <a:spcAft>
          <a:spcPct val="0"/>
        </a:spcAft>
        <a:defRPr sz="2400">
          <a:solidFill>
            <a:srgbClr val="106636"/>
          </a:solidFill>
          <a:latin typeface="Arial" charset="0"/>
          <a:cs typeface="Arial" charset="0"/>
        </a:defRPr>
      </a:lvl7pPr>
      <a:lvl8pPr marL="1371600" algn="ctr" rtl="0" eaLnBrk="1" fontAlgn="base" hangingPunct="1">
        <a:spcBef>
          <a:spcPct val="0"/>
        </a:spcBef>
        <a:spcAft>
          <a:spcPct val="0"/>
        </a:spcAft>
        <a:defRPr sz="2400">
          <a:solidFill>
            <a:srgbClr val="106636"/>
          </a:solidFill>
          <a:latin typeface="Arial" charset="0"/>
          <a:cs typeface="Arial" charset="0"/>
        </a:defRPr>
      </a:lvl8pPr>
      <a:lvl9pPr marL="1828800" algn="ctr" rtl="0" eaLnBrk="1" fontAlgn="base" hangingPunct="1">
        <a:spcBef>
          <a:spcPct val="0"/>
        </a:spcBef>
        <a:spcAft>
          <a:spcPct val="0"/>
        </a:spcAft>
        <a:defRPr sz="2400">
          <a:solidFill>
            <a:srgbClr val="106636"/>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676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dirty="0">
              <a:solidFill>
                <a:srgbClr val="000000"/>
              </a:solidFill>
            </a:endParaRPr>
          </a:p>
        </p:txBody>
      </p:sp>
      <p:sp>
        <p:nvSpPr>
          <p:cNvPr id="3075" name="Rectangle 4"/>
          <p:cNvSpPr>
            <a:spLocks noChangeArrowheads="1"/>
          </p:cNvSpPr>
          <p:nvPr/>
        </p:nvSpPr>
        <p:spPr bwMode="auto">
          <a:xfrm>
            <a:off x="76201" y="762000"/>
            <a:ext cx="7010399" cy="12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nSpc>
                <a:spcPct val="95000"/>
              </a:lnSpc>
              <a:defRPr/>
            </a:pPr>
            <a:r>
              <a:rPr lang="en-US" sz="2000" b="1" dirty="0">
                <a:solidFill>
                  <a:srgbClr val="006600"/>
                </a:solidFill>
                <a:latin typeface="Arial" panose="020B0604020202020204" pitchFamily="34" charset="0"/>
                <a:cs typeface="Arial" panose="020B0604020202020204" pitchFamily="34" charset="0"/>
              </a:rPr>
              <a:t>Scientific Challenge </a:t>
            </a:r>
          </a:p>
          <a:p>
            <a:pPr marL="285750" indent="-285750">
              <a:lnSpc>
                <a:spcPct val="90000"/>
              </a:lnSpc>
              <a:buFont typeface="Arial" pitchFamily="34" charset="0"/>
              <a:buChar char="●"/>
              <a:defRPr/>
            </a:pPr>
            <a:r>
              <a:rPr lang="en-US" dirty="0">
                <a:solidFill>
                  <a:srgbClr val="1C1D1E"/>
                </a:solidFill>
                <a:latin typeface="Arial" panose="020B0604020202020204" pitchFamily="34" charset="0"/>
                <a:cs typeface="Arial" panose="020B0604020202020204" pitchFamily="34" charset="0"/>
              </a:rPr>
              <a:t>U</a:t>
            </a:r>
            <a:r>
              <a:rPr lang="en-US" dirty="0"/>
              <a:t>pper ocean mixing processes have substantial influence on climate and weather systems </a:t>
            </a:r>
          </a:p>
          <a:p>
            <a:pPr marL="285750" indent="-285750">
              <a:lnSpc>
                <a:spcPct val="90000"/>
              </a:lnSpc>
              <a:buFont typeface="Arial" pitchFamily="34" charset="0"/>
              <a:buChar char="●"/>
              <a:defRPr/>
            </a:pPr>
            <a:r>
              <a:rPr lang="en-US" dirty="0"/>
              <a:t>Accurate representation of these effects on the global climate and in ocean models is crucial for understanding our current and changing climate</a:t>
            </a:r>
          </a:p>
          <a:p>
            <a:pPr marL="285750" indent="-285750">
              <a:lnSpc>
                <a:spcPct val="90000"/>
              </a:lnSpc>
              <a:buFont typeface="Arial" pitchFamily="34" charset="0"/>
              <a:buChar char="●"/>
              <a:defRPr/>
            </a:pPr>
            <a:r>
              <a:rPr lang="en-US" dirty="0"/>
              <a:t>However, current mixing schemes used in these models have shown significant biases</a:t>
            </a:r>
            <a:endParaRPr lang="en-US" sz="1800" b="0" i="0" dirty="0">
              <a:solidFill>
                <a:srgbClr val="1C1D1E"/>
              </a:solidFill>
              <a:effectLst/>
              <a:latin typeface="Arial" panose="020B0604020202020204" pitchFamily="34" charset="0"/>
              <a:cs typeface="Arial" panose="020B0604020202020204" pitchFamily="34" charset="0"/>
            </a:endParaRPr>
          </a:p>
          <a:p>
            <a:pPr>
              <a:lnSpc>
                <a:spcPct val="95000"/>
              </a:lnSpc>
              <a:defRPr/>
            </a:pPr>
            <a:endParaRPr lang="en-US" sz="1800" dirty="0">
              <a:solidFill>
                <a:prstClr val="black"/>
              </a:solidFill>
              <a:latin typeface="Arial" panose="020B0604020202020204" pitchFamily="34" charset="0"/>
              <a:cs typeface="Arial" panose="020B0604020202020204" pitchFamily="34" charset="0"/>
            </a:endParaRPr>
          </a:p>
        </p:txBody>
      </p:sp>
      <p:sp>
        <p:nvSpPr>
          <p:cNvPr id="3076" name="Rectangle 5"/>
          <p:cNvSpPr>
            <a:spLocks noChangeArrowheads="1"/>
          </p:cNvSpPr>
          <p:nvPr/>
        </p:nvSpPr>
        <p:spPr bwMode="auto">
          <a:xfrm>
            <a:off x="0" y="140926"/>
            <a:ext cx="12191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dirty="0">
                <a:solidFill>
                  <a:srgbClr val="006600"/>
                </a:solidFill>
                <a:latin typeface="Arial" panose="020B0604020202020204" pitchFamily="34" charset="0"/>
              </a:rPr>
              <a:t>A New Hybrid Mass-Flux/High-Order Turbulence Closure for Ocean Vertical Mixing</a:t>
            </a:r>
          </a:p>
        </p:txBody>
      </p:sp>
      <p:sp>
        <p:nvSpPr>
          <p:cNvPr id="3078" name="TextBox 9"/>
          <p:cNvSpPr txBox="1">
            <a:spLocks noChangeArrowheads="1"/>
          </p:cNvSpPr>
          <p:nvPr/>
        </p:nvSpPr>
        <p:spPr bwMode="auto">
          <a:xfrm>
            <a:off x="7147680" y="5006359"/>
            <a:ext cx="483249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ts val="0"/>
              </a:spcBef>
              <a:buNone/>
            </a:pPr>
            <a:r>
              <a:rPr lang="en-US" sz="1000" b="0" i="0" dirty="0">
                <a:solidFill>
                  <a:srgbClr val="000000"/>
                </a:solidFill>
                <a:effectLst/>
                <a:latin typeface="Open Sans" panose="020B0606030504020204" pitchFamily="34" charset="0"/>
              </a:rPr>
              <a:t>Normalized vertical turbulent flux profiles of (a) heat for surface heat flux cases (C1, C2, C4, and C16), (b) salinity for surface salinity flux cases (E1 and E4), (c) heat for initial stratification cases (S1, S10, and S20), and (d) buoyancy for combined surface heat flux and salinity flux cases (T1S0, T1S1, T1S3, and T1S15) for both large eddy simulation (solid lines) and the Assumed-Distribution Higher-Order Closure model (dashed lines) on the final day of the simulations.</a:t>
            </a:r>
            <a:endParaRPr lang="en-US" altLang="en-US" sz="1400" dirty="0">
              <a:latin typeface="Arial" panose="020B0604020202020204" pitchFamily="34" charset="0"/>
            </a:endParaRPr>
          </a:p>
        </p:txBody>
      </p:sp>
      <p:sp>
        <p:nvSpPr>
          <p:cNvPr id="9" name="Rectangle 4">
            <a:extLst>
              <a:ext uri="{FF2B5EF4-FFF2-40B4-BE49-F238E27FC236}">
                <a16:creationId xmlns:a16="http://schemas.microsoft.com/office/drawing/2014/main" id="{0D711938-5F57-4CD6-8D4E-B80CB7329BE0}"/>
              </a:ext>
            </a:extLst>
          </p:cNvPr>
          <p:cNvSpPr>
            <a:spLocks noChangeArrowheads="1"/>
          </p:cNvSpPr>
          <p:nvPr/>
        </p:nvSpPr>
        <p:spPr bwMode="auto">
          <a:xfrm>
            <a:off x="76201" y="4271143"/>
            <a:ext cx="7010399" cy="21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buFontTx/>
              <a:buNone/>
            </a:pPr>
            <a:r>
              <a:rPr lang="en-US" altLang="en-US" sz="2000" b="1" dirty="0">
                <a:solidFill>
                  <a:srgbClr val="006600"/>
                </a:solidFill>
                <a:latin typeface="Arial" panose="020B0604020202020204" pitchFamily="34" charset="0"/>
                <a:cs typeface="Arial" panose="020B0604020202020204" pitchFamily="34" charset="0"/>
              </a:rPr>
              <a:t>Significance and Impact</a:t>
            </a:r>
          </a:p>
          <a:p>
            <a:pPr marL="283464" indent="-283464" eaLnBrk="1" hangingPunct="1">
              <a:lnSpc>
                <a:spcPct val="90000"/>
              </a:lnSpc>
              <a:buFont typeface="Arial" panose="020B0604020202020204" pitchFamily="34" charset="0"/>
              <a:buChar char="●"/>
            </a:pPr>
            <a:r>
              <a:rPr lang="en-US" dirty="0">
                <a:solidFill>
                  <a:srgbClr val="1C1D1E"/>
                </a:solidFill>
                <a:latin typeface="Arial" panose="020B0604020202020204" pitchFamily="34" charset="0"/>
                <a:cs typeface="Arial" panose="020B0604020202020204" pitchFamily="34" charset="0"/>
              </a:rPr>
              <a:t>Results </a:t>
            </a:r>
            <a:r>
              <a:rPr lang="en-US" dirty="0"/>
              <a:t>suggest its potential use in climate and ocean models to help reduce model biases</a:t>
            </a:r>
            <a:endParaRPr lang="en-US" sz="1800" b="0" i="0" dirty="0">
              <a:solidFill>
                <a:srgbClr val="1C1D1E"/>
              </a:solidFill>
              <a:effectLst/>
              <a:latin typeface="Arial" panose="020B060402020202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8B1C6242-7ACF-4806-8730-C141EE592133}"/>
              </a:ext>
            </a:extLst>
          </p:cNvPr>
          <p:cNvSpPr>
            <a:spLocks noChangeArrowheads="1"/>
          </p:cNvSpPr>
          <p:nvPr/>
        </p:nvSpPr>
        <p:spPr bwMode="auto">
          <a:xfrm>
            <a:off x="76200" y="2868050"/>
            <a:ext cx="7010400" cy="197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nSpc>
                <a:spcPct val="95000"/>
              </a:lnSpc>
              <a:defRPr/>
            </a:pPr>
            <a:r>
              <a:rPr lang="en-US" sz="2000" b="1" dirty="0">
                <a:solidFill>
                  <a:srgbClr val="006600"/>
                </a:solidFill>
                <a:latin typeface="Arial" panose="020B0604020202020204" pitchFamily="34" charset="0"/>
                <a:cs typeface="Arial" panose="020B0604020202020204" pitchFamily="34" charset="0"/>
              </a:rPr>
              <a:t>Approach and Findings</a:t>
            </a:r>
          </a:p>
          <a:p>
            <a:pPr marL="285750" indent="-285750">
              <a:lnSpc>
                <a:spcPct val="90000"/>
              </a:lnSpc>
              <a:buFont typeface="Arial" pitchFamily="34" charset="0"/>
              <a:buChar char="●"/>
              <a:defRPr/>
            </a:pPr>
            <a:r>
              <a:rPr lang="en-US" dirty="0"/>
              <a:t>We present a new physically-motivated mixing scheme for the upper ocean inspired by atmospheric mixing schemes</a:t>
            </a:r>
          </a:p>
          <a:p>
            <a:pPr marL="285750" indent="-285750">
              <a:lnSpc>
                <a:spcPct val="90000"/>
              </a:lnSpc>
              <a:buFont typeface="Arial" pitchFamily="34" charset="0"/>
              <a:buChar char="●"/>
              <a:defRPr/>
            </a:pPr>
            <a:r>
              <a:rPr lang="en-US" dirty="0"/>
              <a:t>We show that the proposed mixing scheme can simulate upper ocean mixing efficiently</a:t>
            </a:r>
            <a:endParaRPr lang="en-US" sz="1800" b="0" i="0" dirty="0">
              <a:solidFill>
                <a:srgbClr val="1C1D1E"/>
              </a:solidFill>
              <a:effectLst/>
              <a:latin typeface="Arial" panose="020B0604020202020204" pitchFamily="34" charset="0"/>
              <a:cs typeface="Arial" panose="020B0604020202020204" pitchFamily="34" charset="0"/>
            </a:endParaRPr>
          </a:p>
          <a:p>
            <a:pPr marL="285750" indent="-285750">
              <a:lnSpc>
                <a:spcPct val="90000"/>
              </a:lnSpc>
              <a:buFont typeface="Arial" pitchFamily="34" charset="0"/>
              <a:buChar char="●"/>
              <a:defRPr/>
            </a:pPr>
            <a:endParaRPr lang="en-US" sz="1800" b="0" i="0" dirty="0">
              <a:solidFill>
                <a:srgbClr val="1C1D1E"/>
              </a:solidFill>
              <a:effectLst/>
              <a:latin typeface="Arial" panose="020B0604020202020204" pitchFamily="34" charset="0"/>
              <a:cs typeface="Arial" panose="020B0604020202020204" pitchFamily="34" charset="0"/>
            </a:endParaRPr>
          </a:p>
        </p:txBody>
      </p:sp>
      <p:sp>
        <p:nvSpPr>
          <p:cNvPr id="3077" name="Text Box 6"/>
          <p:cNvSpPr txBox="1">
            <a:spLocks noChangeArrowheads="1"/>
          </p:cNvSpPr>
          <p:nvPr/>
        </p:nvSpPr>
        <p:spPr bwMode="auto">
          <a:xfrm>
            <a:off x="139165" y="5421857"/>
            <a:ext cx="6749618" cy="6463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sz="1200" b="0" i="0" dirty="0" err="1">
                <a:solidFill>
                  <a:srgbClr val="222222"/>
                </a:solidFill>
                <a:effectLst/>
                <a:latin typeface="Arial" panose="020B0604020202020204" pitchFamily="34" charset="0"/>
              </a:rPr>
              <a:t>Garanaik</a:t>
            </a:r>
            <a:r>
              <a:rPr lang="en-US" sz="1200" b="0" i="0" dirty="0">
                <a:solidFill>
                  <a:srgbClr val="222222"/>
                </a:solidFill>
                <a:effectLst/>
                <a:latin typeface="Arial" panose="020B0604020202020204" pitchFamily="34" charset="0"/>
              </a:rPr>
              <a:t>, A., Pereira, F. S., </a:t>
            </a:r>
            <a:r>
              <a:rPr lang="en-US" sz="1200" b="0" i="0" dirty="0" err="1">
                <a:solidFill>
                  <a:srgbClr val="222222"/>
                </a:solidFill>
                <a:effectLst/>
                <a:latin typeface="Arial" panose="020B0604020202020204" pitchFamily="34" charset="0"/>
              </a:rPr>
              <a:t>Smith,K</a:t>
            </a:r>
            <a:r>
              <a:rPr lang="en-US" sz="1200" b="0" i="0" dirty="0">
                <a:solidFill>
                  <a:srgbClr val="222222"/>
                </a:solidFill>
                <a:effectLst/>
                <a:latin typeface="Arial" panose="020B0604020202020204" pitchFamily="34" charset="0"/>
              </a:rPr>
              <a:t>., Robey, R., Li, Q., Pearson, B., &amp;Van Roekel, L. (2024). A new hybrid mass-flux/high-order turbulence closure for ocean vertical mixing. Journal of Advances in Modeling Earth Systems,16, e2023MS003846.</a:t>
            </a:r>
            <a:endParaRPr lang="en-US" altLang="en-US" sz="1600" dirty="0">
              <a:solidFill>
                <a:srgbClr val="000000"/>
              </a:solidFill>
              <a:latin typeface="+mn-lt"/>
            </a:endParaRPr>
          </a:p>
        </p:txBody>
      </p:sp>
      <p:sp>
        <p:nvSpPr>
          <p:cNvPr id="13" name="Rectangle 235">
            <a:extLst>
              <a:ext uri="{FF2B5EF4-FFF2-40B4-BE49-F238E27FC236}">
                <a16:creationId xmlns:a16="http://schemas.microsoft.com/office/drawing/2014/main" id="{21B71F70-0558-4303-9547-B61E5C46180B}"/>
              </a:ext>
            </a:extLst>
          </p:cNvPr>
          <p:cNvSpPr>
            <a:spLocks noChangeArrowheads="1"/>
          </p:cNvSpPr>
          <p:nvPr/>
        </p:nvSpPr>
        <p:spPr bwMode="auto">
          <a:xfrm>
            <a:off x="5047825" y="6465071"/>
            <a:ext cx="6564313" cy="223837"/>
          </a:xfrm>
          <a:prstGeom prst="rect">
            <a:avLst/>
          </a:prstGeom>
          <a:noFill/>
          <a:ln w="9525">
            <a:noFill/>
            <a:miter lim="800000"/>
            <a:headEnd/>
            <a:tailEnd/>
          </a:ln>
        </p:spPr>
        <p:txBody>
          <a:bodyPr>
            <a:prstTxWarp prst="textNoShape">
              <a:avLst/>
            </a:prstTxWarp>
          </a:bodyPr>
          <a:lstStyle/>
          <a:p>
            <a:pPr marL="171450" indent="-171450" algn="r" eaLnBrk="0" hangingPunct="0">
              <a:lnSpc>
                <a:spcPct val="90000"/>
              </a:lnSpc>
            </a:pPr>
            <a:r>
              <a:rPr lang="en-US" sz="1200" b="1" dirty="0">
                <a:solidFill>
                  <a:srgbClr val="106433"/>
                </a:solidFill>
                <a:latin typeface="Arial Nova" panose="020B0504020202020204" pitchFamily="34" charset="0"/>
                <a:ea typeface="Rod" charset="0"/>
                <a:cs typeface="Rod" charset="0"/>
              </a:rPr>
              <a:t>Department of Energy  •  Office of Science  •  Biological and Environmental Research</a:t>
            </a:r>
          </a:p>
        </p:txBody>
      </p:sp>
      <p:grpSp>
        <p:nvGrpSpPr>
          <p:cNvPr id="7" name="Group 6">
            <a:extLst>
              <a:ext uri="{FF2B5EF4-FFF2-40B4-BE49-F238E27FC236}">
                <a16:creationId xmlns:a16="http://schemas.microsoft.com/office/drawing/2014/main" id="{39D17AC1-73A3-E759-7995-562E772980AE}"/>
              </a:ext>
            </a:extLst>
          </p:cNvPr>
          <p:cNvGrpSpPr/>
          <p:nvPr/>
        </p:nvGrpSpPr>
        <p:grpSpPr>
          <a:xfrm>
            <a:off x="7147680" y="974599"/>
            <a:ext cx="4832494" cy="4015437"/>
            <a:chOff x="6779645" y="990922"/>
            <a:chExt cx="4832494" cy="4015437"/>
          </a:xfrm>
        </p:grpSpPr>
        <p:sp>
          <p:nvSpPr>
            <p:cNvPr id="4" name="Rectangle 3">
              <a:extLst>
                <a:ext uri="{FF2B5EF4-FFF2-40B4-BE49-F238E27FC236}">
                  <a16:creationId xmlns:a16="http://schemas.microsoft.com/office/drawing/2014/main" id="{BA82C08F-181F-327D-6614-B83D92621493}"/>
                </a:ext>
              </a:extLst>
            </p:cNvPr>
            <p:cNvSpPr/>
            <p:nvPr/>
          </p:nvSpPr>
          <p:spPr>
            <a:xfrm>
              <a:off x="6779645" y="990922"/>
              <a:ext cx="4832494" cy="4015437"/>
            </a:xfrm>
            <a:prstGeom prst="rect">
              <a:avLst/>
            </a:prstGeom>
            <a:solidFill>
              <a:schemeClr val="bg1"/>
            </a:solidFill>
            <a:ln w="38100">
              <a:solidFill>
                <a:srgbClr val="106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in graphic">
              <a:extLst>
                <a:ext uri="{FF2B5EF4-FFF2-40B4-BE49-F238E27FC236}">
                  <a16:creationId xmlns:a16="http://schemas.microsoft.com/office/drawing/2014/main" id="{3FA798B9-5295-B764-0D02-197A6084F0D0}"/>
                </a:ext>
              </a:extLst>
            </p:cNvPr>
            <p:cNvPicPr/>
            <p:nvPr/>
          </p:nvPicPr>
          <p:blipFill>
            <a:blip r:embed="rId3"/>
            <a:stretch/>
          </p:blipFill>
          <p:spPr>
            <a:xfrm>
              <a:off x="6858000" y="1089628"/>
              <a:ext cx="4588200" cy="3809880"/>
            </a:xfrm>
            <a:prstGeom prst="rect">
              <a:avLst/>
            </a:prstGeom>
            <a:ln>
              <a:noFill/>
            </a:ln>
          </p:spPr>
        </p:pic>
      </p:grpSp>
    </p:spTree>
    <p:extLst>
      <p:ext uri="{BB962C8B-B14F-4D97-AF65-F5344CB8AC3E}">
        <p14:creationId xmlns:p14="http://schemas.microsoft.com/office/powerpoint/2010/main" val="9619923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 2017 BER Transition briefing MRR 02102017 Gary Tris Todd.pptx" id="{950876FA-45CC-4CBB-8EB8-94848769055F}" vid="{E060FB21-235D-4E61-AB69-C8AF0AE30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f1a08c3-14da-4669-a81b-4822034d70c2">
      <Terms xmlns="http://schemas.microsoft.com/office/infopath/2007/PartnerControls"/>
    </lcf76f155ced4ddcb4097134ff3c332f>
    <TaxCatchAll xmlns="5cece13e-3376-4417-9525-be60b11a89a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EE2EA1CCEDFE42ABC93D9292C873B0" ma:contentTypeVersion="15" ma:contentTypeDescription="Create a new document." ma:contentTypeScope="" ma:versionID="d0e421adeeb29216af584de8cfaaa04a">
  <xsd:schema xmlns:xsd="http://www.w3.org/2001/XMLSchema" xmlns:xs="http://www.w3.org/2001/XMLSchema" xmlns:p="http://schemas.microsoft.com/office/2006/metadata/properties" xmlns:ns2="c984396b-6b2b-4702-b0ed-ddd4650c9569" xmlns:ns3="df1a08c3-14da-4669-a81b-4822034d70c2" xmlns:ns4="5cece13e-3376-4417-9525-be60b11a89a8" targetNamespace="http://schemas.microsoft.com/office/2006/metadata/properties" ma:root="true" ma:fieldsID="2635d5d37e702e062bf6f3db5e2ece6e" ns2:_="" ns3:_="" ns4:_="">
    <xsd:import namespace="c984396b-6b2b-4702-b0ed-ddd4650c9569"/>
    <xsd:import namespace="df1a08c3-14da-4669-a81b-4822034d70c2"/>
    <xsd:import namespace="5cece13e-3376-4417-9525-be60b11a8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4396b-6b2b-4702-b0ed-ddd4650c95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1a08c3-14da-4669-a81b-4822034d70c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dbef186-2c9c-465c-b98c-3ee97403fb82}" ma:internalName="TaxCatchAll" ma:showField="CatchAllData" ma:web="c984396b-6b2b-4702-b0ed-ddd4650c9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913A82-260E-4EE4-B3B5-558A6A351E7F}">
  <ds:schemaRefs>
    <ds:schemaRef ds:uri="5cece13e-3376-4417-9525-be60b11a89a8"/>
    <ds:schemaRef ds:uri="http://purl.org/dc/terms/"/>
    <ds:schemaRef ds:uri="http://purl.org/dc/dcmitype/"/>
    <ds:schemaRef ds:uri="http://schemas.openxmlformats.org/package/2006/metadata/core-properties"/>
    <ds:schemaRef ds:uri="df1a08c3-14da-4669-a81b-4822034d70c2"/>
    <ds:schemaRef ds:uri="http://purl.org/dc/elements/1.1/"/>
    <ds:schemaRef ds:uri="http://schemas.microsoft.com/office/2006/metadata/properties"/>
    <ds:schemaRef ds:uri="http://schemas.microsoft.com/office/2006/documentManagement/types"/>
    <ds:schemaRef ds:uri="c984396b-6b2b-4702-b0ed-ddd4650c9569"/>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26A0052-45CF-4915-8A3A-5A80A05D3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4396b-6b2b-4702-b0ed-ddd4650c9569"/>
    <ds:schemaRef ds:uri="df1a08c3-14da-4669-a81b-4822034d70c2"/>
    <ds:schemaRef ds:uri="5cece13e-3376-4417-9525-be60b11a8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65C4C2-4478-4D9E-A6A1-E2DBA1C29A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 template</Template>
  <TotalTime>2913</TotalTime>
  <Words>295</Words>
  <Application>Microsoft Macintosh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Nova</vt:lpstr>
      <vt:lpstr>Calibri</vt:lpstr>
      <vt:lpstr>Open Sans</vt:lpstr>
      <vt:lpstr>Times New Roman</vt:lpstr>
      <vt:lpstr>1_Office Theme</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Tristram</dc:creator>
  <cp:lastModifiedBy>Smith, Katherine Margaret</cp:lastModifiedBy>
  <cp:revision>131</cp:revision>
  <cp:lastPrinted>2022-03-28T16:23:10Z</cp:lastPrinted>
  <dcterms:created xsi:type="dcterms:W3CDTF">2019-02-27T15:57:00Z</dcterms:created>
  <dcterms:modified xsi:type="dcterms:W3CDTF">2024-10-01T17:37:35Z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0x01010007EE2EA1CCEDFE42ABC93D9292C873B0</vt:lpwstr>
  </property>
  <property fmtid="{D5CDD505-2E9C-101B-9397-08002B2CF9AE}" pid="3" name="MediaServiceImageTags">
    <vt:lpwstr/>
  </property>
</Properties>
</file>