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0C0"/>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9"/>
    <p:restoredTop sz="96405"/>
  </p:normalViewPr>
  <p:slideViewPr>
    <p:cSldViewPr snapToGrid="0" snapToObjects="1">
      <p:cViewPr varScale="1">
        <p:scale>
          <a:sx n="54" d="100"/>
          <a:sy n="54" d="100"/>
        </p:scale>
        <p:origin x="107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6/14/2023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6/14/2023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6/14/2023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6/14/2023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77408" y="208125"/>
            <a:ext cx="10963656"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ENSO-Induced Teleconnection: Process-Oriented Diagnostics to Assess Rossby Wave Sources and Ambient Flow Properties in Climate Models</a:t>
            </a:r>
          </a:p>
        </p:txBody>
      </p:sp>
      <p:sp>
        <p:nvSpPr>
          <p:cNvPr id="11" name="TextBox 10">
            <a:extLst>
              <a:ext uri="{FF2B5EF4-FFF2-40B4-BE49-F238E27FC236}">
                <a16:creationId xmlns:a16="http://schemas.microsoft.com/office/drawing/2014/main" id="{C1487AF8-B774-BC41-BABF-E7279BA534C8}"/>
              </a:ext>
            </a:extLst>
          </p:cNvPr>
          <p:cNvSpPr txBox="1"/>
          <p:nvPr/>
        </p:nvSpPr>
        <p:spPr>
          <a:xfrm>
            <a:off x="6162943" y="1503347"/>
            <a:ext cx="5474874" cy="984885"/>
          </a:xfrm>
          <a:prstGeom prst="rect">
            <a:avLst/>
          </a:prstGeom>
          <a:solidFill>
            <a:schemeClr val="bg1"/>
          </a:solidFill>
        </p:spPr>
        <p:txBody>
          <a:bodyPr wrap="square" rtlCol="0">
            <a:spAutoFit/>
          </a:bodyPr>
          <a:lstStyle/>
          <a:p>
            <a:r>
              <a:rPr lang="en-US" sz="1600" b="1" dirty="0">
                <a:latin typeface="Arial"/>
                <a:cs typeface="Arial"/>
              </a:rPr>
              <a:t>OBJECTIVE</a:t>
            </a:r>
          </a:p>
          <a:p>
            <a:r>
              <a:rPr lang="en-US" sz="1400" i="1" dirty="0">
                <a:solidFill>
                  <a:prstClr val="black"/>
                </a:solidFill>
                <a:latin typeface="Arial"/>
                <a:cs typeface="Arial"/>
              </a:rPr>
              <a:t>To determine the dependence of a skillful El Nino Pacific North American (PNA) pattern on Rossby wave source (RWS) and mi-latitude jet characteristics in AMIP simulations.</a:t>
            </a:r>
            <a:endParaRPr lang="en-US" sz="1600"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6174131" y="2488231"/>
            <a:ext cx="5474874" cy="1415772"/>
          </a:xfrm>
          <a:prstGeom prst="rect">
            <a:avLst/>
          </a:prstGeom>
          <a:solidFill>
            <a:schemeClr val="bg1"/>
          </a:solidFill>
        </p:spPr>
        <p:txBody>
          <a:bodyPr wrap="square" rtlCol="0">
            <a:spAutoFit/>
          </a:bodyPr>
          <a:lstStyle/>
          <a:p>
            <a:r>
              <a:rPr lang="en-US" sz="1600" b="1" dirty="0">
                <a:latin typeface="Arial"/>
                <a:cs typeface="Arial"/>
              </a:rPr>
              <a:t>APPROACH</a:t>
            </a:r>
          </a:p>
          <a:p>
            <a:r>
              <a:rPr lang="en-US" sz="1400" dirty="0">
                <a:solidFill>
                  <a:prstClr val="black"/>
                </a:solidFill>
                <a:latin typeface="Arial"/>
                <a:cs typeface="Arial"/>
              </a:rPr>
              <a:t>We use reanalysis and AMIP experiments to compare the changes in the PNA pattern between AMIP5 and AMIP6 assessments. Our analysis focuses on applying RWS and jet vorticity diagnostics to determine their role in different AMIP models and to identify improvements between AMIP5 and AMIP6 </a:t>
            </a:r>
            <a:endParaRPr lang="en-US" sz="1400" dirty="0">
              <a:latin typeface="Arial"/>
              <a:cs typeface="Arial"/>
            </a:endParaRPr>
          </a:p>
        </p:txBody>
      </p:sp>
      <p:sp>
        <p:nvSpPr>
          <p:cNvPr id="5" name="TextBox 4">
            <a:extLst>
              <a:ext uri="{FF2B5EF4-FFF2-40B4-BE49-F238E27FC236}">
                <a16:creationId xmlns:a16="http://schemas.microsoft.com/office/drawing/2014/main" id="{6AF21CA0-BFB2-FD49-B87B-691F5EF29D9D}"/>
              </a:ext>
            </a:extLst>
          </p:cNvPr>
          <p:cNvSpPr txBox="1"/>
          <p:nvPr/>
        </p:nvSpPr>
        <p:spPr>
          <a:xfrm>
            <a:off x="1033670" y="995690"/>
            <a:ext cx="10280922" cy="338554"/>
          </a:xfrm>
          <a:prstGeom prst="rect">
            <a:avLst/>
          </a:prstGeom>
          <a:noFill/>
          <a:ln>
            <a:solidFill>
              <a:schemeClr val="accent1"/>
            </a:solidFill>
          </a:ln>
        </p:spPr>
        <p:txBody>
          <a:bodyPr wrap="square" rtlCol="0">
            <a:spAutoFit/>
          </a:bodyPr>
          <a:lstStyle/>
          <a:p>
            <a:pPr algn="ctr"/>
            <a:r>
              <a:rPr lang="en-US" sz="1600" dirty="0">
                <a:latin typeface="Arial" panose="020B0604020202020204" pitchFamily="34" charset="0"/>
                <a:cs typeface="Arial" panose="020B0604020202020204" pitchFamily="34" charset="0"/>
              </a:rPr>
              <a:t>Annamalai, H., R. B. Neale, and J. Hafner, 2023:  J. Climate, 36, 3015–3041, doi:10.1175/JCLI-D-22-0346.1</a:t>
            </a:r>
          </a:p>
        </p:txBody>
      </p:sp>
      <p:sp>
        <p:nvSpPr>
          <p:cNvPr id="13" name="TextBox 12">
            <a:extLst>
              <a:ext uri="{FF2B5EF4-FFF2-40B4-BE49-F238E27FC236}">
                <a16:creationId xmlns:a16="http://schemas.microsoft.com/office/drawing/2014/main" id="{684BB747-39C5-DC46-AAAB-B70EAA51B2E0}"/>
              </a:ext>
            </a:extLst>
          </p:cNvPr>
          <p:cNvSpPr txBox="1"/>
          <p:nvPr/>
        </p:nvSpPr>
        <p:spPr>
          <a:xfrm>
            <a:off x="6162943" y="3904004"/>
            <a:ext cx="5474874" cy="2062103"/>
          </a:xfrm>
          <a:prstGeom prst="rect">
            <a:avLst/>
          </a:prstGeom>
          <a:noFill/>
        </p:spPr>
        <p:txBody>
          <a:bodyPr wrap="square" rtlCol="0">
            <a:spAutoFit/>
          </a:bodyPr>
          <a:lstStyle/>
          <a:p>
            <a:r>
              <a:rPr lang="en-US" sz="1600" b="1" dirty="0">
                <a:latin typeface="Arial"/>
                <a:cs typeface="Arial"/>
              </a:rPr>
              <a:t>IMPACT</a:t>
            </a:r>
          </a:p>
          <a:p>
            <a:r>
              <a:rPr lang="en-US" sz="1400" dirty="0">
                <a:latin typeface="Arial" panose="020B0604020202020204" pitchFamily="34" charset="0"/>
                <a:cs typeface="Arial" panose="020B0604020202020204" pitchFamily="34" charset="0"/>
              </a:rPr>
              <a:t>The accuracy of the North Pacific circulation anomalies during El Nino can be determined from a simple set of flow diagnostics. The analysis will aid in the model development process. These Process Oriented Diagnostics (PODs) form an integral component of PODs available as part of the Model Diagnostics Task Force (MDTF). This capability can be provided as an interoperable component under the Coordinated Model Evaluations Capabilities (CMEC) </a:t>
            </a:r>
          </a:p>
          <a:p>
            <a:endParaRPr lang="en-US" sz="1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9218239-B8C2-6240-1CD7-100CC7C9EB8B}"/>
              </a:ext>
            </a:extLst>
          </p:cNvPr>
          <p:cNvPicPr>
            <a:picLocks noChangeAspect="1"/>
          </p:cNvPicPr>
          <p:nvPr/>
        </p:nvPicPr>
        <p:blipFill rotWithShape="1">
          <a:blip r:embed="rId2"/>
          <a:srcRect t="1857" r="55903" b="75760"/>
          <a:stretch/>
        </p:blipFill>
        <p:spPr>
          <a:xfrm>
            <a:off x="2915236" y="1679960"/>
            <a:ext cx="3176620" cy="2015976"/>
          </a:xfrm>
          <a:prstGeom prst="rect">
            <a:avLst/>
          </a:prstGeom>
        </p:spPr>
      </p:pic>
      <p:pic>
        <p:nvPicPr>
          <p:cNvPr id="9" name="Picture 8">
            <a:extLst>
              <a:ext uri="{FF2B5EF4-FFF2-40B4-BE49-F238E27FC236}">
                <a16:creationId xmlns:a16="http://schemas.microsoft.com/office/drawing/2014/main" id="{8484935F-3B6A-F822-52C9-41C39C4819D9}"/>
              </a:ext>
            </a:extLst>
          </p:cNvPr>
          <p:cNvPicPr>
            <a:picLocks noChangeAspect="1"/>
          </p:cNvPicPr>
          <p:nvPr/>
        </p:nvPicPr>
        <p:blipFill rotWithShape="1">
          <a:blip r:embed="rId3"/>
          <a:srcRect l="57715" t="41072" r="-247" b="41996"/>
          <a:stretch/>
        </p:blipFill>
        <p:spPr>
          <a:xfrm>
            <a:off x="101104" y="4605768"/>
            <a:ext cx="2914378" cy="1459503"/>
          </a:xfrm>
          <a:prstGeom prst="rect">
            <a:avLst/>
          </a:prstGeom>
        </p:spPr>
      </p:pic>
      <p:pic>
        <p:nvPicPr>
          <p:cNvPr id="6" name="Picture 5">
            <a:extLst>
              <a:ext uri="{FF2B5EF4-FFF2-40B4-BE49-F238E27FC236}">
                <a16:creationId xmlns:a16="http://schemas.microsoft.com/office/drawing/2014/main" id="{858BCFCB-A88A-FB14-C565-0C2806F6019C}"/>
              </a:ext>
            </a:extLst>
          </p:cNvPr>
          <p:cNvPicPr>
            <a:picLocks noChangeAspect="1"/>
          </p:cNvPicPr>
          <p:nvPr/>
        </p:nvPicPr>
        <p:blipFill rotWithShape="1">
          <a:blip r:embed="rId4"/>
          <a:srcRect l="58840" t="41011" r="567" b="41426"/>
          <a:stretch/>
        </p:blipFill>
        <p:spPr>
          <a:xfrm>
            <a:off x="133762" y="3113234"/>
            <a:ext cx="2678302" cy="1466876"/>
          </a:xfrm>
          <a:prstGeom prst="rect">
            <a:avLst/>
          </a:prstGeom>
        </p:spPr>
      </p:pic>
      <p:pic>
        <p:nvPicPr>
          <p:cNvPr id="15" name="Picture 14">
            <a:extLst>
              <a:ext uri="{FF2B5EF4-FFF2-40B4-BE49-F238E27FC236}">
                <a16:creationId xmlns:a16="http://schemas.microsoft.com/office/drawing/2014/main" id="{3E44878A-6FDD-A1F6-06B2-F0C00FED5512}"/>
              </a:ext>
            </a:extLst>
          </p:cNvPr>
          <p:cNvPicPr>
            <a:picLocks noChangeAspect="1"/>
          </p:cNvPicPr>
          <p:nvPr/>
        </p:nvPicPr>
        <p:blipFill rotWithShape="1">
          <a:blip r:embed="rId4"/>
          <a:srcRect l="58840" t="1779" r="574" b="80657"/>
          <a:stretch/>
        </p:blipFill>
        <p:spPr>
          <a:xfrm>
            <a:off x="165537" y="1577053"/>
            <a:ext cx="2677807" cy="1466979"/>
          </a:xfrm>
          <a:prstGeom prst="rect">
            <a:avLst/>
          </a:prstGeom>
        </p:spPr>
      </p:pic>
      <p:sp>
        <p:nvSpPr>
          <p:cNvPr id="16" name="TextBox 15">
            <a:extLst>
              <a:ext uri="{FF2B5EF4-FFF2-40B4-BE49-F238E27FC236}">
                <a16:creationId xmlns:a16="http://schemas.microsoft.com/office/drawing/2014/main" id="{227F0BE2-6987-1377-A9B1-D97EA756ABAA}"/>
              </a:ext>
            </a:extLst>
          </p:cNvPr>
          <p:cNvSpPr txBox="1"/>
          <p:nvPr/>
        </p:nvSpPr>
        <p:spPr>
          <a:xfrm>
            <a:off x="133762" y="1310628"/>
            <a:ext cx="1444626" cy="369332"/>
          </a:xfrm>
          <a:prstGeom prst="rect">
            <a:avLst/>
          </a:prstGeom>
          <a:noFill/>
        </p:spPr>
        <p:txBody>
          <a:bodyPr wrap="none" rtlCol="0">
            <a:spAutoFit/>
          </a:bodyPr>
          <a:lstStyle/>
          <a:p>
            <a:r>
              <a:rPr lang="en-US" dirty="0"/>
              <a:t>ERA-interim</a:t>
            </a:r>
          </a:p>
        </p:txBody>
      </p:sp>
      <p:sp>
        <p:nvSpPr>
          <p:cNvPr id="17" name="TextBox 16">
            <a:extLst>
              <a:ext uri="{FF2B5EF4-FFF2-40B4-BE49-F238E27FC236}">
                <a16:creationId xmlns:a16="http://schemas.microsoft.com/office/drawing/2014/main" id="{14287CD2-B002-3FC2-D62B-9416ABF26DEC}"/>
              </a:ext>
            </a:extLst>
          </p:cNvPr>
          <p:cNvSpPr txBox="1"/>
          <p:nvPr/>
        </p:nvSpPr>
        <p:spPr>
          <a:xfrm>
            <a:off x="165537" y="2942645"/>
            <a:ext cx="883575" cy="369332"/>
          </a:xfrm>
          <a:prstGeom prst="rect">
            <a:avLst/>
          </a:prstGeom>
          <a:noFill/>
        </p:spPr>
        <p:txBody>
          <a:bodyPr wrap="none" rtlCol="0">
            <a:spAutoFit/>
          </a:bodyPr>
          <a:lstStyle/>
          <a:p>
            <a:r>
              <a:rPr lang="en-US" dirty="0">
                <a:solidFill>
                  <a:srgbClr val="0640C0"/>
                </a:solidFill>
              </a:rPr>
              <a:t>CAM6</a:t>
            </a:r>
          </a:p>
        </p:txBody>
      </p:sp>
      <p:sp>
        <p:nvSpPr>
          <p:cNvPr id="18" name="TextBox 17">
            <a:extLst>
              <a:ext uri="{FF2B5EF4-FFF2-40B4-BE49-F238E27FC236}">
                <a16:creationId xmlns:a16="http://schemas.microsoft.com/office/drawing/2014/main" id="{CED44F6F-02B4-35DD-3F33-F48BDF754882}"/>
              </a:ext>
            </a:extLst>
          </p:cNvPr>
          <p:cNvSpPr txBox="1"/>
          <p:nvPr/>
        </p:nvSpPr>
        <p:spPr>
          <a:xfrm>
            <a:off x="74999" y="4500717"/>
            <a:ext cx="883575" cy="369332"/>
          </a:xfrm>
          <a:prstGeom prst="rect">
            <a:avLst/>
          </a:prstGeom>
          <a:noFill/>
        </p:spPr>
        <p:txBody>
          <a:bodyPr wrap="none" rtlCol="0">
            <a:spAutoFit/>
          </a:bodyPr>
          <a:lstStyle/>
          <a:p>
            <a:r>
              <a:rPr lang="en-US" dirty="0">
                <a:solidFill>
                  <a:srgbClr val="0070C0"/>
                </a:solidFill>
              </a:rPr>
              <a:t>CAM5</a:t>
            </a:r>
          </a:p>
        </p:txBody>
      </p:sp>
      <p:sp>
        <p:nvSpPr>
          <p:cNvPr id="19" name="TextBox 18">
            <a:extLst>
              <a:ext uri="{FF2B5EF4-FFF2-40B4-BE49-F238E27FC236}">
                <a16:creationId xmlns:a16="http://schemas.microsoft.com/office/drawing/2014/main" id="{2F784360-40A9-1B8C-BE6A-272FBE15F526}"/>
              </a:ext>
            </a:extLst>
          </p:cNvPr>
          <p:cNvSpPr txBox="1"/>
          <p:nvPr/>
        </p:nvSpPr>
        <p:spPr>
          <a:xfrm>
            <a:off x="3177478" y="3774771"/>
            <a:ext cx="2914378" cy="830997"/>
          </a:xfrm>
          <a:prstGeom prst="rect">
            <a:avLst/>
          </a:prstGeom>
          <a:noFill/>
        </p:spPr>
        <p:txBody>
          <a:bodyPr wrap="square" rtlCol="0">
            <a:spAutoFit/>
          </a:bodyPr>
          <a:lstStyle/>
          <a:p>
            <a:r>
              <a:rPr lang="en-US" sz="1200" b="1" dirty="0"/>
              <a:t>Top:</a:t>
            </a:r>
            <a:r>
              <a:rPr lang="en-US" sz="1200" dirty="0"/>
              <a:t> Relationship between DJF El Nino PNA biases and RWS biases. AMIP6 models (6) generally improve from AMIP5 (5) .</a:t>
            </a:r>
          </a:p>
        </p:txBody>
      </p:sp>
      <p:sp>
        <p:nvSpPr>
          <p:cNvPr id="20" name="TextBox 19">
            <a:extLst>
              <a:ext uri="{FF2B5EF4-FFF2-40B4-BE49-F238E27FC236}">
                <a16:creationId xmlns:a16="http://schemas.microsoft.com/office/drawing/2014/main" id="{710F96B9-B452-7298-90F1-AAB6245E9CE7}"/>
              </a:ext>
            </a:extLst>
          </p:cNvPr>
          <p:cNvSpPr txBox="1"/>
          <p:nvPr/>
        </p:nvSpPr>
        <p:spPr>
          <a:xfrm>
            <a:off x="2915236" y="4912451"/>
            <a:ext cx="3176620" cy="1015663"/>
          </a:xfrm>
          <a:prstGeom prst="rect">
            <a:avLst/>
          </a:prstGeom>
          <a:noFill/>
        </p:spPr>
        <p:txBody>
          <a:bodyPr wrap="square" rtlCol="0">
            <a:spAutoFit/>
          </a:bodyPr>
          <a:lstStyle/>
          <a:p>
            <a:r>
              <a:rPr lang="en-US" sz="1200" b="1" dirty="0"/>
              <a:t>Left: </a:t>
            </a:r>
            <a:r>
              <a:rPr lang="en-US" sz="1200" dirty="0"/>
              <a:t>DJF 200-mb geopotential height (shaded) and meridional wind (contours) anomalies during El Nino. Examples are for the Community Atmosphere Model (CAM, </a:t>
            </a:r>
            <a:r>
              <a:rPr lang="en-US" sz="1200" dirty="0" err="1"/>
              <a:t>vers</a:t>
            </a:r>
            <a:r>
              <a:rPr lang="en-US" sz="1200" dirty="0"/>
              <a:t>. 5 and 6)  </a:t>
            </a:r>
          </a:p>
        </p:txBody>
      </p:sp>
      <p:sp>
        <p:nvSpPr>
          <p:cNvPr id="21" name="Rectangle 20">
            <a:extLst>
              <a:ext uri="{FF2B5EF4-FFF2-40B4-BE49-F238E27FC236}">
                <a16:creationId xmlns:a16="http://schemas.microsoft.com/office/drawing/2014/main" id="{D49E47E8-9E0D-FED4-3687-73298A290E97}"/>
              </a:ext>
            </a:extLst>
          </p:cNvPr>
          <p:cNvSpPr/>
          <p:nvPr/>
        </p:nvSpPr>
        <p:spPr>
          <a:xfrm>
            <a:off x="3352800" y="1525119"/>
            <a:ext cx="2057400" cy="17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267</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38</cp:revision>
  <dcterms:created xsi:type="dcterms:W3CDTF">2017-08-29T22:43:04Z</dcterms:created>
  <dcterms:modified xsi:type="dcterms:W3CDTF">2023-06-14T14:59:44Z</dcterms:modified>
</cp:coreProperties>
</file>