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758C50D-8E1A-A36E-82B6-50DC62C2065F}" name="Fan, Jiwen" initials="FJ" userId="S::jiwen.fan@pnnl.gov::2004cbe7-a365-4f2a-b7a0-312938d353be" providerId="AD"/>
  <p188:author id="{681CD312-CF8A-13A0-D325-3450E226B68B}" name="Campbell, Holly M" initials="CHM" userId="S::holly.campbell@pnnl.gov::c4d0878e-c000-43c1-808f-30e12e26e7a4" providerId="AD"/>
  <p188:author id="{DB5AD34E-5652-42CD-630E-89AC5A58264C}" name="Sen, Kacoli" initials="SK" userId="S::kacoli.sen@pnnl.gov::b06ef3b8-9684-4d79-871b-2ad1237d05b5"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6" autoAdjust="0"/>
    <p:restoredTop sz="93792" autoAdjust="0"/>
  </p:normalViewPr>
  <p:slideViewPr>
    <p:cSldViewPr>
      <p:cViewPr varScale="1">
        <p:scale>
          <a:sx n="67" d="100"/>
          <a:sy n="67" d="100"/>
        </p:scale>
        <p:origin x="74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8/13/2024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274638"/>
            <a:ext cx="10972800" cy="640080"/>
          </a:xfrm>
        </p:spPr>
        <p:txBody>
          <a:bodyPr/>
          <a:lstStyle>
            <a:lvl1pPr>
              <a:defRPr sz="2800" b="0" i="0" baseline="0">
                <a:latin typeface="Arial" panose="020B0604020202020204" pitchFamily="34" charset="0"/>
                <a:cs typeface="Arial" panose="020B0604020202020204" pitchFamily="34" charset="0"/>
              </a:defRPr>
            </a:lvl1pPr>
          </a:lstStyle>
          <a:p>
            <a:r>
              <a:rPr lang="en-US" dirty="0"/>
              <a:t>Research Highlight Title Text</a:t>
            </a:r>
          </a:p>
        </p:txBody>
      </p:sp>
      <p:sp>
        <p:nvSpPr>
          <p:cNvPr id="3" name="Text Placeholder 2"/>
          <p:cNvSpPr>
            <a:spLocks noGrp="1"/>
          </p:cNvSpPr>
          <p:nvPr>
            <p:ph type="body" idx="1" hasCustomPrompt="1"/>
          </p:nvPr>
        </p:nvSpPr>
        <p:spPr>
          <a:xfrm>
            <a:off x="640080" y="1051560"/>
            <a:ext cx="5386917" cy="274320"/>
          </a:xfrm>
        </p:spPr>
        <p:txBody>
          <a:bodyPr anchor="b"/>
          <a:lstStyle>
            <a:lvl1pPr marL="0" indent="0">
              <a:buNone/>
              <a:defRPr sz="1600" b="1" i="0"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Objective</a:t>
            </a:r>
          </a:p>
        </p:txBody>
      </p:sp>
      <p:sp>
        <p:nvSpPr>
          <p:cNvPr id="6" name="Content Placeholder 5"/>
          <p:cNvSpPr>
            <a:spLocks noGrp="1"/>
          </p:cNvSpPr>
          <p:nvPr>
            <p:ph sz="quarter" idx="4" hasCustomPrompt="1"/>
          </p:nvPr>
        </p:nvSpPr>
        <p:spPr>
          <a:xfrm>
            <a:off x="6193368" y="4724400"/>
            <a:ext cx="5389033" cy="365125"/>
          </a:xfrm>
        </p:spPr>
        <p:txBody>
          <a:bodyPr/>
          <a:lstStyle>
            <a:lvl1pPr marL="0" indent="0">
              <a:buNone/>
              <a:defRPr sz="1100" baseline="0">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Image caption with credit.</a:t>
            </a:r>
          </a:p>
        </p:txBody>
      </p:sp>
      <p:sp>
        <p:nvSpPr>
          <p:cNvPr id="11" name="Picture Placeholder 10">
            <a:extLst>
              <a:ext uri="{FF2B5EF4-FFF2-40B4-BE49-F238E27FC236}">
                <a16:creationId xmlns:a16="http://schemas.microsoft.com/office/drawing/2014/main" id="{CDBE66C1-DB19-98D2-8305-5914EE707D2D}"/>
              </a:ext>
            </a:extLst>
          </p:cNvPr>
          <p:cNvSpPr>
            <a:spLocks noGrp="1"/>
          </p:cNvSpPr>
          <p:nvPr>
            <p:ph type="pic" sz="quarter" idx="13" hasCustomPrompt="1"/>
          </p:nvPr>
        </p:nvSpPr>
        <p:spPr>
          <a:xfrm>
            <a:off x="6196013" y="1051561"/>
            <a:ext cx="5386387" cy="3672840"/>
          </a:xfrm>
        </p:spPr>
        <p:txBody>
          <a:bodyPr/>
          <a:lstStyle>
            <a:lvl1pPr marL="0" indent="0">
              <a:buNone/>
              <a:defRPr sz="1600" b="0" i="0">
                <a:latin typeface="Arial" panose="020B0604020202020204" pitchFamily="34" charset="0"/>
                <a:cs typeface="Arial" panose="020B0604020202020204" pitchFamily="34" charset="0"/>
              </a:defRPr>
            </a:lvl1pPr>
          </a:lstStyle>
          <a:p>
            <a:r>
              <a:rPr lang="en-US" dirty="0"/>
              <a:t>Image relating to topic.</a:t>
            </a:r>
          </a:p>
        </p:txBody>
      </p:sp>
      <p:sp>
        <p:nvSpPr>
          <p:cNvPr id="13" name="Text Placeholder 12">
            <a:extLst>
              <a:ext uri="{FF2B5EF4-FFF2-40B4-BE49-F238E27FC236}">
                <a16:creationId xmlns:a16="http://schemas.microsoft.com/office/drawing/2014/main" id="{1E187C5F-6F24-95FD-3675-F86B92F07280}"/>
              </a:ext>
            </a:extLst>
          </p:cNvPr>
          <p:cNvSpPr>
            <a:spLocks noGrp="1"/>
          </p:cNvSpPr>
          <p:nvPr>
            <p:ph type="body" sz="quarter" idx="14" hasCustomPrompt="1"/>
          </p:nvPr>
        </p:nvSpPr>
        <p:spPr>
          <a:xfrm>
            <a:off x="6192838" y="5257800"/>
            <a:ext cx="5389562" cy="868363"/>
          </a:xfrm>
          <a:ln w="12700">
            <a:solidFill>
              <a:schemeClr val="accent3">
                <a:lumMod val="50000"/>
              </a:schemeClr>
            </a:solidFill>
          </a:ln>
        </p:spPr>
        <p:txBody>
          <a:bodyPr/>
          <a:lstStyle>
            <a:lvl1pPr marL="0" indent="0">
              <a:buNone/>
              <a:defRPr sz="1200" b="0" i="1" baseline="0">
                <a:latin typeface="Arial" panose="020B0604020202020204" pitchFamily="34" charset="0"/>
                <a:cs typeface="Arial" panose="020B0604020202020204" pitchFamily="34" charset="0"/>
              </a:defRPr>
            </a:lvl1pPr>
          </a:lstStyle>
          <a:p>
            <a:pPr lvl="0"/>
            <a:r>
              <a:rPr lang="en-US" dirty="0"/>
              <a:t>Related publications and list of authors and contributors. </a:t>
            </a:r>
          </a:p>
        </p:txBody>
      </p:sp>
      <p:sp>
        <p:nvSpPr>
          <p:cNvPr id="14" name="Text Placeholder 2">
            <a:extLst>
              <a:ext uri="{FF2B5EF4-FFF2-40B4-BE49-F238E27FC236}">
                <a16:creationId xmlns:a16="http://schemas.microsoft.com/office/drawing/2014/main" id="{D3A5CF43-29FA-944F-2ACC-B625EA87DB6D}"/>
              </a:ext>
            </a:extLst>
          </p:cNvPr>
          <p:cNvSpPr>
            <a:spLocks noGrp="1"/>
          </p:cNvSpPr>
          <p:nvPr>
            <p:ph type="body" idx="15" hasCustomPrompt="1"/>
          </p:nvPr>
        </p:nvSpPr>
        <p:spPr>
          <a:xfrm>
            <a:off x="640080" y="2819400"/>
            <a:ext cx="5386917" cy="274320"/>
          </a:xfrm>
        </p:spPr>
        <p:txBody>
          <a:bodyPr anchor="b"/>
          <a:lstStyle>
            <a:lvl1pPr marL="0" indent="0">
              <a:buNone/>
              <a:defRPr sz="1600" b="1" i="0"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Approach</a:t>
            </a:r>
          </a:p>
        </p:txBody>
      </p:sp>
      <p:sp>
        <p:nvSpPr>
          <p:cNvPr id="16" name="Text Placeholder 2">
            <a:extLst>
              <a:ext uri="{FF2B5EF4-FFF2-40B4-BE49-F238E27FC236}">
                <a16:creationId xmlns:a16="http://schemas.microsoft.com/office/drawing/2014/main" id="{4600FA72-B76D-69EB-2948-33E755AA2578}"/>
              </a:ext>
            </a:extLst>
          </p:cNvPr>
          <p:cNvSpPr>
            <a:spLocks noGrp="1"/>
          </p:cNvSpPr>
          <p:nvPr>
            <p:ph type="body" idx="17" hasCustomPrompt="1"/>
          </p:nvPr>
        </p:nvSpPr>
        <p:spPr>
          <a:xfrm>
            <a:off x="640080" y="4602480"/>
            <a:ext cx="5386917" cy="274320"/>
          </a:xfrm>
        </p:spPr>
        <p:txBody>
          <a:bodyPr anchor="b"/>
          <a:lstStyle>
            <a:lvl1pPr marL="0" indent="0">
              <a:buNone/>
              <a:defRPr sz="1600" b="1" i="0"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Impact</a:t>
            </a:r>
          </a:p>
        </p:txBody>
      </p:sp>
      <p:cxnSp>
        <p:nvCxnSpPr>
          <p:cNvPr id="19" name="Straight Connector 18">
            <a:extLst>
              <a:ext uri="{FF2B5EF4-FFF2-40B4-BE49-F238E27FC236}">
                <a16:creationId xmlns:a16="http://schemas.microsoft.com/office/drawing/2014/main" id="{175DD050-FFB4-D529-DB2E-5C3C2851D6CB}"/>
              </a:ext>
            </a:extLst>
          </p:cNvPr>
          <p:cNvCxnSpPr/>
          <p:nvPr userDrawn="1"/>
        </p:nvCxnSpPr>
        <p:spPr>
          <a:xfrm>
            <a:off x="609600" y="6248400"/>
            <a:ext cx="10972800" cy="0"/>
          </a:xfrm>
          <a:prstGeom prst="line">
            <a:avLst/>
          </a:prstGeom>
          <a:ln w="1270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8EA2FAFC-27A0-96B0-FE34-9A1AC67CEA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7000" y="6378464"/>
            <a:ext cx="1406771" cy="365760"/>
          </a:xfrm>
          <a:prstGeom prst="rect">
            <a:avLst/>
          </a:prstGeom>
        </p:spPr>
      </p:pic>
      <p:pic>
        <p:nvPicPr>
          <p:cNvPr id="23" name="Picture 22">
            <a:extLst>
              <a:ext uri="{FF2B5EF4-FFF2-40B4-BE49-F238E27FC236}">
                <a16:creationId xmlns:a16="http://schemas.microsoft.com/office/drawing/2014/main" id="{240D7920-0558-1081-759F-3E93F569F0B1}"/>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586" t="32457" r="8031" b="34483"/>
          <a:stretch/>
        </p:blipFill>
        <p:spPr>
          <a:xfrm>
            <a:off x="628134" y="6378464"/>
            <a:ext cx="3032955" cy="365760"/>
          </a:xfrm>
          <a:prstGeom prst="rect">
            <a:avLst/>
          </a:prstGeom>
        </p:spPr>
      </p:pic>
      <p:sp>
        <p:nvSpPr>
          <p:cNvPr id="25" name="Text Placeholder 24">
            <a:extLst>
              <a:ext uri="{FF2B5EF4-FFF2-40B4-BE49-F238E27FC236}">
                <a16:creationId xmlns:a16="http://schemas.microsoft.com/office/drawing/2014/main" id="{B5A3D4D7-E78D-1AD4-73F0-243446C00937}"/>
              </a:ext>
            </a:extLst>
          </p:cNvPr>
          <p:cNvSpPr>
            <a:spLocks noGrp="1"/>
          </p:cNvSpPr>
          <p:nvPr>
            <p:ph type="body" sz="quarter" idx="19" hasCustomPrompt="1"/>
          </p:nvPr>
        </p:nvSpPr>
        <p:spPr>
          <a:xfrm>
            <a:off x="640080" y="1371600"/>
            <a:ext cx="5405438" cy="1371600"/>
          </a:xfrm>
        </p:spPr>
        <p:txBody>
          <a:bodyPr/>
          <a:lstStyle>
            <a:lvl1pPr marL="0" indent="0">
              <a:buNone/>
              <a:defRPr sz="1200" baseline="0">
                <a:latin typeface="Arial" panose="020B0604020202020204" pitchFamily="34" charset="0"/>
                <a:cs typeface="Arial" panose="020B0604020202020204" pitchFamily="34" charset="0"/>
              </a:defRPr>
            </a:lvl1pPr>
          </a:lstStyle>
          <a:p>
            <a:pPr lvl="0"/>
            <a:r>
              <a:rPr lang="en-US" dirty="0"/>
              <a:t>Text describing objective.</a:t>
            </a:r>
          </a:p>
        </p:txBody>
      </p:sp>
      <p:sp>
        <p:nvSpPr>
          <p:cNvPr id="26" name="Text Placeholder 24">
            <a:extLst>
              <a:ext uri="{FF2B5EF4-FFF2-40B4-BE49-F238E27FC236}">
                <a16:creationId xmlns:a16="http://schemas.microsoft.com/office/drawing/2014/main" id="{1EA702FE-078F-6143-8260-A1F64EDB1F29}"/>
              </a:ext>
            </a:extLst>
          </p:cNvPr>
          <p:cNvSpPr>
            <a:spLocks noGrp="1"/>
          </p:cNvSpPr>
          <p:nvPr>
            <p:ph type="body" sz="quarter" idx="20" hasCustomPrompt="1"/>
          </p:nvPr>
        </p:nvSpPr>
        <p:spPr>
          <a:xfrm>
            <a:off x="640080" y="3154362"/>
            <a:ext cx="5405438" cy="1371600"/>
          </a:xfrm>
        </p:spPr>
        <p:txBody>
          <a:bodyPr/>
          <a:lstStyle>
            <a:lvl1pPr marL="0" indent="0">
              <a:buNone/>
              <a:defRPr sz="1200" baseline="0">
                <a:latin typeface="Arial" panose="020B0604020202020204" pitchFamily="34" charset="0"/>
                <a:cs typeface="Arial" panose="020B0604020202020204" pitchFamily="34" charset="0"/>
              </a:defRPr>
            </a:lvl1pPr>
          </a:lstStyle>
          <a:p>
            <a:pPr lvl="0"/>
            <a:r>
              <a:rPr lang="en-US" dirty="0"/>
              <a:t>Text describing approach.</a:t>
            </a:r>
          </a:p>
        </p:txBody>
      </p:sp>
      <p:sp>
        <p:nvSpPr>
          <p:cNvPr id="27" name="Text Placeholder 24">
            <a:extLst>
              <a:ext uri="{FF2B5EF4-FFF2-40B4-BE49-F238E27FC236}">
                <a16:creationId xmlns:a16="http://schemas.microsoft.com/office/drawing/2014/main" id="{0F1B1D33-AF78-5F7C-1457-D5E8AF30B53D}"/>
              </a:ext>
            </a:extLst>
          </p:cNvPr>
          <p:cNvSpPr>
            <a:spLocks noGrp="1"/>
          </p:cNvSpPr>
          <p:nvPr>
            <p:ph type="body" sz="quarter" idx="21" hasCustomPrompt="1"/>
          </p:nvPr>
        </p:nvSpPr>
        <p:spPr>
          <a:xfrm>
            <a:off x="640080" y="4953000"/>
            <a:ext cx="5405438" cy="1188720"/>
          </a:xfrm>
        </p:spPr>
        <p:txBody>
          <a:bodyPr/>
          <a:lstStyle>
            <a:lvl1pPr marL="0" indent="0">
              <a:buNone/>
              <a:defRPr sz="1200" baseline="0">
                <a:latin typeface="Arial" panose="020B0604020202020204" pitchFamily="34" charset="0"/>
                <a:cs typeface="Arial" panose="020B0604020202020204" pitchFamily="34" charset="0"/>
              </a:defRPr>
            </a:lvl1pPr>
          </a:lstStyle>
          <a:p>
            <a:pPr lvl="0"/>
            <a:r>
              <a:rPr lang="en-US" dirty="0"/>
              <a:t>Text describing impact.</a:t>
            </a:r>
          </a:p>
        </p:txBody>
      </p:sp>
    </p:spTree>
    <p:extLst>
      <p:ext uri="{BB962C8B-B14F-4D97-AF65-F5344CB8AC3E}">
        <p14:creationId xmlns:p14="http://schemas.microsoft.com/office/powerpoint/2010/main" val="42564116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8/13/2024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8/13/2024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1"/>
            </a:lvl1pPr>
          </a:lstStyle>
          <a:p>
            <a:r>
              <a:rPr lang="en-US" dirty="0"/>
              <a:t>BASIC CONTENT SLIDE</a:t>
            </a:r>
            <a:br>
              <a:rPr lang="en-US" dirty="0"/>
            </a:br>
            <a:r>
              <a:rPr lang="en-US" dirty="0"/>
              <a:t>one or two lines for headline</a:t>
            </a:r>
          </a:p>
        </p:txBody>
      </p:sp>
      <p:sp>
        <p:nvSpPr>
          <p:cNvPr id="3" name="Content Placeholder 2"/>
          <p:cNvSpPr>
            <a:spLocks noGrp="1"/>
          </p:cNvSpPr>
          <p:nvPr>
            <p:ph idx="1" hasCustomPrompt="1"/>
          </p:nvPr>
        </p:nvSpPr>
        <p:spPr>
          <a:xfrm>
            <a:off x="609602" y="1877795"/>
            <a:ext cx="11163868" cy="4422776"/>
          </a:xfrm>
        </p:spPr>
        <p:txBody>
          <a:bodyPr/>
          <a:lstStyle>
            <a:lvl1pPr>
              <a:defRPr baseline="0"/>
            </a:lvl1pPr>
          </a:lstStyle>
          <a:p>
            <a:pPr lvl="0"/>
            <a:r>
              <a:rPr lang="en-US" dirty="0"/>
              <a:t>Click to add 1st-level bullet. Click an icon below to add table, graph or other imagery.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2" hasCustomPrompt="1"/>
          </p:nvPr>
        </p:nvSpPr>
        <p:spPr>
          <a:xfrm>
            <a:off x="609602" y="1346549"/>
            <a:ext cx="11163868" cy="499715"/>
          </a:xfrm>
        </p:spPr>
        <p:txBody>
          <a:bodyPr bIns="0">
            <a:noAutofit/>
          </a:bodyPr>
          <a:lstStyle>
            <a:lvl1pPr marL="0" indent="0">
              <a:lnSpc>
                <a:spcPct val="90000"/>
              </a:lnSpc>
              <a:spcBef>
                <a:spcPts val="0"/>
              </a:spcBef>
              <a:buNone/>
              <a:defRPr sz="2667" b="1" baseline="0">
                <a:solidFill>
                  <a:schemeClr val="accent2"/>
                </a:solidFill>
              </a:defRPr>
            </a:lvl1pPr>
          </a:lstStyle>
          <a:p>
            <a:r>
              <a:rPr lang="en-US" dirty="0"/>
              <a:t>Slide subtitle optional -  delete as needed</a:t>
            </a:r>
          </a:p>
        </p:txBody>
      </p:sp>
      <p:sp>
        <p:nvSpPr>
          <p:cNvPr id="8" name="Slide Number Placeholder 7"/>
          <p:cNvSpPr>
            <a:spLocks noGrp="1"/>
          </p:cNvSpPr>
          <p:nvPr>
            <p:ph type="sldNum" sz="quarter" idx="13"/>
          </p:nvPr>
        </p:nvSpPr>
        <p:spPr/>
        <p:txBody>
          <a:bodyPr/>
          <a:lstStyle/>
          <a:p>
            <a:fld id="{AEFAAC5A-9C4F-4278-920D-DF2BAB595749}" type="slidenum">
              <a:rPr lang="en-US" smtClean="0"/>
              <a:pPr/>
              <a:t>‹#›</a:t>
            </a:fld>
            <a:endParaRPr lang="en-US" dirty="0"/>
          </a:p>
        </p:txBody>
      </p:sp>
    </p:spTree>
    <p:extLst>
      <p:ext uri="{BB962C8B-B14F-4D97-AF65-F5344CB8AC3E}">
        <p14:creationId xmlns:p14="http://schemas.microsoft.com/office/powerpoint/2010/main" val="8207242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8/13/2024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8/13/2024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8/13/2024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8/13/2024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8/13/2024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8/13/2024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8/13/2024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8/13/2024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8/13/2024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8" r:id="rId1"/>
    <p:sldLayoutId id="2147483844" r:id="rId2"/>
    <p:sldLayoutId id="2147483845" r:id="rId3"/>
    <p:sldLayoutId id="2147483846" r:id="rId4"/>
    <p:sldLayoutId id="2147483847" r:id="rId5"/>
    <p:sldLayoutId id="2147483849" r:id="rId6"/>
    <p:sldLayoutId id="2147483850" r:id="rId7"/>
    <p:sldLayoutId id="2147483851" r:id="rId8"/>
    <p:sldLayoutId id="2147483852" r:id="rId9"/>
    <p:sldLayoutId id="2147483853" r:id="rId10"/>
    <p:sldLayoutId id="2147483854" r:id="rId11"/>
    <p:sldLayoutId id="2147483856"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F814386-23C9-9341-216A-19DB49848278}"/>
              </a:ext>
            </a:extLst>
          </p:cNvPr>
          <p:cNvSpPr txBox="1"/>
          <p:nvPr/>
        </p:nvSpPr>
        <p:spPr>
          <a:xfrm>
            <a:off x="6140843" y="5370167"/>
            <a:ext cx="5842659" cy="830997"/>
          </a:xfrm>
          <a:prstGeom prst="rect">
            <a:avLst/>
          </a:prstGeom>
          <a:noFill/>
          <a:ln w="12700">
            <a:solidFill>
              <a:schemeClr val="tx1"/>
            </a:solidFill>
          </a:ln>
        </p:spPr>
        <p:txBody>
          <a:bodyPr wrap="square" rtlCol="0">
            <a:spAutoFit/>
          </a:bodyPr>
          <a:lstStyle/>
          <a:p>
            <a:r>
              <a:rPr lang="en-US" sz="1200" i="1" dirty="0">
                <a:effectLst/>
                <a:latin typeface="Arial" panose="020B0604020202020204" pitchFamily="34" charset="0"/>
                <a:ea typeface="Times New Roman" panose="02020603050405020304" pitchFamily="18" charset="0"/>
              </a:rPr>
              <a:t>Shan, Y., Fan, J., Zhang, K. et al. Improving Aerosol Radiative Forcing and Climate in E3SM: Impacts of New Cloud Microphysics and Improved Wet Removal Treatments. </a:t>
            </a:r>
            <a:r>
              <a:rPr lang="en-US" sz="1200" i="1" kern="0" dirty="0">
                <a:effectLst/>
                <a:latin typeface="Arial" panose="020B0604020202020204" pitchFamily="34" charset="0"/>
                <a:ea typeface="Times New Roman" panose="02020603050405020304" pitchFamily="18" charset="0"/>
              </a:rPr>
              <a:t>J. Adv. Model Earth Syst.</a:t>
            </a:r>
            <a:r>
              <a:rPr lang="en-US" sz="1200" i="1" dirty="0">
                <a:effectLst/>
                <a:latin typeface="Arial" panose="020B0604020202020204" pitchFamily="34" charset="0"/>
              </a:rPr>
              <a:t> (2024). https://</a:t>
            </a:r>
            <a:r>
              <a:rPr lang="en-US" sz="1200" i="1" dirty="0" err="1">
                <a:effectLst/>
                <a:latin typeface="Arial" panose="020B0604020202020204" pitchFamily="34" charset="0"/>
              </a:rPr>
              <a:t>doi.org</a:t>
            </a:r>
            <a:r>
              <a:rPr lang="en-US" sz="1200" i="1" dirty="0">
                <a:effectLst/>
                <a:latin typeface="Arial" panose="020B0604020202020204" pitchFamily="34" charset="0"/>
              </a:rPr>
              <a:t>/10.1029/2023MS004059</a:t>
            </a:r>
            <a:endParaRPr lang="en-US" sz="1200" i="1" dirty="0">
              <a:latin typeface="Arial" panose="020B0604020202020204" pitchFamily="34" charset="0"/>
            </a:endParaRPr>
          </a:p>
        </p:txBody>
      </p:sp>
      <p:sp>
        <p:nvSpPr>
          <p:cNvPr id="21" name="TextBox 20">
            <a:extLst>
              <a:ext uri="{FF2B5EF4-FFF2-40B4-BE49-F238E27FC236}">
                <a16:creationId xmlns:a16="http://schemas.microsoft.com/office/drawing/2014/main" id="{403FE972-0098-5423-3AEB-469F725A8406}"/>
              </a:ext>
            </a:extLst>
          </p:cNvPr>
          <p:cNvSpPr txBox="1"/>
          <p:nvPr/>
        </p:nvSpPr>
        <p:spPr>
          <a:xfrm>
            <a:off x="595237" y="279486"/>
            <a:ext cx="11001526" cy="523220"/>
          </a:xfrm>
          <a:prstGeom prst="rect">
            <a:avLst/>
          </a:prstGeom>
          <a:solidFill>
            <a:schemeClr val="bg1"/>
          </a:solidFill>
        </p:spPr>
        <p:txBody>
          <a:bodyPr wrap="square">
            <a:spAutoFit/>
          </a:bodyPr>
          <a:lstStyle/>
          <a:p>
            <a:pPr algn="ctr"/>
            <a:r>
              <a:rPr lang="en-US" sz="2800" b="1" i="0" dirty="0">
                <a:effectLst/>
                <a:latin typeface="+mj-lt"/>
              </a:rPr>
              <a:t>Improving Aerosol Radiative Forcing and Climate in DOE’s E3SM</a:t>
            </a:r>
            <a:endParaRPr lang="en-US" sz="2800" b="1" dirty="0">
              <a:latin typeface="+mj-lt"/>
            </a:endParaRPr>
          </a:p>
        </p:txBody>
      </p:sp>
      <p:sp>
        <p:nvSpPr>
          <p:cNvPr id="40" name="TextBox 39">
            <a:extLst>
              <a:ext uri="{FF2B5EF4-FFF2-40B4-BE49-F238E27FC236}">
                <a16:creationId xmlns:a16="http://schemas.microsoft.com/office/drawing/2014/main" id="{E60A21C7-9C3B-4216-CDB4-EB7D8B9A119D}"/>
              </a:ext>
            </a:extLst>
          </p:cNvPr>
          <p:cNvSpPr txBox="1"/>
          <p:nvPr/>
        </p:nvSpPr>
        <p:spPr>
          <a:xfrm>
            <a:off x="464922" y="1065441"/>
            <a:ext cx="5173878" cy="915635"/>
          </a:xfrm>
          <a:prstGeom prst="rect">
            <a:avLst/>
          </a:prstGeom>
          <a:noFill/>
          <a:ln>
            <a:noFill/>
          </a:ln>
        </p:spPr>
        <p:txBody>
          <a:bodyPr wrap="square" lIns="0" tIns="0" rIns="0" bIns="0" rtlCol="0">
            <a:spAutoFit/>
          </a:bodyPr>
          <a:lstStyle/>
          <a:p>
            <a:pPr algn="just">
              <a:lnSpc>
                <a:spcPts val="2100"/>
              </a:lnSpc>
              <a:spcBef>
                <a:spcPts val="1000"/>
              </a:spcBef>
            </a:pPr>
            <a:r>
              <a:rPr lang="en-US" sz="1600" b="1" dirty="0">
                <a:latin typeface="Arial" panose="020B0604020202020204" pitchFamily="34" charset="0"/>
              </a:rPr>
              <a:t>Objective</a:t>
            </a:r>
            <a:endParaRPr lang="en-US" sz="1200" dirty="0">
              <a:latin typeface="Arial" panose="020B0604020202020204" pitchFamily="34" charset="0"/>
            </a:endParaRPr>
          </a:p>
          <a:p>
            <a:pPr marL="285750" indent="-285750" algn="just">
              <a:spcBef>
                <a:spcPts val="0"/>
              </a:spcBef>
              <a:buFont typeface="Arial" panose="020B0604020202020204" pitchFamily="34" charset="0"/>
              <a:buChar char="•"/>
            </a:pPr>
            <a:r>
              <a:rPr lang="en-US" sz="1400" dirty="0">
                <a:latin typeface="Arial" panose="020B0604020202020204" pitchFamily="34" charset="0"/>
              </a:rPr>
              <a:t>To address the overly strong aerosol radiative forcings (ARF) in developing E3SM v3 through improving the representation of cloud and aerosol processes.</a:t>
            </a:r>
          </a:p>
        </p:txBody>
      </p:sp>
      <p:sp>
        <p:nvSpPr>
          <p:cNvPr id="41" name="TextBox 40">
            <a:extLst>
              <a:ext uri="{FF2B5EF4-FFF2-40B4-BE49-F238E27FC236}">
                <a16:creationId xmlns:a16="http://schemas.microsoft.com/office/drawing/2014/main" id="{2252D98D-312C-C570-0693-3C0CAAE8EF4A}"/>
              </a:ext>
            </a:extLst>
          </p:cNvPr>
          <p:cNvSpPr txBox="1"/>
          <p:nvPr/>
        </p:nvSpPr>
        <p:spPr>
          <a:xfrm>
            <a:off x="464922" y="2082478"/>
            <a:ext cx="5173877" cy="1346522"/>
          </a:xfrm>
          <a:prstGeom prst="rect">
            <a:avLst/>
          </a:prstGeom>
          <a:noFill/>
          <a:ln>
            <a:noFill/>
          </a:ln>
        </p:spPr>
        <p:txBody>
          <a:bodyPr wrap="square" lIns="0" tIns="0" rIns="0" bIns="0" rtlCol="0">
            <a:spAutoFit/>
          </a:bodyPr>
          <a:lstStyle/>
          <a:p>
            <a:pPr algn="just">
              <a:lnSpc>
                <a:spcPts val="2100"/>
              </a:lnSpc>
              <a:spcBef>
                <a:spcPts val="1000"/>
              </a:spcBef>
            </a:pPr>
            <a:r>
              <a:rPr lang="en-US" sz="1600" b="1" dirty="0">
                <a:latin typeface="Arial" panose="020B0604020202020204" pitchFamily="34" charset="0"/>
              </a:rPr>
              <a:t>Approach</a:t>
            </a:r>
            <a:endParaRPr lang="en-US" sz="1200" dirty="0">
              <a:latin typeface="Arial" panose="020B0604020202020204" pitchFamily="34" charset="0"/>
            </a:endParaRPr>
          </a:p>
          <a:p>
            <a:pPr marL="171450" indent="-171450" algn="just">
              <a:spcBef>
                <a:spcPts val="0"/>
              </a:spcBef>
              <a:buFont typeface="Arial" panose="020B0604020202020204" pitchFamily="34" charset="0"/>
              <a:buChar char="•"/>
            </a:pPr>
            <a:r>
              <a:rPr lang="en-US" sz="1400" dirty="0">
                <a:latin typeface="Arial" panose="020B0604020202020204" pitchFamily="34" charset="0"/>
              </a:rPr>
              <a:t>Evaluate the impact of the new cloud developments for v3 including the cloud microphysics scheme – Predicted Particle Properties (P3) and the convective parameterizations on ARF. </a:t>
            </a:r>
          </a:p>
          <a:p>
            <a:pPr marL="171450" indent="-171450" algn="just">
              <a:spcBef>
                <a:spcPts val="0"/>
              </a:spcBef>
              <a:buFont typeface="Arial" panose="020B0604020202020204" pitchFamily="34" charset="0"/>
              <a:buChar char="•"/>
            </a:pPr>
            <a:r>
              <a:rPr lang="en-US" sz="1400" dirty="0">
                <a:latin typeface="Arial" panose="020B0604020202020204" pitchFamily="34" charset="0"/>
              </a:rPr>
              <a:t>Improve aerosol wet removal treatments to mitigate the overestimation of anthropogenic aerosols. </a:t>
            </a:r>
          </a:p>
        </p:txBody>
      </p:sp>
      <p:sp>
        <p:nvSpPr>
          <p:cNvPr id="42" name="TextBox 41">
            <a:extLst>
              <a:ext uri="{FF2B5EF4-FFF2-40B4-BE49-F238E27FC236}">
                <a16:creationId xmlns:a16="http://schemas.microsoft.com/office/drawing/2014/main" id="{D2374027-C52F-8508-3512-6898CD88A785}"/>
              </a:ext>
            </a:extLst>
          </p:cNvPr>
          <p:cNvSpPr txBox="1"/>
          <p:nvPr/>
        </p:nvSpPr>
        <p:spPr>
          <a:xfrm>
            <a:off x="478777" y="3577666"/>
            <a:ext cx="5173877" cy="2423740"/>
          </a:xfrm>
          <a:prstGeom prst="rect">
            <a:avLst/>
          </a:prstGeom>
          <a:noFill/>
          <a:ln>
            <a:noFill/>
          </a:ln>
        </p:spPr>
        <p:txBody>
          <a:bodyPr wrap="square" lIns="0" tIns="0" rIns="0" bIns="0" rtlCol="0">
            <a:spAutoFit/>
          </a:bodyPr>
          <a:lstStyle/>
          <a:p>
            <a:pPr algn="just">
              <a:lnSpc>
                <a:spcPts val="2100"/>
              </a:lnSpc>
              <a:spcBef>
                <a:spcPts val="1000"/>
              </a:spcBef>
            </a:pPr>
            <a:r>
              <a:rPr lang="en-US" sz="1600" b="1" dirty="0">
                <a:latin typeface="Arial" panose="020B0604020202020204" pitchFamily="34" charset="0"/>
              </a:rPr>
              <a:t>Impact</a:t>
            </a:r>
            <a:endParaRPr lang="en-US" sz="1400" dirty="0">
              <a:latin typeface="Arial" panose="020B0604020202020204" pitchFamily="34" charset="0"/>
            </a:endParaRPr>
          </a:p>
          <a:p>
            <a:pPr marL="171450" indent="-171450" algn="just">
              <a:spcBef>
                <a:spcPts val="0"/>
              </a:spcBef>
              <a:buFont typeface="Arial" panose="020B0604020202020204" pitchFamily="34" charset="0"/>
              <a:buChar char="•"/>
            </a:pPr>
            <a:r>
              <a:rPr lang="en-US" sz="1400" dirty="0">
                <a:latin typeface="Arial" panose="020B0604020202020204" pitchFamily="34" charset="0"/>
              </a:rPr>
              <a:t>New convective parameterizations for v3 lead to large overestimations of aerosol and ARF. Improved wet removal treatments effectively mitigate the overestimations.</a:t>
            </a:r>
          </a:p>
          <a:p>
            <a:pPr marL="171450" indent="-171450" algn="just">
              <a:spcBef>
                <a:spcPts val="0"/>
              </a:spcBef>
              <a:buFont typeface="Arial" panose="020B0604020202020204" pitchFamily="34" charset="0"/>
              <a:buChar char="•"/>
            </a:pPr>
            <a:r>
              <a:rPr lang="en-US" sz="1400" dirty="0">
                <a:latin typeface="Arial" panose="020B0604020202020204" pitchFamily="34" charset="0"/>
              </a:rPr>
              <a:t>The aerosol direct and indirect radiative forcing well agree with the IPCC AR6 assessment because of the implementations of the new cloud scheme P3 and improved aerosol wet removal treatments.</a:t>
            </a:r>
          </a:p>
          <a:p>
            <a:pPr marL="171450" indent="-171450" algn="just">
              <a:spcBef>
                <a:spcPts val="0"/>
              </a:spcBef>
              <a:buFont typeface="Arial" panose="020B0604020202020204" pitchFamily="34" charset="0"/>
              <a:buChar char="•"/>
            </a:pPr>
            <a:r>
              <a:rPr lang="en-US" sz="1400" dirty="0">
                <a:latin typeface="Arial" panose="020B0604020202020204" pitchFamily="34" charset="0"/>
              </a:rPr>
              <a:t>Our developments significantly contribute to the reproduction of surface temperature trends over the Industrial period by E3SM v3.</a:t>
            </a:r>
          </a:p>
        </p:txBody>
      </p:sp>
      <p:sp>
        <p:nvSpPr>
          <p:cNvPr id="3" name="TextBox 2">
            <a:extLst>
              <a:ext uri="{FF2B5EF4-FFF2-40B4-BE49-F238E27FC236}">
                <a16:creationId xmlns:a16="http://schemas.microsoft.com/office/drawing/2014/main" id="{3A1E26F1-4EA7-9797-024E-C76A69F62737}"/>
              </a:ext>
            </a:extLst>
          </p:cNvPr>
          <p:cNvSpPr txBox="1"/>
          <p:nvPr/>
        </p:nvSpPr>
        <p:spPr>
          <a:xfrm>
            <a:off x="6324259" y="3993766"/>
            <a:ext cx="5369512" cy="1379865"/>
          </a:xfrm>
          <a:prstGeom prst="rect">
            <a:avLst/>
          </a:prstGeom>
          <a:noFill/>
        </p:spPr>
        <p:txBody>
          <a:bodyPr wrap="square">
            <a:spAutoFit/>
          </a:bodyPr>
          <a:lstStyle/>
          <a:p>
            <a:pPr>
              <a:spcAft>
                <a:spcPts val="200"/>
              </a:spcAft>
              <a:defRPr/>
            </a:pPr>
            <a:r>
              <a:rPr lang="en-US" sz="1400" dirty="0">
                <a:solidFill>
                  <a:schemeClr val="accent1"/>
                </a:solidFill>
                <a:latin typeface="Arial" panose="020B0604020202020204" pitchFamily="34" charset="0"/>
                <a:ea typeface="Calibri" panose="020F0502020204030204" pitchFamily="34" charset="0"/>
              </a:rPr>
              <a:t>The new cloud</a:t>
            </a:r>
            <a:r>
              <a:rPr lang="en-US" sz="1400" dirty="0">
                <a:solidFill>
                  <a:schemeClr val="accent1"/>
                </a:solidFill>
                <a:latin typeface="Arial" panose="020B0604020202020204" pitchFamily="34" charset="0"/>
              </a:rPr>
              <a:t> microphysics scheme P3 (red) decreases indirect aerosol forcing. The improved aerosol wet removal treatments (green) substantially reduce both direct and indirect aerosol forcing on the top of all cloud developments for v3 (blue), making both forcing values more realistic. </a:t>
            </a:r>
          </a:p>
          <a:p>
            <a:pPr lvl="0">
              <a:spcAft>
                <a:spcPts val="200"/>
              </a:spcAft>
              <a:defRPr/>
            </a:pPr>
            <a:r>
              <a:rPr lang="en-US" sz="1200" dirty="0">
                <a:latin typeface="Arial" panose="020B0604020202020204" pitchFamily="34" charset="0"/>
              </a:rPr>
              <a:t> </a:t>
            </a:r>
            <a:endParaRPr lang="en-US" sz="1200" dirty="0">
              <a:solidFill>
                <a:srgbClr val="0000FF"/>
              </a:solidFill>
              <a:latin typeface="Arial" panose="020B0604020202020204" pitchFamily="34" charset="0"/>
              <a:ea typeface="Calibri" panose="020F0502020204030204" pitchFamily="34" charset="0"/>
            </a:endParaRPr>
          </a:p>
        </p:txBody>
      </p:sp>
      <p:pic>
        <p:nvPicPr>
          <p:cNvPr id="4" name="Picture 3">
            <a:extLst>
              <a:ext uri="{FF2B5EF4-FFF2-40B4-BE49-F238E27FC236}">
                <a16:creationId xmlns:a16="http://schemas.microsoft.com/office/drawing/2014/main" id="{AB24CF4E-48D4-9709-DB61-B36B54192322}"/>
              </a:ext>
            </a:extLst>
          </p:cNvPr>
          <p:cNvPicPr>
            <a:picLocks noChangeAspect="1"/>
          </p:cNvPicPr>
          <p:nvPr/>
        </p:nvPicPr>
        <p:blipFill rotWithShape="1">
          <a:blip r:embed="rId2"/>
          <a:srcRect l="33333" r="101" b="50000"/>
          <a:stretch/>
        </p:blipFill>
        <p:spPr>
          <a:xfrm>
            <a:off x="6104888" y="1406246"/>
            <a:ext cx="5369513" cy="2511483"/>
          </a:xfrm>
          <a:prstGeom prst="rect">
            <a:avLst/>
          </a:prstGeom>
        </p:spPr>
      </p:pic>
      <p:sp>
        <p:nvSpPr>
          <p:cNvPr id="5" name="TextBox 4">
            <a:extLst>
              <a:ext uri="{FF2B5EF4-FFF2-40B4-BE49-F238E27FC236}">
                <a16:creationId xmlns:a16="http://schemas.microsoft.com/office/drawing/2014/main" id="{BBA9F946-31D5-C063-13CA-0B4C823A4342}"/>
              </a:ext>
            </a:extLst>
          </p:cNvPr>
          <p:cNvSpPr txBox="1"/>
          <p:nvPr/>
        </p:nvSpPr>
        <p:spPr>
          <a:xfrm>
            <a:off x="6553202" y="1065441"/>
            <a:ext cx="2110712" cy="338554"/>
          </a:xfrm>
          <a:prstGeom prst="rect">
            <a:avLst/>
          </a:prstGeom>
          <a:solidFill>
            <a:schemeClr val="bg1"/>
          </a:solidFill>
        </p:spPr>
        <p:txBody>
          <a:bodyPr wrap="square" rtlCol="0">
            <a:spAutoFit/>
          </a:bodyPr>
          <a:lstStyle/>
          <a:p>
            <a:r>
              <a:rPr lang="en-US" sz="1600" dirty="0">
                <a:latin typeface="+mj-lt"/>
              </a:rPr>
              <a:t>Indirect aerosol forcing</a:t>
            </a:r>
          </a:p>
        </p:txBody>
      </p:sp>
      <p:sp>
        <p:nvSpPr>
          <p:cNvPr id="6" name="TextBox 5">
            <a:extLst>
              <a:ext uri="{FF2B5EF4-FFF2-40B4-BE49-F238E27FC236}">
                <a16:creationId xmlns:a16="http://schemas.microsoft.com/office/drawing/2014/main" id="{0B4E1C60-C9AF-5A6B-AF88-61847E75A42F}"/>
              </a:ext>
            </a:extLst>
          </p:cNvPr>
          <p:cNvSpPr txBox="1"/>
          <p:nvPr/>
        </p:nvSpPr>
        <p:spPr>
          <a:xfrm>
            <a:off x="9296400" y="1065441"/>
            <a:ext cx="1962886" cy="338554"/>
          </a:xfrm>
          <a:prstGeom prst="rect">
            <a:avLst/>
          </a:prstGeom>
          <a:solidFill>
            <a:schemeClr val="bg1"/>
          </a:solidFill>
        </p:spPr>
        <p:txBody>
          <a:bodyPr wrap="square" rtlCol="0">
            <a:spAutoFit/>
          </a:bodyPr>
          <a:lstStyle/>
          <a:p>
            <a:r>
              <a:rPr lang="en-US" sz="1600" dirty="0">
                <a:latin typeface="+mj-lt"/>
              </a:rPr>
              <a:t>Direct aerosol forcing</a:t>
            </a:r>
          </a:p>
        </p:txBody>
      </p:sp>
    </p:spTree>
    <p:extLst>
      <p:ext uri="{BB962C8B-B14F-4D97-AF65-F5344CB8AC3E}">
        <p14:creationId xmlns:p14="http://schemas.microsoft.com/office/powerpoint/2010/main" val="360480881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BER slide example.potx  -  Read-Only" id="{2BB5D3CA-9937-4E49-B2FD-48CA9DD98B1A}" vid="{90F68D1C-6C53-4A7B-B6AA-427A5FFD1B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57D9F0-2B85-430B-8843-0027C0E6F07C}">
  <ds:schemaRefs>
    <ds:schemaRef ds:uri="http://schemas.microsoft.com/office/2006/documentManagement/types"/>
    <ds:schemaRef ds:uri="http://purl.org/dc/dcmitype/"/>
    <ds:schemaRef ds:uri="http://schemas.microsoft.com/office/infopath/2007/PartnerControls"/>
    <ds:schemaRef ds:uri="http://schemas.microsoft.com/office/2006/metadata/properties"/>
    <ds:schemaRef ds:uri="9e4d5393-76ff-473a-9772-6626c388b195"/>
    <ds:schemaRef ds:uri="http://purl.org/dc/elements/1.1/"/>
    <ds:schemaRef ds:uri="http://www.w3.org/XML/1998/namespace"/>
    <ds:schemaRef ds:uri="http://schemas.openxmlformats.org/package/2006/metadata/core-properties"/>
    <ds:schemaRef ds:uri="964f4f91-4ecc-4750-a526-be4b92b86cea"/>
    <ds:schemaRef ds:uri="http://purl.org/dc/terms/"/>
  </ds:schemaRefs>
</ds:datastoreItem>
</file>

<file path=customXml/itemProps2.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BER slide example</Template>
  <TotalTime>341</TotalTime>
  <Words>262</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Argonne National Laboratory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Fires out West to Hailstorms in the Central US: Unraveling the Link with Machine Learning</dc:title>
  <dc:creator>Huber, Marguerite</dc:creator>
  <cp:lastModifiedBy>Huber, Marguerite</cp:lastModifiedBy>
  <cp:revision>26</cp:revision>
  <cp:lastPrinted>2011-05-11T17:30:12Z</cp:lastPrinted>
  <dcterms:created xsi:type="dcterms:W3CDTF">2024-04-08T19:06:04Z</dcterms:created>
  <dcterms:modified xsi:type="dcterms:W3CDTF">2024-08-13T21:21:58Z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