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j5RZDoR+78YUOH/D51t2b2jN9MZ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65" autoAdjust="0"/>
    <p:restoredTop sz="94660"/>
  </p:normalViewPr>
  <p:slideViewPr>
    <p:cSldViewPr snapToGrid="0">
      <p:cViewPr varScale="1">
        <p:scale>
          <a:sx n="103" d="100"/>
          <a:sy n="103" d="100"/>
        </p:scale>
        <p:origin x="133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presProps" Target="presProps.xml"/><Relationship Id="rId15" Type="http://schemas.microsoft.com/office/2016/11/relationships/changesInfo" Target="changesInfos/changesInfo1.xml"/><Relationship Id="rId10" Type="http://customschemas.google.com/relationships/presentationmetadata" Target="metadata"/><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Kathryn" userId="00931ad0-54f2-4e42-bdfe-b5a5d147a635" providerId="ADAL" clId="{AC94452A-5EE9-414A-AFED-A969B41D0E47}"/>
    <pc:docChg chg="undo custSel addSld delSld modSld">
      <pc:chgData name="Lawson, Kathryn" userId="00931ad0-54f2-4e42-bdfe-b5a5d147a635" providerId="ADAL" clId="{AC94452A-5EE9-414A-AFED-A969B41D0E47}" dt="2023-10-06T17:04:57.251" v="247" actId="47"/>
      <pc:docMkLst>
        <pc:docMk/>
      </pc:docMkLst>
      <pc:sldChg chg="addSp modSp mod">
        <pc:chgData name="Lawson, Kathryn" userId="00931ad0-54f2-4e42-bdfe-b5a5d147a635" providerId="ADAL" clId="{AC94452A-5EE9-414A-AFED-A969B41D0E47}" dt="2023-10-06T16:40:51.577" v="246" actId="20577"/>
        <pc:sldMkLst>
          <pc:docMk/>
          <pc:sldMk cId="0" sldId="256"/>
        </pc:sldMkLst>
        <pc:spChg chg="add mod">
          <ac:chgData name="Lawson, Kathryn" userId="00931ad0-54f2-4e42-bdfe-b5a5d147a635" providerId="ADAL" clId="{AC94452A-5EE9-414A-AFED-A969B41D0E47}" dt="2023-10-06T16:40:51.577" v="246" actId="20577"/>
          <ac:spMkLst>
            <pc:docMk/>
            <pc:sldMk cId="0" sldId="256"/>
            <ac:spMk id="5" creationId="{10E0BA32-9784-62F7-321B-1923E0E20768}"/>
          </ac:spMkLst>
        </pc:spChg>
        <pc:spChg chg="mod">
          <ac:chgData name="Lawson, Kathryn" userId="00931ad0-54f2-4e42-bdfe-b5a5d147a635" providerId="ADAL" clId="{AC94452A-5EE9-414A-AFED-A969B41D0E47}" dt="2023-10-06T15:47:09.109" v="9" actId="20577"/>
          <ac:spMkLst>
            <pc:docMk/>
            <pc:sldMk cId="0" sldId="256"/>
            <ac:spMk id="27" creationId="{00000000-0000-0000-0000-000000000000}"/>
          </ac:spMkLst>
        </pc:spChg>
        <pc:spChg chg="mod ord">
          <ac:chgData name="Lawson, Kathryn" userId="00931ad0-54f2-4e42-bdfe-b5a5d147a635" providerId="ADAL" clId="{AC94452A-5EE9-414A-AFED-A969B41D0E47}" dt="2023-10-06T16:39:16.395" v="235" actId="14100"/>
          <ac:spMkLst>
            <pc:docMk/>
            <pc:sldMk cId="0" sldId="256"/>
            <ac:spMk id="28" creationId="{00000000-0000-0000-0000-000000000000}"/>
          </ac:spMkLst>
        </pc:spChg>
        <pc:spChg chg="mod">
          <ac:chgData name="Lawson, Kathryn" userId="00931ad0-54f2-4e42-bdfe-b5a5d147a635" providerId="ADAL" clId="{AC94452A-5EE9-414A-AFED-A969B41D0E47}" dt="2023-10-06T16:21:30.912" v="61" actId="20577"/>
          <ac:spMkLst>
            <pc:docMk/>
            <pc:sldMk cId="0" sldId="256"/>
            <ac:spMk id="30" creationId="{00000000-0000-0000-0000-000000000000}"/>
          </ac:spMkLst>
        </pc:spChg>
        <pc:spChg chg="mod">
          <ac:chgData name="Lawson, Kathryn" userId="00931ad0-54f2-4e42-bdfe-b5a5d147a635" providerId="ADAL" clId="{AC94452A-5EE9-414A-AFED-A969B41D0E47}" dt="2023-10-06T16:38:44.679" v="233" actId="20577"/>
          <ac:spMkLst>
            <pc:docMk/>
            <pc:sldMk cId="0" sldId="256"/>
            <ac:spMk id="31" creationId="{00000000-0000-0000-0000-000000000000}"/>
          </ac:spMkLst>
        </pc:spChg>
        <pc:picChg chg="add mod">
          <ac:chgData name="Lawson, Kathryn" userId="00931ad0-54f2-4e42-bdfe-b5a5d147a635" providerId="ADAL" clId="{AC94452A-5EE9-414A-AFED-A969B41D0E47}" dt="2023-10-06T16:12:59.304" v="22" actId="1035"/>
          <ac:picMkLst>
            <pc:docMk/>
            <pc:sldMk cId="0" sldId="256"/>
            <ac:picMk id="3" creationId="{975C588C-0AE3-5319-6904-D6B176136DB2}"/>
          </ac:picMkLst>
        </pc:picChg>
      </pc:sldChg>
      <pc:sldChg chg="add del">
        <pc:chgData name="Lawson, Kathryn" userId="00931ad0-54f2-4e42-bdfe-b5a5d147a635" providerId="ADAL" clId="{AC94452A-5EE9-414A-AFED-A969B41D0E47}" dt="2023-10-06T17:04:57.251" v="247" actId="47"/>
        <pc:sldMkLst>
          <pc:docMk/>
          <pc:sldMk cId="0" sldId="257"/>
        </pc:sldMkLst>
      </pc:sldChg>
      <pc:sldChg chg="add del">
        <pc:chgData name="Lawson, Kathryn" userId="00931ad0-54f2-4e42-bdfe-b5a5d147a635" providerId="ADAL" clId="{AC94452A-5EE9-414A-AFED-A969B41D0E47}" dt="2023-10-06T17:04:57.251" v="247" actId="47"/>
        <pc:sldMkLst>
          <pc:docMk/>
          <pc:sldMk cId="0" sldId="258"/>
        </pc:sldMkLst>
      </pc:sldChg>
      <pc:sldChg chg="add del">
        <pc:chgData name="Lawson, Kathryn" userId="00931ad0-54f2-4e42-bdfe-b5a5d147a635" providerId="ADAL" clId="{AC94452A-5EE9-414A-AFED-A969B41D0E47}" dt="2023-10-06T17:04:57.251" v="247" actId="47"/>
        <pc:sldMkLst>
          <pc:docMk/>
          <pc:sldMk cId="0" sldId="259"/>
        </pc:sldMkLst>
      </pc:sldChg>
      <pc:sldChg chg="add del">
        <pc:chgData name="Lawson, Kathryn" userId="00931ad0-54f2-4e42-bdfe-b5a5d147a635" providerId="ADAL" clId="{AC94452A-5EE9-414A-AFED-A969B41D0E47}" dt="2023-10-06T17:04:57.251" v="247" actId="47"/>
        <pc:sldMkLst>
          <pc:docMk/>
          <pc:sldMk cId="0" sldId="260"/>
        </pc:sldMkLst>
      </pc:sldChg>
      <pc:sldMasterChg chg="addSldLayout delSldLayout">
        <pc:chgData name="Lawson, Kathryn" userId="00931ad0-54f2-4e42-bdfe-b5a5d147a635" providerId="ADAL" clId="{AC94452A-5EE9-414A-AFED-A969B41D0E47}" dt="2023-10-06T17:04:57.251" v="247" actId="47"/>
        <pc:sldMasterMkLst>
          <pc:docMk/>
          <pc:sldMasterMk cId="0" sldId="2147483648"/>
        </pc:sldMasterMkLst>
        <pc:sldLayoutChg chg="add del">
          <pc:chgData name="Lawson, Kathryn" userId="00931ad0-54f2-4e42-bdfe-b5a5d147a635" providerId="ADAL" clId="{AC94452A-5EE9-414A-AFED-A969B41D0E47}" dt="2023-10-06T17:04:57.251" v="247" actId="47"/>
          <pc:sldLayoutMkLst>
            <pc:docMk/>
            <pc:sldMasterMk cId="0" sldId="2147483648"/>
            <pc:sldLayoutMk cId="0" sldId="214748365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Google Shape;2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 name="Google Shape;2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HyperFACETS Highlight">
  <p:cSld name="HyperFACETS Highlight">
    <p:spTree>
      <p:nvGrpSpPr>
        <p:cNvPr id="1" name="Shape 11"/>
        <p:cNvGrpSpPr/>
        <p:nvPr/>
      </p:nvGrpSpPr>
      <p:grpSpPr>
        <a:xfrm>
          <a:off x="0" y="0"/>
          <a:ext cx="0" cy="0"/>
          <a:chOff x="0" y="0"/>
          <a:chExt cx="0" cy="0"/>
        </a:xfrm>
      </p:grpSpPr>
      <p:sp>
        <p:nvSpPr>
          <p:cNvPr id="12" name="Google Shape;12;p7"/>
          <p:cNvSpPr/>
          <p:nvPr/>
        </p:nvSpPr>
        <p:spPr>
          <a:xfrm>
            <a:off x="1" y="0"/>
            <a:ext cx="12192000" cy="970028"/>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 name="Google Shape;13;p7"/>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rmAutofit/>
          </a:bodyPr>
          <a:lstStyle>
            <a:lvl1pPr marL="457200" lvl="0" indent="-228600" algn="ctr">
              <a:lnSpc>
                <a:spcPct val="90000"/>
              </a:lnSpc>
              <a:spcBef>
                <a:spcPts val="1000"/>
              </a:spcBef>
              <a:spcAft>
                <a:spcPts val="0"/>
              </a:spcAft>
              <a:buClr>
                <a:schemeClr val="lt1"/>
              </a:buClr>
              <a:buSzPts val="2800"/>
              <a:buNone/>
              <a:defRPr b="1">
                <a:solidFill>
                  <a:schemeClr val="lt1"/>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7"/>
          <p:cNvSpPr txBox="1">
            <a:spLocks noGrp="1"/>
          </p:cNvSpPr>
          <p:nvPr>
            <p:ph type="body" idx="2"/>
          </p:nvPr>
        </p:nvSpPr>
        <p:spPr>
          <a:xfrm>
            <a:off x="228600" y="1173164"/>
            <a:ext cx="7046843" cy="4184028"/>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000"/>
              </a:spcBef>
              <a:spcAft>
                <a:spcPts val="0"/>
              </a:spcAft>
              <a:buClr>
                <a:schemeClr val="dk1"/>
              </a:buClr>
              <a:buSzPts val="2800"/>
              <a:buChar char="•"/>
              <a:defRPr/>
            </a:lvl1pPr>
            <a:lvl2pPr marL="914400" lvl="1" indent="-381000" algn="l">
              <a:lnSpc>
                <a:spcPct val="100000"/>
              </a:lnSpc>
              <a:spcBef>
                <a:spcPts val="500"/>
              </a:spcBef>
              <a:spcAft>
                <a:spcPts val="0"/>
              </a:spcAft>
              <a:buClr>
                <a:schemeClr val="dk1"/>
              </a:buClr>
              <a:buSzPts val="2400"/>
              <a:buChar char="•"/>
              <a:defRPr/>
            </a:lvl2pPr>
            <a:lvl3pPr marL="1371600" lvl="2" indent="-355600" algn="l">
              <a:lnSpc>
                <a:spcPct val="100000"/>
              </a:lnSpc>
              <a:spcBef>
                <a:spcPts val="500"/>
              </a:spcBef>
              <a:spcAft>
                <a:spcPts val="0"/>
              </a:spcAft>
              <a:buClr>
                <a:schemeClr val="dk1"/>
              </a:buClr>
              <a:buSzPts val="2000"/>
              <a:buChar char="•"/>
              <a:defRPr/>
            </a:lvl3pPr>
            <a:lvl4pPr marL="1828800" lvl="3" indent="-342900" algn="l">
              <a:lnSpc>
                <a:spcPct val="100000"/>
              </a:lnSpc>
              <a:spcBef>
                <a:spcPts val="500"/>
              </a:spcBef>
              <a:spcAft>
                <a:spcPts val="0"/>
              </a:spcAft>
              <a:buClr>
                <a:schemeClr val="dk1"/>
              </a:buClr>
              <a:buSzPts val="1800"/>
              <a:buChar char="•"/>
              <a:defRPr/>
            </a:lvl4pPr>
            <a:lvl5pPr marL="2286000" lvl="4" indent="-342900" algn="l">
              <a:lnSpc>
                <a:spcPct val="10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 name="Google Shape;15;p7"/>
          <p:cNvSpPr>
            <a:spLocks noGrp="1"/>
          </p:cNvSpPr>
          <p:nvPr>
            <p:ph type="pic" idx="3"/>
          </p:nvPr>
        </p:nvSpPr>
        <p:spPr>
          <a:xfrm>
            <a:off x="7345018" y="1173162"/>
            <a:ext cx="4642196" cy="4995293"/>
          </a:xfrm>
          <a:prstGeom prst="rect">
            <a:avLst/>
          </a:prstGeom>
          <a:noFill/>
          <a:ln>
            <a:noFill/>
          </a:ln>
        </p:spPr>
      </p:sp>
      <p:sp>
        <p:nvSpPr>
          <p:cNvPr id="16" name="Google Shape;16;p7"/>
          <p:cNvSpPr txBox="1">
            <a:spLocks noGrp="1"/>
          </p:cNvSpPr>
          <p:nvPr>
            <p:ph type="body" idx="4"/>
          </p:nvPr>
        </p:nvSpPr>
        <p:spPr>
          <a:xfrm>
            <a:off x="39756" y="5517094"/>
            <a:ext cx="7235687" cy="655637"/>
          </a:xfrm>
          <a:prstGeom prst="rect">
            <a:avLst/>
          </a:prstGeom>
          <a:solidFill>
            <a:srgbClr val="DDEAF6"/>
          </a:solid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dk1"/>
              </a:buClr>
              <a:buSzPts val="1200"/>
              <a:buNone/>
              <a:defRPr sz="1200"/>
            </a:lvl1pPr>
            <a:lvl2pPr marL="914400" lvl="1" indent="-304800" algn="l">
              <a:lnSpc>
                <a:spcPct val="90000"/>
              </a:lnSpc>
              <a:spcBef>
                <a:spcPts val="500"/>
              </a:spcBef>
              <a:spcAft>
                <a:spcPts val="0"/>
              </a:spcAft>
              <a:buClr>
                <a:schemeClr val="dk1"/>
              </a:buClr>
              <a:buSzPts val="1200"/>
              <a:buChar char="•"/>
              <a:defRPr sz="1200"/>
            </a:lvl2pPr>
            <a:lvl3pPr marL="1371600" lvl="2" indent="-304800" algn="l">
              <a:lnSpc>
                <a:spcPct val="90000"/>
              </a:lnSpc>
              <a:spcBef>
                <a:spcPts val="500"/>
              </a:spcBef>
              <a:spcAft>
                <a:spcPts val="0"/>
              </a:spcAft>
              <a:buClr>
                <a:schemeClr val="dk1"/>
              </a:buClr>
              <a:buSzPts val="1200"/>
              <a:buChar char="•"/>
              <a:defRPr sz="1200"/>
            </a:lvl3pPr>
            <a:lvl4pPr marL="1828800" lvl="3" indent="-304800" algn="l">
              <a:lnSpc>
                <a:spcPct val="90000"/>
              </a:lnSpc>
              <a:spcBef>
                <a:spcPts val="500"/>
              </a:spcBef>
              <a:spcAft>
                <a:spcPts val="0"/>
              </a:spcAft>
              <a:buClr>
                <a:schemeClr val="dk1"/>
              </a:buClr>
              <a:buSzPts val="1200"/>
              <a:buChar char="•"/>
              <a:defRPr sz="1200"/>
            </a:lvl4pPr>
            <a:lvl5pPr marL="2286000" lvl="4" indent="-304800" algn="l">
              <a:lnSpc>
                <a:spcPct val="90000"/>
              </a:lnSpc>
              <a:spcBef>
                <a:spcPts val="500"/>
              </a:spcBef>
              <a:spcAft>
                <a:spcPts val="0"/>
              </a:spcAft>
              <a:buClr>
                <a:schemeClr val="dk1"/>
              </a:buClr>
              <a:buSzPts val="1200"/>
              <a:buChar char="•"/>
              <a:defRPr sz="12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7" name="Google Shape;17;p7" descr="A picture containing text, clipart&#10;&#10;Description automatically generated"/>
          <p:cNvPicPr preferRelativeResize="0"/>
          <p:nvPr/>
        </p:nvPicPr>
        <p:blipFill rotWithShape="1">
          <a:blip r:embed="rId2">
            <a:alphaModFix/>
          </a:blip>
          <a:srcRect/>
          <a:stretch/>
        </p:blipFill>
        <p:spPr>
          <a:xfrm>
            <a:off x="9228222" y="6303466"/>
            <a:ext cx="2935186" cy="481333"/>
          </a:xfrm>
          <a:prstGeom prst="rect">
            <a:avLst/>
          </a:prstGeom>
          <a:noFill/>
          <a:ln>
            <a:noFill/>
          </a:ln>
        </p:spPr>
      </p:pic>
      <p:sp>
        <p:nvSpPr>
          <p:cNvPr id="18" name="Google Shape;18;p7"/>
          <p:cNvSpPr/>
          <p:nvPr/>
        </p:nvSpPr>
        <p:spPr>
          <a:xfrm>
            <a:off x="0" y="6217749"/>
            <a:ext cx="8347934" cy="640251"/>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 name="Google Shape;19;p7"/>
          <p:cNvSpPr/>
          <p:nvPr/>
        </p:nvSpPr>
        <p:spPr>
          <a:xfrm>
            <a:off x="7648688" y="6217749"/>
            <a:ext cx="1301638" cy="640251"/>
          </a:xfrm>
          <a:prstGeom prst="parallelogram">
            <a:avLst>
              <a:gd name="adj" fmla="val 2152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0" name="Google Shape;20;p7"/>
          <p:cNvSpPr/>
          <p:nvPr/>
        </p:nvSpPr>
        <p:spPr>
          <a:xfrm>
            <a:off x="8832850" y="6217749"/>
            <a:ext cx="200827" cy="640251"/>
          </a:xfrm>
          <a:prstGeom prst="parallelogram">
            <a:avLst>
              <a:gd name="adj" fmla="val 7053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1" name="Google Shape;21;p7" descr="SC Logos | U.S. DOE Office of Science (SC)"/>
          <p:cNvPicPr preferRelativeResize="0"/>
          <p:nvPr/>
        </p:nvPicPr>
        <p:blipFill rotWithShape="1">
          <a:blip r:embed="rId3">
            <a:alphaModFix/>
          </a:blip>
          <a:srcRect/>
          <a:stretch/>
        </p:blipFill>
        <p:spPr>
          <a:xfrm>
            <a:off x="152400" y="6294956"/>
            <a:ext cx="2969250" cy="49835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5194/bg-20-2671-2023"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Google Shape;27;p1"/>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2800"/>
              <a:buNone/>
            </a:pPr>
            <a:r>
              <a:rPr lang="en-US" dirty="0"/>
              <a:t>A differentiable, physics-informed ecosystem modeling and learning framework for large-scale inverse problems: Demonstration with photosynthesis simulations</a:t>
            </a:r>
          </a:p>
        </p:txBody>
      </p:sp>
      <p:sp>
        <p:nvSpPr>
          <p:cNvPr id="29" name="Google Shape;29;p1"/>
          <p:cNvSpPr>
            <a:spLocks noGrp="1"/>
          </p:cNvSpPr>
          <p:nvPr>
            <p:ph type="pic" idx="3"/>
          </p:nvPr>
        </p:nvSpPr>
        <p:spPr>
          <a:xfrm>
            <a:off x="7345018" y="1173162"/>
            <a:ext cx="4642196" cy="4995293"/>
          </a:xfrm>
          <a:prstGeom prst="rect">
            <a:avLst/>
          </a:prstGeom>
          <a:noFill/>
          <a:ln>
            <a:noFill/>
          </a:ln>
        </p:spPr>
        <p:txBody>
          <a:bodyPr/>
          <a:lstStyle/>
          <a:p>
            <a:endParaRPr lang="en-US"/>
          </a:p>
        </p:txBody>
      </p:sp>
      <p:sp>
        <p:nvSpPr>
          <p:cNvPr id="30" name="Google Shape;30;p1"/>
          <p:cNvSpPr txBox="1">
            <a:spLocks noGrp="1"/>
          </p:cNvSpPr>
          <p:nvPr>
            <p:ph type="body" idx="4"/>
          </p:nvPr>
        </p:nvSpPr>
        <p:spPr>
          <a:xfrm>
            <a:off x="39756" y="5517094"/>
            <a:ext cx="7235687" cy="655637"/>
          </a:xfrm>
          <a:prstGeom prst="rect">
            <a:avLst/>
          </a:prstGeom>
          <a:solidFill>
            <a:srgbClr val="DDEAF6"/>
          </a:solidFill>
          <a:ln>
            <a:noFill/>
          </a:ln>
        </p:spPr>
        <p:txBody>
          <a:bodyPr spcFirstLastPara="1" wrap="square" lIns="91425" tIns="45700" rIns="91425" bIns="45700" anchor="ctr" anchorCtr="0">
            <a:noAutofit/>
          </a:bodyPr>
          <a:lstStyle/>
          <a:p>
            <a:pPr marL="0" indent="0">
              <a:spcBef>
                <a:spcPts val="0"/>
              </a:spcBef>
            </a:pPr>
            <a:r>
              <a:rPr lang="en-US" dirty="0" err="1">
                <a:effectLst/>
                <a:latin typeface="Times New Roman" panose="02020603050405020304" pitchFamily="18" charset="0"/>
                <a:ea typeface="PMingLiU" panose="02020500000000000000" pitchFamily="18" charset="-120"/>
                <a:cs typeface="Times New Roman" panose="02020603050405020304" pitchFamily="18" charset="0"/>
              </a:rPr>
              <a:t>Aboelyazeed</a:t>
            </a:r>
            <a:r>
              <a:rPr lang="en-US" dirty="0">
                <a:effectLst/>
                <a:latin typeface="Times New Roman" panose="02020603050405020304" pitchFamily="18" charset="0"/>
                <a:ea typeface="PMingLiU" panose="02020500000000000000" pitchFamily="18" charset="-120"/>
                <a:cs typeface="Times New Roman" panose="02020603050405020304" pitchFamily="18" charset="0"/>
              </a:rPr>
              <a:t>, D., Xu, C., Hoffman, F. M., Liu, J., Jones, A. W., Rackauckas, C., Lawson, K., &amp; Shen, C. (2023). A differentiable, physics-informed ecosystem modeling and learning framework for large-scale inverse problems: Demonstration with photosynthesis simulations. </a:t>
            </a:r>
            <a:r>
              <a:rPr lang="en-US" i="1" dirty="0" err="1">
                <a:effectLst/>
                <a:latin typeface="Times New Roman" panose="02020603050405020304" pitchFamily="18" charset="0"/>
                <a:ea typeface="PMingLiU" panose="02020500000000000000" pitchFamily="18" charset="-120"/>
                <a:cs typeface="Times New Roman" panose="02020603050405020304" pitchFamily="18" charset="0"/>
              </a:rPr>
              <a:t>Biogeosciences</a:t>
            </a:r>
            <a:r>
              <a:rPr lang="en-US" dirty="0">
                <a:effectLst/>
                <a:latin typeface="Times New Roman" panose="02020603050405020304" pitchFamily="18" charset="0"/>
                <a:ea typeface="PMingLiU" panose="02020500000000000000" pitchFamily="18" charset="-120"/>
                <a:cs typeface="Times New Roman" panose="02020603050405020304" pitchFamily="18" charset="0"/>
              </a:rPr>
              <a:t>, </a:t>
            </a:r>
            <a:r>
              <a:rPr lang="en-US" i="1" dirty="0">
                <a:effectLst/>
                <a:latin typeface="Times New Roman" panose="02020603050405020304" pitchFamily="18" charset="0"/>
                <a:ea typeface="PMingLiU" panose="02020500000000000000" pitchFamily="18" charset="-120"/>
                <a:cs typeface="Times New Roman" panose="02020603050405020304" pitchFamily="18" charset="0"/>
              </a:rPr>
              <a:t>20</a:t>
            </a:r>
            <a:r>
              <a:rPr lang="en-US" dirty="0">
                <a:effectLst/>
                <a:latin typeface="Times New Roman" panose="02020603050405020304" pitchFamily="18" charset="0"/>
                <a:ea typeface="PMingLiU" panose="02020500000000000000" pitchFamily="18" charset="-120"/>
                <a:cs typeface="Times New Roman" panose="02020603050405020304" pitchFamily="18" charset="0"/>
              </a:rPr>
              <a:t>(13), 2671–2692. </a:t>
            </a:r>
            <a:r>
              <a:rPr lang="en-US" u="sng" dirty="0">
                <a:solidFill>
                  <a:srgbClr val="0563C1"/>
                </a:solidFill>
                <a:effectLst/>
                <a:latin typeface="Times New Roman" panose="02020603050405020304" pitchFamily="18" charset="0"/>
                <a:ea typeface="PMingLiU" panose="02020500000000000000" pitchFamily="18" charset="-120"/>
                <a:cs typeface="Times New Roman" panose="02020603050405020304" pitchFamily="18" charset="0"/>
                <a:hlinkClick r:id="rId3"/>
              </a:rPr>
              <a:t>https://doi.org/10.5194/bg-20-2671-2023</a:t>
            </a:r>
            <a:endParaRPr lang="en-US"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31" name="Google Shape;31;p1"/>
          <p:cNvSpPr txBox="1"/>
          <p:nvPr/>
        </p:nvSpPr>
        <p:spPr>
          <a:xfrm>
            <a:off x="7330461" y="3968619"/>
            <a:ext cx="4821783" cy="230828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0" i="0" u="none" strike="noStrike" cap="none" dirty="0">
                <a:solidFill>
                  <a:srgbClr val="416284"/>
                </a:solidFill>
                <a:latin typeface="Arial"/>
                <a:ea typeface="Arial"/>
                <a:cs typeface="Arial"/>
                <a:sym typeface="Arial"/>
              </a:rPr>
              <a:t>Figure 1. Diagram showing the differentiable parameter learning (dPL) framework, which is a hybrid of NNs and the photosynthesis module in the FATES ecosystem model written on a differentiable platform. (a) The generic workflow: some raw information is mapped into physical parameters via an NN. These parameters are sent into a PBM, which then outputs the simulations, </a:t>
            </a:r>
            <a:r>
              <a:rPr lang="en-US" sz="900" b="0" i="0" u="none" strike="noStrike" cap="none" dirty="0" err="1">
                <a:solidFill>
                  <a:srgbClr val="416284"/>
                </a:solidFill>
                <a:latin typeface="Arial"/>
                <a:ea typeface="Arial"/>
                <a:cs typeface="Arial"/>
                <a:sym typeface="Arial"/>
              </a:rPr>
              <a:t>y</a:t>
            </a:r>
            <a:r>
              <a:rPr lang="en-US" sz="900" b="0" i="0" u="none" strike="noStrike" cap="none" baseline="-25000" dirty="0" err="1">
                <a:solidFill>
                  <a:srgbClr val="416284"/>
                </a:solidFill>
                <a:latin typeface="Arial"/>
                <a:ea typeface="Arial"/>
                <a:cs typeface="Arial"/>
                <a:sym typeface="Arial"/>
              </a:rPr>
              <a:t>sim</a:t>
            </a:r>
            <a:r>
              <a:rPr lang="en-US" sz="900" b="0" i="0" u="none" strike="noStrike" cap="none" dirty="0">
                <a:solidFill>
                  <a:srgbClr val="416284"/>
                </a:solidFill>
                <a:latin typeface="Arial"/>
                <a:ea typeface="Arial"/>
                <a:cs typeface="Arial"/>
                <a:sym typeface="Arial"/>
              </a:rPr>
              <a:t>, that are compared with the observations, </a:t>
            </a:r>
            <a:r>
              <a:rPr lang="en-US" sz="900" b="0" i="0" u="none" strike="noStrike" cap="none" dirty="0" err="1">
                <a:solidFill>
                  <a:srgbClr val="416284"/>
                </a:solidFill>
                <a:latin typeface="Arial"/>
                <a:ea typeface="Arial"/>
                <a:cs typeface="Arial"/>
                <a:sym typeface="Arial"/>
              </a:rPr>
              <a:t>y</a:t>
            </a:r>
            <a:r>
              <a:rPr lang="en-US" sz="900" b="0" i="0" u="none" strike="noStrike" cap="none" baseline="-25000" dirty="0" err="1">
                <a:solidFill>
                  <a:srgbClr val="416284"/>
                </a:solidFill>
                <a:latin typeface="Arial"/>
                <a:ea typeface="Arial"/>
                <a:cs typeface="Arial"/>
                <a:sym typeface="Arial"/>
              </a:rPr>
              <a:t>obs</a:t>
            </a:r>
            <a:r>
              <a:rPr lang="en-US" sz="900" b="0" i="0" u="none" strike="noStrike" cap="none" dirty="0">
                <a:solidFill>
                  <a:srgbClr val="416284"/>
                </a:solidFill>
                <a:latin typeface="Arial"/>
                <a:ea typeface="Arial"/>
                <a:cs typeface="Arial"/>
                <a:sym typeface="Arial"/>
              </a:rPr>
              <a:t>. Direct supervision for the physical parameters themselves is not required – we do not need ground truth values for these parameters. The loss function is “global” in that it involves all training data points, rather than being computed site-by-site as done in traditional calibration. (b) The workflow for the computational example described in this work. We estimate either Vc,max25 or the parameter B, or both of them at the same time, using NNs. The parameters are then fed into the differentiable photosynthesis module in FATES, which then outputs the net photosynthesis rate, A</a:t>
            </a:r>
            <a:r>
              <a:rPr lang="en-US" sz="900" b="0" i="0" u="none" strike="noStrike" cap="none" baseline="-25000" dirty="0">
                <a:solidFill>
                  <a:srgbClr val="416284"/>
                </a:solidFill>
                <a:latin typeface="Arial"/>
                <a:ea typeface="Arial"/>
                <a:cs typeface="Arial"/>
                <a:sym typeface="Arial"/>
              </a:rPr>
              <a:t>n(sim)</a:t>
            </a:r>
            <a:r>
              <a:rPr lang="en-US" sz="900" b="0" i="0" u="none" strike="noStrike" cap="none" dirty="0">
                <a:solidFill>
                  <a:srgbClr val="416284"/>
                </a:solidFill>
                <a:latin typeface="Arial"/>
                <a:ea typeface="Arial"/>
                <a:cs typeface="Arial"/>
                <a:sym typeface="Arial"/>
              </a:rPr>
              <a:t>, that is compared with A</a:t>
            </a:r>
            <a:r>
              <a:rPr lang="en-US" sz="900" b="0" i="0" u="none" strike="noStrike" cap="none" baseline="-25000" dirty="0">
                <a:solidFill>
                  <a:srgbClr val="416284"/>
                </a:solidFill>
                <a:latin typeface="Arial"/>
                <a:ea typeface="Arial"/>
                <a:cs typeface="Arial"/>
                <a:sym typeface="Arial"/>
              </a:rPr>
              <a:t>n(</a:t>
            </a:r>
            <a:r>
              <a:rPr lang="en-US" sz="900" b="0" i="0" u="none" strike="noStrike" cap="none" baseline="-25000" dirty="0" err="1">
                <a:solidFill>
                  <a:srgbClr val="416284"/>
                </a:solidFill>
                <a:latin typeface="Arial"/>
                <a:ea typeface="Arial"/>
                <a:cs typeface="Arial"/>
                <a:sym typeface="Arial"/>
              </a:rPr>
              <a:t>obs</a:t>
            </a:r>
            <a:r>
              <a:rPr lang="en-US" sz="900" b="0" i="0" u="none" strike="noStrike" cap="none" baseline="-25000" dirty="0">
                <a:solidFill>
                  <a:srgbClr val="416284"/>
                </a:solidFill>
                <a:latin typeface="Arial"/>
                <a:ea typeface="Arial"/>
                <a:cs typeface="Arial"/>
                <a:sym typeface="Arial"/>
              </a:rPr>
              <a:t>)</a:t>
            </a:r>
            <a:r>
              <a:rPr lang="en-US" sz="900" b="0" i="0" u="none" strike="noStrike" cap="none" dirty="0">
                <a:solidFill>
                  <a:srgbClr val="416284"/>
                </a:solidFill>
                <a:latin typeface="Arial"/>
                <a:ea typeface="Arial"/>
                <a:cs typeface="Arial"/>
                <a:sym typeface="Arial"/>
              </a:rPr>
              <a:t>. When not estimated from the data, default values from the literature were used. Blue arrows show the running of the NNs with the PBM in a forward (“prediction”) mode, while black arrows indicate backpropagation from the loss function back through the differentiable model equations to the NNs to update their weights, which is only done during initial NN training.</a:t>
            </a:r>
            <a:endParaRPr sz="1050" dirty="0"/>
          </a:p>
        </p:txBody>
      </p:sp>
      <p:pic>
        <p:nvPicPr>
          <p:cNvPr id="3" name="Picture 2">
            <a:extLst>
              <a:ext uri="{FF2B5EF4-FFF2-40B4-BE49-F238E27FC236}">
                <a16:creationId xmlns:a16="http://schemas.microsoft.com/office/drawing/2014/main" id="{975C588C-0AE3-5319-6904-D6B176136DB2}"/>
              </a:ext>
            </a:extLst>
          </p:cNvPr>
          <p:cNvPicPr>
            <a:picLocks noChangeAspect="1"/>
          </p:cNvPicPr>
          <p:nvPr/>
        </p:nvPicPr>
        <p:blipFill>
          <a:blip r:embed="rId4"/>
          <a:stretch>
            <a:fillRect/>
          </a:stretch>
        </p:blipFill>
        <p:spPr>
          <a:xfrm>
            <a:off x="6507124" y="995797"/>
            <a:ext cx="5684876" cy="3024057"/>
          </a:xfrm>
          <a:prstGeom prst="rect">
            <a:avLst/>
          </a:prstGeom>
        </p:spPr>
      </p:pic>
      <p:sp>
        <p:nvSpPr>
          <p:cNvPr id="28" name="Google Shape;28;p1"/>
          <p:cNvSpPr txBox="1">
            <a:spLocks noGrp="1"/>
          </p:cNvSpPr>
          <p:nvPr>
            <p:ph type="body" idx="2"/>
          </p:nvPr>
        </p:nvSpPr>
        <p:spPr>
          <a:xfrm>
            <a:off x="228600" y="1173164"/>
            <a:ext cx="7046843" cy="184995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Objective</a:t>
            </a:r>
            <a:endParaRPr dirty="0"/>
          </a:p>
          <a:p>
            <a:pPr marL="285750" lvl="0" indent="-285750" algn="l" rtl="0">
              <a:lnSpc>
                <a:spcPct val="100000"/>
              </a:lnSpc>
              <a:spcBef>
                <a:spcPts val="600"/>
              </a:spcBef>
              <a:spcAft>
                <a:spcPts val="0"/>
              </a:spcAft>
              <a:buClr>
                <a:schemeClr val="dk1"/>
              </a:buClr>
              <a:buSzPts val="1400"/>
              <a:buFont typeface="Arial"/>
              <a:buChar char="•"/>
            </a:pPr>
            <a:r>
              <a:rPr lang="en-US" sz="1400" dirty="0"/>
              <a:t>Reimplement the photosynthesis module from FATES so that it becomes programmatically differentiable and connect it to NNs for parameter estimation.</a:t>
            </a:r>
          </a:p>
          <a:p>
            <a:pPr marL="285750" lvl="0" indent="-247650" algn="l" rtl="0">
              <a:lnSpc>
                <a:spcPct val="100000"/>
              </a:lnSpc>
              <a:spcBef>
                <a:spcPts val="0"/>
              </a:spcBef>
              <a:spcAft>
                <a:spcPts val="0"/>
              </a:spcAft>
              <a:buClr>
                <a:schemeClr val="dk1"/>
              </a:buClr>
              <a:buSzPts val="600"/>
              <a:buFont typeface="Arial"/>
              <a:buNone/>
            </a:pPr>
            <a:endParaRPr sz="600" b="0" dirty="0">
              <a:solidFill>
                <a:schemeClr val="dk1"/>
              </a:solidFill>
            </a:endParaRPr>
          </a:p>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Approach</a:t>
            </a:r>
            <a:endParaRPr dirty="0"/>
          </a:p>
          <a:p>
            <a:pPr marL="285750" lvl="0" indent="-285750" algn="l" rtl="0">
              <a:lnSpc>
                <a:spcPct val="100000"/>
              </a:lnSpc>
              <a:spcBef>
                <a:spcPts val="60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Differentiable models couple physics-based formulations to neural networks (NNs) that learn parameterizations (and potentially processes) from observations, here photosynthesis rates.</a:t>
            </a:r>
          </a:p>
          <a:p>
            <a:pPr marL="285750" lvl="0" indent="-247650" algn="l" rtl="0">
              <a:lnSpc>
                <a:spcPct val="100000"/>
              </a:lnSpc>
              <a:spcBef>
                <a:spcPts val="0"/>
              </a:spcBef>
              <a:spcAft>
                <a:spcPts val="0"/>
              </a:spcAft>
              <a:buClr>
                <a:schemeClr val="dk1"/>
              </a:buClr>
              <a:buSzPts val="600"/>
              <a:buFont typeface="Arial"/>
              <a:buNone/>
            </a:pPr>
            <a:endParaRPr sz="600" b="0" dirty="0">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400"/>
              <a:buNone/>
            </a:pPr>
            <a:endParaRPr lang="en-US" sz="1400" dirty="0"/>
          </a:p>
        </p:txBody>
      </p:sp>
      <p:sp>
        <p:nvSpPr>
          <p:cNvPr id="5" name="TextBox 4">
            <a:extLst>
              <a:ext uri="{FF2B5EF4-FFF2-40B4-BE49-F238E27FC236}">
                <a16:creationId xmlns:a16="http://schemas.microsoft.com/office/drawing/2014/main" id="{10E0BA32-9784-62F7-321B-1923E0E20768}"/>
              </a:ext>
            </a:extLst>
          </p:cNvPr>
          <p:cNvSpPr txBox="1"/>
          <p:nvPr/>
        </p:nvSpPr>
        <p:spPr>
          <a:xfrm>
            <a:off x="228600" y="3085659"/>
            <a:ext cx="6452118" cy="2215991"/>
          </a:xfrm>
          <a:prstGeom prst="rect">
            <a:avLst/>
          </a:prstGeom>
          <a:noFill/>
        </p:spPr>
        <p:txBody>
          <a:bodyPr wrap="square">
            <a:spAutoFit/>
          </a:bodyPr>
          <a:lstStyle/>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Impact</a:t>
            </a:r>
            <a:endParaRPr lang="en-US" dirty="0"/>
          </a:p>
          <a:p>
            <a:pPr marL="285750" lvl="0" indent="-285750" algn="l" rtl="0">
              <a:lnSpc>
                <a:spcPct val="100000"/>
              </a:lnSpc>
              <a:spcBef>
                <a:spcPts val="60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The parameters learned here performed substantially better and greatly reduced biases compared to literature values. These methods can be applied to other ecosystem models to improve predictions and increase our knowledge. </a:t>
            </a:r>
          </a:p>
          <a:p>
            <a:pPr marL="285750" lvl="0" indent="-285750" algn="l" rtl="0">
              <a:lnSpc>
                <a:spcPct val="100000"/>
              </a:lnSpc>
              <a:spcBef>
                <a:spcPts val="600"/>
              </a:spcBef>
              <a:spcAft>
                <a:spcPts val="0"/>
              </a:spcAft>
              <a:buClr>
                <a:schemeClr val="dk1"/>
              </a:buClr>
              <a:buSzPts val="1400"/>
              <a:buFont typeface="Arial"/>
              <a:buChar char="•"/>
            </a:pPr>
            <a:r>
              <a:rPr lang="en-US" sz="1400" dirty="0">
                <a:solidFill>
                  <a:schemeClr val="tx1"/>
                </a:solidFill>
                <a:latin typeface="Calibri" panose="020F0502020204030204" pitchFamily="34" charset="0"/>
                <a:cs typeface="Calibri" panose="020F0502020204030204" pitchFamily="34" charset="0"/>
              </a:rPr>
              <a:t>The differentiable framework allowed us to gain insights at a large scale. For example, our results showed that the carboxylation rate at 25°C (V</a:t>
            </a:r>
            <a:r>
              <a:rPr lang="en-US" sz="1400" baseline="-25000" dirty="0">
                <a:solidFill>
                  <a:schemeClr val="tx1"/>
                </a:solidFill>
                <a:latin typeface="Calibri" panose="020F0502020204030204" pitchFamily="34" charset="0"/>
                <a:cs typeface="Calibri" panose="020F0502020204030204" pitchFamily="34" charset="0"/>
              </a:rPr>
              <a:t>c,max25</a:t>
            </a:r>
            <a:r>
              <a:rPr lang="en-US" sz="1400" dirty="0">
                <a:solidFill>
                  <a:schemeClr val="tx1"/>
                </a:solidFill>
                <a:latin typeface="Calibri" panose="020F0502020204030204" pitchFamily="34" charset="0"/>
                <a:cs typeface="Calibri" panose="020F0502020204030204" pitchFamily="34" charset="0"/>
              </a:rPr>
              <a:t>) was more impactful on photosynthesis rates than a factor representing water limitation, although tuning both was helpful in addressing biases with the default values.</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cf48d45-3ddb-4389-a9c1-c115526eb52e}" enabled="0" method="" siteId="{7cf48d45-3ddb-4389-a9c1-c115526eb52e}" removed="1"/>
</clbl:labelList>
</file>

<file path=docProps/app.xml><?xml version="1.0" encoding="utf-8"?>
<Properties xmlns="http://schemas.openxmlformats.org/officeDocument/2006/extended-properties" xmlns:vt="http://schemas.openxmlformats.org/officeDocument/2006/docPropsVTypes">
  <TotalTime>79</TotalTime>
  <Words>497</Words>
  <Application>Microsoft Office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Kathryn Lawson</cp:lastModifiedBy>
  <cp:revision>1</cp:revision>
  <dcterms:created xsi:type="dcterms:W3CDTF">2023-03-22T21:09:49Z</dcterms:created>
  <dcterms:modified xsi:type="dcterms:W3CDTF">2023-10-06T17:05:03Z</dcterms:modified>
</cp:coreProperties>
</file>