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1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9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1F407F-4720-3447-B3AC-48AC9F06B2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64E45-22C5-9D40-B384-2C2641140C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43725-08A4-3A4F-8255-00E515518CFE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80D98-158C-694F-AB9E-A3962129E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1A1D-D976-6E48-89CE-AC4E3DE2C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5F20-EC74-8D4A-8A82-153985E0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0CEA-DB02-1E44-B6FE-2734D2961219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D698-46D6-5C4D-A939-89D29C810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9455" y="1865600"/>
            <a:ext cx="8405090" cy="1006909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latin typeface="Franklin Gothic Book" panose="020B05030201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6EE851-960B-9C4F-B3CA-98628BDC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61382" y="6356350"/>
            <a:ext cx="1606550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D336A7-0749-BA42-B823-8C6AEF2E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6439DC-5A31-EA45-ABF9-1EE90B0E4F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3453246"/>
            <a:ext cx="6096000" cy="1965325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of authors / presenters… </a:t>
            </a:r>
          </a:p>
        </p:txBody>
      </p:sp>
    </p:spTree>
    <p:extLst>
      <p:ext uri="{BB962C8B-B14F-4D97-AF65-F5344CB8AC3E}">
        <p14:creationId xmlns:p14="http://schemas.microsoft.com/office/powerpoint/2010/main" val="38082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j-lt"/>
                <a:cs typeface="Consolas" panose="020B06090202040302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819564"/>
            <a:ext cx="8405090" cy="4100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003EB-1F06-1248-9D9F-9B45093E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418248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455" y="357889"/>
            <a:ext cx="8405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55" y="1825626"/>
            <a:ext cx="8405090" cy="409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arallelogram 3">
            <a:extLst>
              <a:ext uri="{FF2B5EF4-FFF2-40B4-BE49-F238E27FC236}">
                <a16:creationId xmlns:a16="http://schemas.microsoft.com/office/drawing/2014/main" id="{78D9947D-075A-2D40-91C0-65D76D8FC7D1}"/>
              </a:ext>
            </a:extLst>
          </p:cNvPr>
          <p:cNvSpPr/>
          <p:nvPr userDrawn="1"/>
        </p:nvSpPr>
        <p:spPr>
          <a:xfrm flipH="1" flipV="1">
            <a:off x="6867884" y="6202615"/>
            <a:ext cx="2276115" cy="655384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8777227"/>
              <a:gd name="connsiteY0" fmla="*/ 1026603 h 1036542"/>
              <a:gd name="connsiteX1" fmla="*/ 0 w 8777227"/>
              <a:gd name="connsiteY1" fmla="*/ 4937 h 1036542"/>
              <a:gd name="connsiteX2" fmla="*/ 8777227 w 8777227"/>
              <a:gd name="connsiteY2" fmla="*/ 0 h 1036542"/>
              <a:gd name="connsiteX3" fmla="*/ 7094935 w 8777227"/>
              <a:gd name="connsiteY3" fmla="*/ 1036542 h 1036542"/>
              <a:gd name="connsiteX4" fmla="*/ 6703 w 8777227"/>
              <a:gd name="connsiteY4" fmla="*/ 1026603 h 1036542"/>
              <a:gd name="connsiteX0" fmla="*/ 6703 w 8777227"/>
              <a:gd name="connsiteY0" fmla="*/ 1026603 h 1026603"/>
              <a:gd name="connsiteX1" fmla="*/ 0 w 8777227"/>
              <a:gd name="connsiteY1" fmla="*/ 4937 h 1026603"/>
              <a:gd name="connsiteX2" fmla="*/ 8777227 w 8777227"/>
              <a:gd name="connsiteY2" fmla="*/ 0 h 1026603"/>
              <a:gd name="connsiteX3" fmla="*/ 7293664 w 8777227"/>
              <a:gd name="connsiteY3" fmla="*/ 1023546 h 1026603"/>
              <a:gd name="connsiteX4" fmla="*/ 6703 w 8777227"/>
              <a:gd name="connsiteY4" fmla="*/ 1026603 h 1026603"/>
              <a:gd name="connsiteX0" fmla="*/ 6703 w 8739273"/>
              <a:gd name="connsiteY0" fmla="*/ 1021666 h 1021666"/>
              <a:gd name="connsiteX1" fmla="*/ 0 w 8739273"/>
              <a:gd name="connsiteY1" fmla="*/ 0 h 1021666"/>
              <a:gd name="connsiteX2" fmla="*/ 8739273 w 8739273"/>
              <a:gd name="connsiteY2" fmla="*/ 2722 h 1021666"/>
              <a:gd name="connsiteX3" fmla="*/ 7293664 w 8739273"/>
              <a:gd name="connsiteY3" fmla="*/ 1018609 h 1021666"/>
              <a:gd name="connsiteX4" fmla="*/ 6703 w 8739273"/>
              <a:gd name="connsiteY4" fmla="*/ 1021666 h 1021666"/>
              <a:gd name="connsiteX0" fmla="*/ 6703 w 8739273"/>
              <a:gd name="connsiteY0" fmla="*/ 1021666 h 1025171"/>
              <a:gd name="connsiteX1" fmla="*/ 0 w 8739273"/>
              <a:gd name="connsiteY1" fmla="*/ 0 h 1025171"/>
              <a:gd name="connsiteX2" fmla="*/ 8739273 w 8739273"/>
              <a:gd name="connsiteY2" fmla="*/ 2722 h 1025171"/>
              <a:gd name="connsiteX3" fmla="*/ 7277558 w 8739273"/>
              <a:gd name="connsiteY3" fmla="*/ 1025171 h 1025171"/>
              <a:gd name="connsiteX4" fmla="*/ 6703 w 8739273"/>
              <a:gd name="connsiteY4" fmla="*/ 1021666 h 102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9273" h="1025171">
                <a:moveTo>
                  <a:pt x="6703" y="1021666"/>
                </a:moveTo>
                <a:cubicBezTo>
                  <a:pt x="4469" y="681111"/>
                  <a:pt x="2234" y="340555"/>
                  <a:pt x="0" y="0"/>
                </a:cubicBezTo>
                <a:lnTo>
                  <a:pt x="8739273" y="2722"/>
                </a:lnTo>
                <a:lnTo>
                  <a:pt x="7277558" y="1025171"/>
                </a:lnTo>
                <a:lnTo>
                  <a:pt x="6703" y="102166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131C2EA-A59D-5D44-9A50-C8943EB21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518F-6B44-FA43-A94E-1E50ED6571CB}" type="datetime1">
              <a:rPr lang="en-US" smtClean="0"/>
              <a:t>9/20/21</a:t>
            </a:fld>
            <a:endParaRPr lang="en-US"/>
          </a:p>
        </p:txBody>
      </p:sp>
      <p:sp>
        <p:nvSpPr>
          <p:cNvPr id="13" name="Parallelogram 3">
            <a:extLst>
              <a:ext uri="{FF2B5EF4-FFF2-40B4-BE49-F238E27FC236}">
                <a16:creationId xmlns:a16="http://schemas.microsoft.com/office/drawing/2014/main" id="{562C0EFF-BD7A-1541-9337-745DD8AF0B5A}"/>
              </a:ext>
            </a:extLst>
          </p:cNvPr>
          <p:cNvSpPr/>
          <p:nvPr userDrawn="1"/>
        </p:nvSpPr>
        <p:spPr>
          <a:xfrm>
            <a:off x="-3485" y="6201683"/>
            <a:ext cx="7142431" cy="664042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04937 w 7509949"/>
              <a:gd name="connsiteY3" fmla="*/ 1002327 h 1021666"/>
              <a:gd name="connsiteX4" fmla="*/ 6703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14939 w 7509949"/>
              <a:gd name="connsiteY3" fmla="*/ 1009648 h 1021666"/>
              <a:gd name="connsiteX4" fmla="*/ 6703 w 7509949"/>
              <a:gd name="connsiteY4" fmla="*/ 1021666 h 1021666"/>
              <a:gd name="connsiteX0" fmla="*/ 6703 w 7509949"/>
              <a:gd name="connsiteY0" fmla="*/ 985070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6703 w 7509949"/>
              <a:gd name="connsiteY4" fmla="*/ 985070 h 1009648"/>
              <a:gd name="connsiteX0" fmla="*/ 41709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41709 w 7509949"/>
              <a:gd name="connsiteY4" fmla="*/ 999709 h 1009648"/>
              <a:gd name="connsiteX0" fmla="*/ 11704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11704 w 7509949"/>
              <a:gd name="connsiteY4" fmla="*/ 999709 h 1009648"/>
              <a:gd name="connsiteX0" fmla="*/ 26252 w 7509949"/>
              <a:gd name="connsiteY0" fmla="*/ 1010357 h 1010357"/>
              <a:gd name="connsiteX1" fmla="*/ 0 w 7509949"/>
              <a:gd name="connsiteY1" fmla="*/ 0 h 1010357"/>
              <a:gd name="connsiteX2" fmla="*/ 7509949 w 7509949"/>
              <a:gd name="connsiteY2" fmla="*/ 0 h 1010357"/>
              <a:gd name="connsiteX3" fmla="*/ 7114939 w 7509949"/>
              <a:gd name="connsiteY3" fmla="*/ 1009648 h 1010357"/>
              <a:gd name="connsiteX4" fmla="*/ 26252 w 7509949"/>
              <a:gd name="connsiteY4" fmla="*/ 1010357 h 1010357"/>
              <a:gd name="connsiteX0" fmla="*/ 15341 w 7509949"/>
              <a:gd name="connsiteY0" fmla="*/ 1015681 h 1015681"/>
              <a:gd name="connsiteX1" fmla="*/ 0 w 7509949"/>
              <a:gd name="connsiteY1" fmla="*/ 0 h 1015681"/>
              <a:gd name="connsiteX2" fmla="*/ 7509949 w 7509949"/>
              <a:gd name="connsiteY2" fmla="*/ 0 h 1015681"/>
              <a:gd name="connsiteX3" fmla="*/ 7114939 w 7509949"/>
              <a:gd name="connsiteY3" fmla="*/ 1009648 h 1015681"/>
              <a:gd name="connsiteX4" fmla="*/ 15341 w 7509949"/>
              <a:gd name="connsiteY4" fmla="*/ 1015681 h 1015681"/>
              <a:gd name="connsiteX0" fmla="*/ 523 w 7495131"/>
              <a:gd name="connsiteY0" fmla="*/ 1015681 h 1015681"/>
              <a:gd name="connsiteX1" fmla="*/ 1852 w 7495131"/>
              <a:gd name="connsiteY1" fmla="*/ 9759 h 1015681"/>
              <a:gd name="connsiteX2" fmla="*/ 7495131 w 7495131"/>
              <a:gd name="connsiteY2" fmla="*/ 0 h 1015681"/>
              <a:gd name="connsiteX3" fmla="*/ 7100121 w 7495131"/>
              <a:gd name="connsiteY3" fmla="*/ 1009648 h 1015681"/>
              <a:gd name="connsiteX4" fmla="*/ 523 w 7495131"/>
              <a:gd name="connsiteY4" fmla="*/ 1015681 h 1015681"/>
              <a:gd name="connsiteX0" fmla="*/ 5339 w 7499947"/>
              <a:gd name="connsiteY0" fmla="*/ 1015681 h 1015681"/>
              <a:gd name="connsiteX1" fmla="*/ 0 w 7499947"/>
              <a:gd name="connsiteY1" fmla="*/ 9759 h 1015681"/>
              <a:gd name="connsiteX2" fmla="*/ 7499947 w 7499947"/>
              <a:gd name="connsiteY2" fmla="*/ 0 h 1015681"/>
              <a:gd name="connsiteX3" fmla="*/ 7104937 w 7499947"/>
              <a:gd name="connsiteY3" fmla="*/ 1009648 h 1015681"/>
              <a:gd name="connsiteX4" fmla="*/ 5339 w 7499947"/>
              <a:gd name="connsiteY4" fmla="*/ 1015681 h 1015681"/>
              <a:gd name="connsiteX0" fmla="*/ 2005 w 7496613"/>
              <a:gd name="connsiteY0" fmla="*/ 1015681 h 1015681"/>
              <a:gd name="connsiteX1" fmla="*/ 0 w 7496613"/>
              <a:gd name="connsiteY1" fmla="*/ 14639 h 1015681"/>
              <a:gd name="connsiteX2" fmla="*/ 7496613 w 7496613"/>
              <a:gd name="connsiteY2" fmla="*/ 0 h 1015681"/>
              <a:gd name="connsiteX3" fmla="*/ 7101603 w 7496613"/>
              <a:gd name="connsiteY3" fmla="*/ 1009648 h 1015681"/>
              <a:gd name="connsiteX4" fmla="*/ 2005 w 7496613"/>
              <a:gd name="connsiteY4" fmla="*/ 1015681 h 1015681"/>
              <a:gd name="connsiteX0" fmla="*/ 2005 w 7503281"/>
              <a:gd name="connsiteY0" fmla="*/ 1025440 h 1025440"/>
              <a:gd name="connsiteX1" fmla="*/ 0 w 7503281"/>
              <a:gd name="connsiteY1" fmla="*/ 24398 h 1025440"/>
              <a:gd name="connsiteX2" fmla="*/ 7503281 w 7503281"/>
              <a:gd name="connsiteY2" fmla="*/ 0 h 1025440"/>
              <a:gd name="connsiteX3" fmla="*/ 7101603 w 7503281"/>
              <a:gd name="connsiteY3" fmla="*/ 1019407 h 1025440"/>
              <a:gd name="connsiteX4" fmla="*/ 2005 w 7503281"/>
              <a:gd name="connsiteY4" fmla="*/ 1025440 h 1025440"/>
              <a:gd name="connsiteX0" fmla="*/ 2005 w 7499947"/>
              <a:gd name="connsiteY0" fmla="*/ 1020560 h 1020560"/>
              <a:gd name="connsiteX1" fmla="*/ 0 w 7499947"/>
              <a:gd name="connsiteY1" fmla="*/ 19518 h 1020560"/>
              <a:gd name="connsiteX2" fmla="*/ 7499947 w 7499947"/>
              <a:gd name="connsiteY2" fmla="*/ 0 h 1020560"/>
              <a:gd name="connsiteX3" fmla="*/ 7101603 w 7499947"/>
              <a:gd name="connsiteY3" fmla="*/ 1014527 h 1020560"/>
              <a:gd name="connsiteX4" fmla="*/ 2005 w 7499947"/>
              <a:gd name="connsiteY4" fmla="*/ 1020560 h 102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9947" h="1020560">
                <a:moveTo>
                  <a:pt x="2005" y="1020560"/>
                </a:moveTo>
                <a:cubicBezTo>
                  <a:pt x="-229" y="680005"/>
                  <a:pt x="2234" y="360073"/>
                  <a:pt x="0" y="19518"/>
                </a:cubicBezTo>
                <a:lnTo>
                  <a:pt x="7499947" y="0"/>
                </a:lnTo>
                <a:lnTo>
                  <a:pt x="7101603" y="1014527"/>
                </a:lnTo>
                <a:lnTo>
                  <a:pt x="2005" y="10205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0B1DC7-3AFD-C242-939A-51E56E2FB4E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" y="6283384"/>
            <a:ext cx="3059092" cy="5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Consolas" panose="020B0609020204030204" pitchFamily="49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doi.org/10.1038/s43247-021-00266-9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111261" y="3850432"/>
            <a:ext cx="3019566" cy="2241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spcBef>
                <a:spcPts val="844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defTabSz="321457">
              <a:buSzPct val="75000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dirty="0">
                <a:latin typeface="Calibri" panose="020F0502020204030204" pitchFamily="34" charset="0"/>
              </a:rPr>
              <a:t>Most CMIP5 models considerably overestimate historical yield variability while the NEX-GDDP models underestimate the magnitude of the largest yield shocks, which we attribute to the effects of downscaling and bias-correction on temperature extremes. We also find large differences between the ensembles in projections.</a:t>
            </a:r>
            <a:endParaRPr lang="en-US" sz="1266" dirty="0">
              <a:latin typeface="Calibri" panose="020F0502020204030204" pitchFamily="34" charset="0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186464" y="45681"/>
            <a:ext cx="8955606" cy="81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Statistically bias-corrected and downscaled climate models underestimate the adverse effects of extreme heat on U.S. maize yields </a:t>
            </a:r>
          </a:p>
        </p:txBody>
      </p:sp>
      <p:sp>
        <p:nvSpPr>
          <p:cNvPr id="122" name="Shape 122"/>
          <p:cNvSpPr/>
          <p:nvPr/>
        </p:nvSpPr>
        <p:spPr>
          <a:xfrm>
            <a:off x="111259" y="830528"/>
            <a:ext cx="4371289" cy="1214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algn="just"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Many studies rely on bias-corrected and downscaled climate information for coupled human-environment analysis. We quantify potential biases of this approach in the agricultural sector.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111259" y="2017245"/>
            <a:ext cx="3019566" cy="1841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use an ensemble of statistically bias-corrected and downscaled climate models (NEX-GDDP), as well as the corresponding parent models (CMIP5), to drive a statistical panel model of U.S. maize yields and analyze uncertainty in hindcasts and projections.</a:t>
            </a:r>
            <a:endParaRPr lang="en-US" sz="1300" dirty="0"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711148" y="5952448"/>
            <a:ext cx="4271898" cy="646331"/>
          </a:xfrm>
          <a:prstGeom prst="rect">
            <a:avLst/>
          </a:prstGeom>
          <a:ln w="127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5720" tIns="45720" rIns="45720" bIns="4572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Lafferty, D. C., 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Sriver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, R. L., </a:t>
            </a:r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Haqiqi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, I., Hertel, T. W., Keller, K. &amp; Nicholas, R. E., Statistically bias-corrected and downscaled climate models underestimate the adverse effects of extreme heat on U.S. maize yields, </a:t>
            </a:r>
            <a:r>
              <a:rPr lang="en-US" sz="900" i="1" dirty="0" err="1"/>
              <a:t>Commun</a:t>
            </a:r>
            <a:r>
              <a:rPr lang="en-US" sz="900" i="1" dirty="0"/>
              <a:t> Earth Environ </a:t>
            </a:r>
            <a:r>
              <a:rPr lang="en-US" sz="900" b="1" dirty="0"/>
              <a:t>2</a:t>
            </a:r>
            <a:r>
              <a:rPr lang="en-US" sz="900" i="1" dirty="0"/>
              <a:t>, </a:t>
            </a:r>
            <a:r>
              <a:rPr lang="en-US" sz="900" dirty="0"/>
              <a:t>196 (2021).</a:t>
            </a:r>
            <a:r>
              <a:rPr lang="en-US" sz="900" i="1" dirty="0"/>
              <a:t> </a:t>
            </a:r>
            <a:r>
              <a:rPr lang="en-US" sz="900" dirty="0">
                <a:hlinkClick r:id="rId2"/>
              </a:rPr>
              <a:t>https://doi.org</a:t>
            </a:r>
            <a:r>
              <a:rPr lang="en-US" sz="900">
                <a:hlinkClick r:id="rId2"/>
              </a:rPr>
              <a:t>/10.1038/s43247-021-00266-9</a:t>
            </a:r>
            <a:endParaRPr lang="en-US" sz="900" dirty="0"/>
          </a:p>
        </p:txBody>
      </p:sp>
      <p:sp>
        <p:nvSpPr>
          <p:cNvPr id="8" name="Shape 119">
            <a:extLst>
              <a:ext uri="{FF2B5EF4-FFF2-40B4-BE49-F238E27FC236}">
                <a16:creationId xmlns:a16="http://schemas.microsoft.com/office/drawing/2014/main" id="{D05CE714-975C-5F45-B8FB-334BF21660D6}"/>
              </a:ext>
            </a:extLst>
          </p:cNvPr>
          <p:cNvSpPr/>
          <p:nvPr/>
        </p:nvSpPr>
        <p:spPr>
          <a:xfrm>
            <a:off x="3395285" y="4301544"/>
            <a:ext cx="5587761" cy="1472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algn="just"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Figure: National-level evaluation of NEX-GDDP and CMIP5 maize yield hindcasts. </a:t>
            </a:r>
            <a:r>
              <a:rPr lang="en-US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a) shows historical (1956-2005) national-level log-yield distributions from each CMIP5 model (orange), NEX-GDDP model (purple), and the observational data (black). Panel b) shows percentage differences between each individual NEX-GDDP model and the observational data, for our chosen summary statistics: the mean, standard deviation (SD), 10th percentile (q10), and minimum (Min.). Panel c) shows the equivalent to b) but for the CMIP5 models.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742956-DFBD-5646-9DB7-DBF36BA426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552" y="1078207"/>
            <a:ext cx="570928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599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7582</TotalTime>
  <Words>309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Kostadinova, Katerina Lubomirova</dc:creator>
  <cp:lastModifiedBy>Kostadinova, Katerina Lubomirova</cp:lastModifiedBy>
  <cp:revision>106</cp:revision>
  <dcterms:created xsi:type="dcterms:W3CDTF">2019-03-01T18:13:06Z</dcterms:created>
  <dcterms:modified xsi:type="dcterms:W3CDTF">2021-09-20T17:01:00Z</dcterms:modified>
</cp:coreProperties>
</file>