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66" r:id="rId2"/>
    <p:sldMasterId id="2147483688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1" autoAdjust="0"/>
    <p:restoredTop sz="96029" autoAdjust="0"/>
  </p:normalViewPr>
  <p:slideViewPr>
    <p:cSldViewPr snapToGrid="0" snapToObjects="1">
      <p:cViewPr varScale="1">
        <p:scale>
          <a:sx n="198" d="100"/>
          <a:sy n="198" d="100"/>
        </p:scale>
        <p:origin x="-584" y="-10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779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E4DC4-08B6-704D-8054-CE4D7FA1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" y="27905"/>
            <a:ext cx="12175067" cy="708660"/>
          </a:xfrm>
        </p:spPr>
        <p:txBody>
          <a:bodyPr/>
          <a:lstStyle/>
          <a:p>
            <a:r>
              <a:rPr lang="en-US" altLang="zh-CN" sz="2100" dirty="0"/>
              <a:t>Hydrological</a:t>
            </a:r>
            <a:r>
              <a:rPr lang="zh-CN" altLang="en-US" sz="2100" dirty="0"/>
              <a:t> </a:t>
            </a:r>
            <a:r>
              <a:rPr lang="en-US" altLang="zh-CN" sz="2100" dirty="0"/>
              <a:t>Analysis</a:t>
            </a:r>
            <a:r>
              <a:rPr lang="zh-CN" altLang="en-US" sz="2100" dirty="0"/>
              <a:t> </a:t>
            </a:r>
            <a:r>
              <a:rPr lang="en-US" altLang="zh-CN" sz="2100" dirty="0"/>
              <a:t>in</a:t>
            </a:r>
            <a:r>
              <a:rPr lang="zh-CN" altLang="en-US" sz="2100" dirty="0"/>
              <a:t> </a:t>
            </a:r>
            <a:r>
              <a:rPr lang="en-US" altLang="zh-CN" sz="2100" dirty="0"/>
              <a:t>Watersheds</a:t>
            </a:r>
            <a:r>
              <a:rPr lang="zh-CN" altLang="en-US" sz="2100" dirty="0"/>
              <a:t> </a:t>
            </a:r>
            <a:r>
              <a:rPr lang="en-US" altLang="zh-CN" sz="2100" dirty="0"/>
              <a:t>with</a:t>
            </a:r>
            <a:r>
              <a:rPr lang="zh-CN" altLang="en-US" sz="2100" dirty="0"/>
              <a:t> </a:t>
            </a:r>
            <a:r>
              <a:rPr lang="en-US" altLang="zh-CN" sz="2100" dirty="0"/>
              <a:t>a</a:t>
            </a:r>
            <a:r>
              <a:rPr lang="zh-CN" altLang="en-US" sz="2100" dirty="0"/>
              <a:t> </a:t>
            </a:r>
            <a:r>
              <a:rPr lang="en-US" altLang="zh-CN" sz="2100" dirty="0"/>
              <a:t>Variable-Resolution</a:t>
            </a:r>
            <a:r>
              <a:rPr lang="zh-CN" altLang="en-US" sz="2100" dirty="0"/>
              <a:t> </a:t>
            </a:r>
            <a:r>
              <a:rPr lang="en-US" altLang="zh-CN" sz="2100" dirty="0"/>
              <a:t/>
            </a:r>
            <a:br>
              <a:rPr lang="en-US" altLang="zh-CN" sz="2100" dirty="0"/>
            </a:br>
            <a:r>
              <a:rPr lang="en-US" altLang="zh-CN" sz="2100" dirty="0"/>
              <a:t>Global</a:t>
            </a:r>
            <a:r>
              <a:rPr lang="zh-CN" altLang="en-US" sz="2100" dirty="0"/>
              <a:t> </a:t>
            </a:r>
            <a:r>
              <a:rPr lang="en-US" altLang="zh-CN" sz="2100" dirty="0"/>
              <a:t>Climate</a:t>
            </a:r>
            <a:r>
              <a:rPr lang="zh-CN" altLang="en-US" sz="2100" dirty="0"/>
              <a:t> </a:t>
            </a:r>
            <a:r>
              <a:rPr lang="en-US" altLang="zh-CN" sz="2100" dirty="0"/>
              <a:t>Model</a:t>
            </a:r>
            <a:r>
              <a:rPr lang="zh-CN" altLang="en-US" sz="2100" dirty="0"/>
              <a:t> </a:t>
            </a:r>
            <a:r>
              <a:rPr lang="en-US" altLang="zh-CN" sz="2100" dirty="0"/>
              <a:t>(VR-CESM)</a:t>
            </a:r>
            <a:r>
              <a:rPr lang="zh-CN" altLang="en-US" sz="2100" dirty="0"/>
              <a:t> </a:t>
            </a:r>
            <a:endParaRPr lang="en-US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CE57A4-375D-0B49-BB72-44CDF51FB8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0119" y="5495203"/>
            <a:ext cx="5726642" cy="7926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400" dirty="0"/>
              <a:t>Xu</a:t>
            </a:r>
            <a:r>
              <a:rPr lang="zh-CN" altLang="en-US" sz="1400" dirty="0"/>
              <a:t> </a:t>
            </a:r>
            <a:r>
              <a:rPr lang="en-US" altLang="zh-CN" sz="1400" dirty="0"/>
              <a:t>Z.,</a:t>
            </a:r>
            <a:r>
              <a:rPr lang="zh-CN" altLang="en-US" sz="1400" dirty="0"/>
              <a:t> </a:t>
            </a:r>
            <a:r>
              <a:rPr lang="en-US" altLang="zh-CN" sz="1400" dirty="0"/>
              <a:t>Di</a:t>
            </a:r>
            <a:r>
              <a:rPr lang="zh-CN" altLang="en-US" sz="1400" dirty="0"/>
              <a:t> </a:t>
            </a:r>
            <a:r>
              <a:rPr lang="en-US" altLang="zh-CN" sz="1400" dirty="0"/>
              <a:t>Vittorio</a:t>
            </a:r>
            <a:r>
              <a:rPr lang="zh-CN" altLang="en-US" sz="1400" dirty="0"/>
              <a:t> </a:t>
            </a:r>
            <a:r>
              <a:rPr lang="en-US" altLang="zh-CN" sz="1400" dirty="0"/>
              <a:t>A.</a:t>
            </a:r>
            <a:r>
              <a:rPr lang="zh-CN" altLang="en-US" sz="1400" dirty="0"/>
              <a:t> </a:t>
            </a:r>
            <a:r>
              <a:rPr lang="en-US" altLang="zh-CN" sz="1400" dirty="0"/>
              <a:t>(2021</a:t>
            </a:r>
            <a:r>
              <a:rPr lang="en-US" sz="1400" dirty="0"/>
              <a:t>), </a:t>
            </a:r>
            <a:r>
              <a:rPr lang="en-US" altLang="zh-CN" sz="1400" dirty="0"/>
              <a:t>Hydrological</a:t>
            </a:r>
            <a:r>
              <a:rPr lang="zh-CN" altLang="en-US" sz="1400" dirty="0"/>
              <a:t> </a:t>
            </a:r>
            <a:r>
              <a:rPr lang="en-US" altLang="zh-CN" sz="1400" dirty="0"/>
              <a:t>analysis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variable-resolution</a:t>
            </a:r>
            <a:r>
              <a:rPr lang="zh-CN" altLang="en-US" sz="1400" dirty="0"/>
              <a:t> </a:t>
            </a:r>
            <a:r>
              <a:rPr lang="en-US" altLang="zh-CN" sz="1400" dirty="0"/>
              <a:t>global</a:t>
            </a:r>
            <a:r>
              <a:rPr lang="zh-CN" altLang="en-US" sz="1400" dirty="0"/>
              <a:t> </a:t>
            </a:r>
            <a:r>
              <a:rPr lang="en-US" altLang="zh-CN" sz="1400" dirty="0"/>
              <a:t>climate</a:t>
            </a:r>
            <a:r>
              <a:rPr lang="zh-CN" altLang="en-US" sz="1400" dirty="0"/>
              <a:t> </a:t>
            </a:r>
            <a:r>
              <a:rPr lang="en-US" altLang="zh-CN" sz="1400" dirty="0"/>
              <a:t>model</a:t>
            </a:r>
            <a:r>
              <a:rPr lang="zh-CN" altLang="en-US" sz="1400" dirty="0"/>
              <a:t> </a:t>
            </a:r>
            <a:r>
              <a:rPr lang="en-US" altLang="zh-CN" sz="1400" dirty="0"/>
              <a:t>(VR-CESM)</a:t>
            </a:r>
            <a:r>
              <a:rPr lang="en-US" sz="1400" dirty="0"/>
              <a:t>. </a:t>
            </a:r>
            <a:r>
              <a:rPr lang="en-US" altLang="zh-CN" sz="1400" i="1" dirty="0"/>
              <a:t>Journal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of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Hydrology</a:t>
            </a:r>
            <a:r>
              <a:rPr lang="en-US" sz="1400" dirty="0"/>
              <a:t>, DOI: 10.1</a:t>
            </a:r>
            <a:r>
              <a:rPr lang="en-US" altLang="zh-CN" sz="1400" dirty="0"/>
              <a:t>016</a:t>
            </a:r>
            <a:r>
              <a:rPr lang="en-US" sz="1400" dirty="0"/>
              <a:t>/</a:t>
            </a:r>
            <a:r>
              <a:rPr lang="en-US" altLang="zh-CN" sz="1400" dirty="0"/>
              <a:t>j.hydrol.2021.126646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3B84668-F7DE-8A4E-B5FF-7270442192A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24939" y="2506993"/>
            <a:ext cx="6267061" cy="1212396"/>
          </a:xfrm>
        </p:spPr>
        <p:txBody>
          <a:bodyPr/>
          <a:lstStyle/>
          <a:p>
            <a:pPr algn="just"/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dynamic-downscaled</a:t>
            </a:r>
            <a:r>
              <a:rPr lang="zh-CN" altLang="en-US" sz="1400" dirty="0"/>
              <a:t> </a:t>
            </a:r>
            <a:r>
              <a:rPr lang="en-US" altLang="zh-CN" sz="1400" dirty="0"/>
              <a:t>refined-resolution</a:t>
            </a:r>
            <a:r>
              <a:rPr lang="zh-CN" altLang="en-US" sz="1400" dirty="0"/>
              <a:t> </a:t>
            </a:r>
            <a:r>
              <a:rPr lang="en-US" altLang="zh-CN" sz="1400" dirty="0"/>
              <a:t>global</a:t>
            </a:r>
            <a:r>
              <a:rPr lang="zh-CN" altLang="en-US" sz="1400" dirty="0"/>
              <a:t> </a:t>
            </a:r>
            <a:r>
              <a:rPr lang="en-US" altLang="zh-CN" sz="1400" dirty="0"/>
              <a:t>climate</a:t>
            </a:r>
            <a:r>
              <a:rPr lang="zh-CN" altLang="en-US" sz="1400" dirty="0"/>
              <a:t> </a:t>
            </a:r>
            <a:r>
              <a:rPr lang="en-US" altLang="zh-CN" sz="1400" dirty="0"/>
              <a:t>model</a:t>
            </a:r>
            <a:r>
              <a:rPr lang="zh-CN" altLang="en-US" sz="1400" dirty="0"/>
              <a:t> </a:t>
            </a:r>
            <a:r>
              <a:rPr lang="en-US" altLang="zh-CN" sz="1400" dirty="0"/>
              <a:t>outputs</a:t>
            </a:r>
            <a:r>
              <a:rPr lang="zh-CN" altLang="en-US" sz="1400" dirty="0"/>
              <a:t> </a:t>
            </a:r>
            <a:r>
              <a:rPr lang="en-US" altLang="zh-CN" sz="1400" dirty="0"/>
              <a:t>were calibrated and</a:t>
            </a:r>
            <a:r>
              <a:rPr lang="zh-CN" altLang="en-US" sz="1400" dirty="0"/>
              <a:t> </a:t>
            </a:r>
            <a:r>
              <a:rPr lang="en-US" altLang="zh-CN" sz="1400" dirty="0"/>
              <a:t>validated</a:t>
            </a:r>
            <a:r>
              <a:rPr lang="zh-CN" altLang="en-US" sz="1400" dirty="0"/>
              <a:t> </a:t>
            </a:r>
            <a:r>
              <a:rPr lang="en-US" altLang="zh-CN" sz="1400" dirty="0"/>
              <a:t>to show good matches with</a:t>
            </a:r>
            <a:r>
              <a:rPr lang="zh-CN" altLang="en-US" sz="1400" dirty="0"/>
              <a:t> </a:t>
            </a:r>
            <a:r>
              <a:rPr lang="en-US" altLang="zh-CN" sz="1400" dirty="0"/>
              <a:t>streamflow</a:t>
            </a:r>
            <a:r>
              <a:rPr lang="zh-CN" altLang="en-US" sz="1400" dirty="0"/>
              <a:t> </a:t>
            </a:r>
            <a:r>
              <a:rPr lang="en-US" altLang="zh-CN" sz="1400" dirty="0"/>
              <a:t>observations.</a:t>
            </a:r>
            <a:r>
              <a:rPr lang="zh-CN" altLang="en-US" sz="1400" dirty="0"/>
              <a:t> </a:t>
            </a:r>
            <a:r>
              <a:rPr lang="en-US" altLang="zh-CN" sz="1400" dirty="0"/>
              <a:t>Under RCP8.5 VR-CESM indicates high geographic variation in future changes to </a:t>
            </a:r>
            <a:r>
              <a:rPr lang="en-US" altLang="zh-CN" sz="1400" dirty="0" err="1"/>
              <a:t>streamflow</a:t>
            </a:r>
            <a:r>
              <a:rPr lang="en-US" altLang="zh-CN" sz="1400" dirty="0"/>
              <a:t>, with dependencies on snow-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rain-dominated areas and how close a snow-dominated area is to a threshold between the two.</a:t>
            </a:r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FCEC56C-0F60-704A-B84B-32721B63611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4939" y="4117900"/>
            <a:ext cx="6307215" cy="214183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 smtClean="0"/>
              <a:t>demonstrate</a:t>
            </a:r>
            <a:r>
              <a:rPr lang="zh-CN" altLang="en-US" dirty="0" smtClean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refined-resolution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climate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outputs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hydrological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careful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unmanaged,</a:t>
            </a:r>
            <a:r>
              <a:rPr lang="zh-CN" altLang="en-US" dirty="0"/>
              <a:t> </a:t>
            </a:r>
            <a:r>
              <a:rPr lang="en-US" altLang="zh-CN" dirty="0"/>
              <a:t>headwater</a:t>
            </a:r>
            <a:r>
              <a:rPr lang="zh-CN" altLang="en-US" dirty="0"/>
              <a:t> </a:t>
            </a:r>
            <a:r>
              <a:rPr lang="en-US" altLang="zh-CN" dirty="0"/>
              <a:t>watersheds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western</a:t>
            </a:r>
            <a:r>
              <a:rPr lang="zh-CN" altLang="en-US" dirty="0"/>
              <a:t> </a:t>
            </a:r>
            <a:r>
              <a:rPr lang="en-US" altLang="zh-CN" dirty="0"/>
              <a:t>U.S.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altLang="zh-CN" dirty="0"/>
              <a:t>Impacts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climate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vary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watersheds: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higher-temperature snow-dominated</a:t>
            </a:r>
            <a:r>
              <a:rPr lang="zh-CN" altLang="en-US" dirty="0"/>
              <a:t> </a:t>
            </a:r>
            <a:r>
              <a:rPr lang="en-US" altLang="zh-CN" dirty="0"/>
              <a:t>watersheds,</a:t>
            </a:r>
            <a:r>
              <a:rPr lang="zh-CN" altLang="en-US" dirty="0"/>
              <a:t> </a:t>
            </a:r>
            <a:r>
              <a:rPr lang="en-US" altLang="zh-CN" dirty="0"/>
              <a:t>decreasing</a:t>
            </a:r>
            <a:r>
              <a:rPr lang="zh-CN" altLang="en-US" dirty="0"/>
              <a:t> </a:t>
            </a:r>
            <a:r>
              <a:rPr lang="en-US" altLang="zh-CN" dirty="0"/>
              <a:t>snowpack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snowmelt</a:t>
            </a:r>
            <a:r>
              <a:rPr lang="zh-CN" altLang="en-US" dirty="0"/>
              <a:t> </a:t>
            </a:r>
            <a:r>
              <a:rPr lang="en-US" altLang="zh-CN" dirty="0"/>
              <a:t>shifts</a:t>
            </a:r>
            <a:r>
              <a:rPr lang="zh-CN" altLang="en-US" dirty="0"/>
              <a:t> </a:t>
            </a:r>
            <a:r>
              <a:rPr lang="en-US" altLang="zh-CN" dirty="0"/>
              <a:t>runoff</a:t>
            </a:r>
            <a:r>
              <a:rPr lang="zh-CN" altLang="en-US" dirty="0"/>
              <a:t> </a:t>
            </a:r>
            <a:r>
              <a:rPr lang="en-US" altLang="zh-CN" dirty="0"/>
              <a:t>peaks</a:t>
            </a:r>
            <a:r>
              <a:rPr lang="zh-CN" altLang="en-US" dirty="0"/>
              <a:t> </a:t>
            </a:r>
            <a:r>
              <a:rPr lang="en-US" altLang="zh-CN" dirty="0"/>
              <a:t>earlier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streamflow</a:t>
            </a:r>
            <a:r>
              <a:rPr lang="zh-CN" altLang="en-US" dirty="0"/>
              <a:t> </a:t>
            </a:r>
            <a:r>
              <a:rPr lang="en-US" altLang="zh-CN" dirty="0"/>
              <a:t>magnitude.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rain-dominated</a:t>
            </a:r>
            <a:r>
              <a:rPr lang="zh-CN" altLang="en-US" dirty="0"/>
              <a:t> </a:t>
            </a:r>
            <a:r>
              <a:rPr lang="en-US" altLang="zh-CN" dirty="0"/>
              <a:t>watersheds,</a:t>
            </a:r>
            <a:r>
              <a:rPr lang="zh-CN" altLang="en-US" dirty="0"/>
              <a:t> </a:t>
            </a:r>
            <a:r>
              <a:rPr lang="en-US" altLang="zh-CN" dirty="0"/>
              <a:t>precipitation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runoff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wet</a:t>
            </a:r>
            <a:r>
              <a:rPr lang="zh-CN" altLang="en-US" dirty="0"/>
              <a:t> </a:t>
            </a:r>
            <a:r>
              <a:rPr lang="en-US" altLang="zh-CN" dirty="0"/>
              <a:t>season.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Increased</a:t>
            </a:r>
            <a:r>
              <a:rPr lang="zh-CN" altLang="en-US" dirty="0"/>
              <a:t> </a:t>
            </a:r>
            <a:r>
              <a:rPr lang="en-US" altLang="zh-CN" dirty="0"/>
              <a:t>variation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annual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runoff</a:t>
            </a:r>
            <a:r>
              <a:rPr lang="zh-CN" altLang="en-US" dirty="0"/>
              <a:t>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extremely</a:t>
            </a:r>
            <a:r>
              <a:rPr lang="zh-CN" altLang="en-US" dirty="0"/>
              <a:t> </a:t>
            </a:r>
            <a:r>
              <a:rPr lang="en-US" altLang="zh-CN" dirty="0"/>
              <a:t>dry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wet</a:t>
            </a:r>
            <a:r>
              <a:rPr lang="zh-CN" altLang="en-US" dirty="0"/>
              <a:t> </a:t>
            </a:r>
            <a:r>
              <a:rPr lang="en-US" altLang="zh-CN" dirty="0"/>
              <a:t>years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projection</a:t>
            </a:r>
            <a:r>
              <a:rPr lang="zh-CN" altLang="en-US" dirty="0"/>
              <a:t> </a:t>
            </a:r>
            <a:r>
              <a:rPr lang="en-US" altLang="zh-CN" dirty="0"/>
              <a:t>periods.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=""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227955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=""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3798897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=""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595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FB42C5-E556-5C4E-8D73-6697A4AD201B}"/>
              </a:ext>
            </a:extLst>
          </p:cNvPr>
          <p:cNvSpPr txBox="1"/>
          <p:nvPr/>
        </p:nvSpPr>
        <p:spPr>
          <a:xfrm>
            <a:off x="3370407" y="3575379"/>
            <a:ext cx="2490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Upper:</a:t>
            </a:r>
            <a:r>
              <a:rPr lang="zh-CN" altLang="en-US" sz="1400" dirty="0"/>
              <a:t> </a:t>
            </a:r>
            <a:r>
              <a:rPr lang="en-US" altLang="zh-CN" sz="1400" dirty="0"/>
              <a:t>10-year</a:t>
            </a:r>
            <a:r>
              <a:rPr lang="zh-CN" altLang="en-US" sz="1400" dirty="0"/>
              <a:t> </a:t>
            </a:r>
            <a:r>
              <a:rPr lang="en-US" altLang="zh-CN" sz="1400" dirty="0"/>
              <a:t>&amp;</a:t>
            </a:r>
            <a:r>
              <a:rPr lang="zh-CN" altLang="en-US" sz="1400" dirty="0"/>
              <a:t> </a:t>
            </a:r>
            <a:r>
              <a:rPr lang="en-US" altLang="zh-CN" sz="1400" dirty="0"/>
              <a:t>monthly</a:t>
            </a:r>
            <a:r>
              <a:rPr lang="zh-CN" altLang="en-US" sz="1400" dirty="0"/>
              <a:t> </a:t>
            </a:r>
            <a:r>
              <a:rPr lang="en-US" altLang="zh-CN" sz="1400" dirty="0"/>
              <a:t>average</a:t>
            </a:r>
            <a:r>
              <a:rPr lang="zh-CN" altLang="en-US" sz="1400" dirty="0"/>
              <a:t> </a:t>
            </a:r>
            <a:r>
              <a:rPr lang="en-US" altLang="zh-CN" sz="1400" dirty="0"/>
              <a:t>calibration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runoff</a:t>
            </a:r>
            <a:r>
              <a:rPr lang="zh-CN" altLang="en-US" sz="1400" dirty="0"/>
              <a:t> </a:t>
            </a:r>
            <a:r>
              <a:rPr lang="en-US" altLang="zh-CN" sz="1400" dirty="0"/>
              <a:t>simulation</a:t>
            </a:r>
            <a:r>
              <a:rPr lang="zh-CN" altLang="en-US" sz="1400" dirty="0"/>
              <a:t> </a:t>
            </a:r>
            <a:r>
              <a:rPr lang="en-US" altLang="zh-CN" sz="1400" dirty="0"/>
              <a:t>vs.</a:t>
            </a:r>
            <a:r>
              <a:rPr lang="zh-CN" altLang="en-US" sz="1400" dirty="0"/>
              <a:t> </a:t>
            </a:r>
            <a:r>
              <a:rPr lang="en-US" altLang="zh-CN" sz="1400" dirty="0"/>
              <a:t>streamflow</a:t>
            </a:r>
          </a:p>
          <a:p>
            <a:r>
              <a:rPr lang="en-US" altLang="zh-CN" sz="1400" dirty="0"/>
              <a:t>Lower:</a:t>
            </a:r>
            <a:r>
              <a:rPr lang="zh-CN" altLang="en-US" sz="1400" dirty="0"/>
              <a:t> </a:t>
            </a:r>
            <a:r>
              <a:rPr lang="en-US" altLang="zh-CN" sz="1400" dirty="0"/>
              <a:t>Simulated</a:t>
            </a:r>
            <a:r>
              <a:rPr lang="zh-CN" altLang="en-US" sz="1400" dirty="0"/>
              <a:t> </a:t>
            </a:r>
            <a:r>
              <a:rPr lang="en-US" altLang="zh-CN" sz="1400" dirty="0"/>
              <a:t>runoff</a:t>
            </a:r>
            <a:r>
              <a:rPr lang="zh-CN" altLang="en-US" sz="1400" dirty="0"/>
              <a:t> </a:t>
            </a:r>
            <a:r>
              <a:rPr lang="en-US" altLang="zh-CN" sz="1400" dirty="0"/>
              <a:t>during</a:t>
            </a:r>
            <a:r>
              <a:rPr lang="zh-CN" altLang="en-US" sz="1400" dirty="0"/>
              <a:t> </a:t>
            </a:r>
            <a:r>
              <a:rPr lang="en-US" altLang="zh-CN" sz="1400" dirty="0"/>
              <a:t>historical,</a:t>
            </a:r>
            <a:r>
              <a:rPr lang="zh-CN" altLang="en-US" sz="1400" dirty="0"/>
              <a:t> </a:t>
            </a:r>
            <a:r>
              <a:rPr lang="en-US" altLang="zh-CN" sz="1400" dirty="0"/>
              <a:t>validation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projection</a:t>
            </a:r>
            <a:r>
              <a:rPr lang="zh-CN" altLang="en-US" sz="1400" dirty="0"/>
              <a:t> </a:t>
            </a:r>
            <a:r>
              <a:rPr lang="en-US" altLang="zh-CN" sz="1400" dirty="0"/>
              <a:t>periods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/>
              <a:t>American</a:t>
            </a:r>
            <a:r>
              <a:rPr lang="zh-CN" altLang="en-US" sz="1400" dirty="0"/>
              <a:t> </a:t>
            </a:r>
            <a:r>
              <a:rPr lang="en-US" altLang="zh-CN" sz="1400" dirty="0"/>
              <a:t>River</a:t>
            </a:r>
            <a:r>
              <a:rPr lang="zh-CN" altLang="en-US" sz="1400" dirty="0"/>
              <a:t> </a:t>
            </a:r>
            <a:r>
              <a:rPr lang="en-US" altLang="zh-CN" sz="1400" dirty="0"/>
              <a:t>(snow-dominated)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Cosumnes</a:t>
            </a:r>
            <a:r>
              <a:rPr lang="zh-CN" altLang="en-US" sz="1400" dirty="0"/>
              <a:t> </a:t>
            </a:r>
            <a:r>
              <a:rPr lang="en-US" altLang="zh-CN" sz="1400" dirty="0"/>
              <a:t>River</a:t>
            </a:r>
            <a:r>
              <a:rPr lang="zh-CN" altLang="en-US" sz="1400" dirty="0"/>
              <a:t> </a:t>
            </a:r>
            <a:r>
              <a:rPr lang="en-US" altLang="zh-CN" sz="1400" dirty="0"/>
              <a:t>(rain-dominated)</a:t>
            </a:r>
            <a:r>
              <a:rPr lang="zh-CN" altLang="en-US" sz="1400" dirty="0"/>
              <a:t> </a:t>
            </a:r>
            <a:r>
              <a:rPr lang="en-US" altLang="zh-CN" sz="1400" dirty="0"/>
              <a:t>watersheds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C7953A-B934-2F4C-BD51-8F699FAB72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24939" y="1037953"/>
            <a:ext cx="6307215" cy="1201283"/>
          </a:xfrm>
          <a:noFill/>
        </p:spPr>
        <p:txBody>
          <a:bodyPr/>
          <a:lstStyle/>
          <a:p>
            <a:pPr algn="just"/>
            <a:r>
              <a:rPr lang="en-US" altLang="zh-CN" sz="1400" dirty="0"/>
              <a:t>Hydrological</a:t>
            </a:r>
            <a:r>
              <a:rPr lang="zh-CN" altLang="en-US" sz="1400" dirty="0"/>
              <a:t> </a:t>
            </a:r>
            <a:r>
              <a:rPr lang="en-US" altLang="zh-CN" sz="1400" dirty="0"/>
              <a:t>analysis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watershed</a:t>
            </a:r>
            <a:r>
              <a:rPr lang="zh-CN" altLang="en-US" sz="1400" dirty="0"/>
              <a:t> </a:t>
            </a:r>
            <a:r>
              <a:rPr lang="en-US" altLang="zh-CN" sz="1400" dirty="0"/>
              <a:t>scale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important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guide</a:t>
            </a:r>
            <a:r>
              <a:rPr lang="zh-CN" altLang="en-US" sz="1400" dirty="0"/>
              <a:t> </a:t>
            </a:r>
            <a:r>
              <a:rPr lang="en-US" altLang="zh-CN" sz="1400" dirty="0"/>
              <a:t>water</a:t>
            </a:r>
            <a:r>
              <a:rPr lang="zh-CN" altLang="en-US" sz="1400" dirty="0"/>
              <a:t> </a:t>
            </a:r>
            <a:r>
              <a:rPr lang="en-US" altLang="zh-CN" sz="1400" dirty="0"/>
              <a:t>resources</a:t>
            </a:r>
            <a:r>
              <a:rPr lang="zh-CN" altLang="en-US" sz="1400" dirty="0"/>
              <a:t> </a:t>
            </a:r>
            <a:r>
              <a:rPr lang="en-US" altLang="zh-CN" sz="1400" dirty="0"/>
              <a:t>management.</a:t>
            </a:r>
            <a:r>
              <a:rPr lang="zh-CN" altLang="en-US" sz="1400" dirty="0"/>
              <a:t> </a:t>
            </a:r>
            <a:r>
              <a:rPr lang="en-US" altLang="zh-CN" sz="1400" dirty="0"/>
              <a:t>While</a:t>
            </a:r>
            <a:r>
              <a:rPr lang="zh-CN" altLang="en-US" sz="1400" dirty="0"/>
              <a:t> </a:t>
            </a:r>
            <a:r>
              <a:rPr lang="en-US" altLang="zh-CN" sz="1400" dirty="0"/>
              <a:t>distributed</a:t>
            </a:r>
            <a:r>
              <a:rPr lang="zh-CN" altLang="en-US" sz="1400" dirty="0"/>
              <a:t> </a:t>
            </a:r>
            <a:r>
              <a:rPr lang="en-US" altLang="zh-CN" sz="1400" dirty="0"/>
              <a:t>hydrological</a:t>
            </a:r>
            <a:r>
              <a:rPr lang="zh-CN" altLang="en-US" sz="1400" dirty="0"/>
              <a:t> </a:t>
            </a:r>
            <a:r>
              <a:rPr lang="en-US" altLang="zh-CN" sz="1400" dirty="0"/>
              <a:t>models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applied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watershed scale,</a:t>
            </a:r>
            <a:r>
              <a:rPr lang="zh-CN" altLang="en-US" sz="1400" dirty="0"/>
              <a:t> </a:t>
            </a:r>
            <a:r>
              <a:rPr lang="en-US" altLang="zh-CN" sz="1400" dirty="0"/>
              <a:t>global</a:t>
            </a:r>
            <a:r>
              <a:rPr lang="zh-CN" altLang="en-US" sz="1400" dirty="0"/>
              <a:t> </a:t>
            </a:r>
            <a:r>
              <a:rPr lang="en-US" altLang="zh-CN" sz="1400" dirty="0"/>
              <a:t>climate</a:t>
            </a:r>
            <a:r>
              <a:rPr lang="zh-CN" altLang="en-US" sz="1400" dirty="0"/>
              <a:t> </a:t>
            </a:r>
            <a:r>
              <a:rPr lang="en-US" altLang="zh-CN" sz="1400" dirty="0"/>
              <a:t>models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rarely</a:t>
            </a:r>
            <a:r>
              <a:rPr lang="zh-CN" altLang="en-US" sz="1400" dirty="0"/>
              <a:t> </a:t>
            </a:r>
            <a:r>
              <a:rPr lang="en-US" altLang="zh-CN" sz="1400" dirty="0"/>
              <a:t>used</a:t>
            </a:r>
            <a:r>
              <a:rPr lang="zh-CN" altLang="en-US" sz="1400" dirty="0"/>
              <a:t> </a:t>
            </a:r>
            <a:r>
              <a:rPr lang="en-US" altLang="zh-CN" sz="1400" dirty="0"/>
              <a:t>due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coarse</a:t>
            </a:r>
            <a:r>
              <a:rPr lang="zh-CN" altLang="en-US" sz="1400" dirty="0"/>
              <a:t> </a:t>
            </a:r>
            <a:r>
              <a:rPr lang="en-US" altLang="zh-CN" sz="1400" dirty="0"/>
              <a:t>grid</a:t>
            </a:r>
            <a:r>
              <a:rPr lang="zh-CN" altLang="en-US" sz="1400" dirty="0"/>
              <a:t> </a:t>
            </a:r>
            <a:r>
              <a:rPr lang="en-US" altLang="zh-CN" sz="1400" dirty="0"/>
              <a:t>resolution.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/>
              <a:t>this</a:t>
            </a:r>
            <a:r>
              <a:rPr lang="zh-CN" altLang="en-US" sz="1400" dirty="0"/>
              <a:t> </a:t>
            </a:r>
            <a:r>
              <a:rPr lang="en-US" altLang="zh-CN" sz="1400" dirty="0"/>
              <a:t>study,</a:t>
            </a:r>
            <a:r>
              <a:rPr lang="zh-CN" altLang="en-US" sz="1400" dirty="0"/>
              <a:t> </a:t>
            </a:r>
            <a:r>
              <a:rPr lang="en-US" altLang="zh-CN" sz="1400" dirty="0"/>
              <a:t>a global</a:t>
            </a:r>
            <a:r>
              <a:rPr lang="zh-CN" altLang="en-US" sz="1400" dirty="0"/>
              <a:t> </a:t>
            </a:r>
            <a:r>
              <a:rPr lang="en-US" altLang="zh-CN" sz="1400" dirty="0"/>
              <a:t>climate</a:t>
            </a:r>
            <a:r>
              <a:rPr lang="zh-CN" altLang="en-US" sz="1400" dirty="0"/>
              <a:t> </a:t>
            </a:r>
            <a:r>
              <a:rPr lang="en-US" altLang="zh-CN" sz="1400" dirty="0"/>
              <a:t>model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refined-resolution</a:t>
            </a:r>
            <a:r>
              <a:rPr lang="zh-CN" altLang="en-US" sz="1400" dirty="0"/>
              <a:t> </a:t>
            </a:r>
            <a:r>
              <a:rPr lang="en-US" altLang="zh-CN" sz="1400" dirty="0"/>
              <a:t>makes</a:t>
            </a:r>
            <a:r>
              <a:rPr lang="zh-CN" altLang="en-US" sz="1400" dirty="0"/>
              <a:t> </a:t>
            </a:r>
            <a:r>
              <a:rPr lang="en-US" altLang="zh-CN" sz="1400" dirty="0"/>
              <a:t>hydrological</a:t>
            </a:r>
            <a:r>
              <a:rPr lang="zh-CN" altLang="en-US" sz="1400" dirty="0"/>
              <a:t> </a:t>
            </a:r>
            <a:r>
              <a:rPr lang="en-US" altLang="zh-CN" sz="1400" dirty="0"/>
              <a:t>analysis</a:t>
            </a:r>
            <a:r>
              <a:rPr lang="zh-CN" altLang="en-US" sz="1400" dirty="0"/>
              <a:t> </a:t>
            </a:r>
            <a:r>
              <a:rPr lang="en-US" altLang="zh-CN" sz="1400" dirty="0"/>
              <a:t>possible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watershed scale.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4CFD6EA-852E-E345-9E6D-4B07977F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6231994"/>
            <a:ext cx="3086100" cy="626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CB9E43-B6F4-0545-BD42-67AF61423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9" y="3686738"/>
            <a:ext cx="3236398" cy="1552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96B04E7-E5B7-5F40-BA2A-8484449AB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19" y="834873"/>
            <a:ext cx="5286074" cy="26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618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_instru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315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Other EESA Highlights (not DOE-SC)</vt:lpstr>
      <vt:lpstr>z_instructions</vt:lpstr>
      <vt:lpstr>DOE-SC EESA Highlights</vt:lpstr>
      <vt:lpstr>Hydrological Analysis in Watersheds with a Variable-Resolution  Global Climate Model (VR-CESM) 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Alan Di Vittorio</cp:lastModifiedBy>
  <cp:revision>124</cp:revision>
  <dcterms:created xsi:type="dcterms:W3CDTF">2016-02-10T19:06:12Z</dcterms:created>
  <dcterms:modified xsi:type="dcterms:W3CDTF">2021-08-30T16:47:40Z</dcterms:modified>
</cp:coreProperties>
</file>