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99B5"/>
    <a:srgbClr val="781F66"/>
    <a:srgbClr val="5DA99F"/>
    <a:srgbClr val="A1DC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snapToGrid="0">
      <p:cViewPr varScale="1">
        <p:scale>
          <a:sx n="128" d="100"/>
          <a:sy n="128" d="100"/>
        </p:scale>
        <p:origin x="696" y="176"/>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3/25/22</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3/25/22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3/25/22</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oi.org/10.1038/s41598-022-07922-w"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190773" y="4542155"/>
            <a:ext cx="8700678" cy="1641796"/>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marL="285750" indent="-285750">
              <a:buSzPct val="100000"/>
              <a:buFont typeface="Arial" panose="020B0604020202020204" pitchFamily="34" charset="0"/>
              <a:buChar char="•"/>
              <a:defRPr sz="2000">
                <a:latin typeface="Helvetica"/>
                <a:ea typeface="Helvetica"/>
                <a:cs typeface="Helvetica"/>
                <a:sym typeface="Helvetica"/>
              </a:defRPr>
            </a:pPr>
            <a:r>
              <a:rPr lang="en-US" sz="1300" dirty="0">
                <a:latin typeface="Calibri" panose="020F0502020204030204" pitchFamily="34" charset="0"/>
                <a:cs typeface="Calibri" panose="020F0502020204030204" pitchFamily="34" charset="0"/>
              </a:rPr>
              <a:t>Cities’ demand responses, future climatic exposures and electricity consumption impacts are heterogeneous, with changes in annual consumption of −2.7% to +5.7%, and peak power demand increases of up to 9.5% at the multi-GCM median</a:t>
            </a:r>
          </a:p>
          <a:p>
            <a:pPr marL="285750" indent="-285750">
              <a:buSzPct val="100000"/>
              <a:buFont typeface="Arial" panose="020B0604020202020204" pitchFamily="34" charset="0"/>
              <a:buChar char="•"/>
              <a:defRPr sz="2000">
                <a:latin typeface="Helvetica"/>
                <a:ea typeface="Helvetica"/>
                <a:cs typeface="Helvetica"/>
                <a:sym typeface="Helvetica"/>
              </a:defRPr>
            </a:pPr>
            <a:r>
              <a:rPr lang="en-US" sz="1300" dirty="0">
                <a:latin typeface="Calibri" panose="020F0502020204030204" pitchFamily="34" charset="0"/>
                <a:cs typeface="Calibri" panose="020F0502020204030204" pitchFamily="34" charset="0"/>
              </a:rPr>
              <a:t>The largest impacts are concentrated in economically developed mid-latitude cities, with tropical developing areas exhibiting smaller changes</a:t>
            </a:r>
          </a:p>
          <a:p>
            <a:pPr marL="285750" indent="-285750">
              <a:buSzPct val="100000"/>
              <a:buFont typeface="Arial" panose="020B0604020202020204" pitchFamily="34" charset="0"/>
              <a:buChar char="•"/>
              <a:defRPr sz="2000">
                <a:latin typeface="Helvetica"/>
                <a:ea typeface="Helvetica"/>
                <a:cs typeface="Helvetica"/>
                <a:sym typeface="Helvetica"/>
              </a:defRPr>
            </a:pPr>
            <a:r>
              <a:rPr lang="en-US" sz="1300" dirty="0">
                <a:latin typeface="Calibri" panose="020F0502020204030204" pitchFamily="34" charset="0"/>
                <a:cs typeface="Calibri" panose="020F0502020204030204" pitchFamily="34" charset="0"/>
              </a:rPr>
              <a:t>Results highlight the importance the structure of electricity demand: tropical cities experience large temperature increases but impacts are offset by inelastic demand responses, likely attributable to air conditioning lower prevalence</a:t>
            </a:r>
            <a:endParaRPr sz="1300" dirty="0">
              <a:latin typeface="Calibri" panose="020F0502020204030204" pitchFamily="34" charset="0"/>
              <a:cs typeface="Calibri" panose="020F0502020204030204" pitchFamily="34" charset="0"/>
            </a:endParaRPr>
          </a:p>
        </p:txBody>
      </p:sp>
      <p:sp>
        <p:nvSpPr>
          <p:cNvPr id="121" name="Shape 121"/>
          <p:cNvSpPr/>
          <p:nvPr/>
        </p:nvSpPr>
        <p:spPr>
          <a:xfrm>
            <a:off x="257568" y="131672"/>
            <a:ext cx="8240811" cy="810799"/>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400" dirty="0"/>
              <a:t>Heterogeneous climate change impacts</a:t>
            </a:r>
          </a:p>
          <a:p>
            <a:r>
              <a:rPr lang="en-US" sz="2400" dirty="0"/>
              <a:t>on electricity demand in world cities circa mid-century </a:t>
            </a:r>
          </a:p>
        </p:txBody>
      </p:sp>
      <p:sp>
        <p:nvSpPr>
          <p:cNvPr id="122" name="Shape 122"/>
          <p:cNvSpPr/>
          <p:nvPr/>
        </p:nvSpPr>
        <p:spPr>
          <a:xfrm>
            <a:off x="190772" y="910197"/>
            <a:ext cx="3672406" cy="2150305"/>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pPr marL="285750" indent="-285750" algn="l">
              <a:buFont typeface="Arial" panose="020B0604020202020204" pitchFamily="34" charset="0"/>
              <a:buChar char="•"/>
            </a:pPr>
            <a:r>
              <a:rPr lang="en-US" sz="1300" dirty="0">
                <a:latin typeface="Calibri" panose="020F0502020204030204" pitchFamily="34" charset="0"/>
                <a:ea typeface="Times New Roman" panose="02020603050405020304" pitchFamily="18" charset="0"/>
                <a:cs typeface="Calibri" panose="020F0502020204030204" pitchFamily="34" charset="0"/>
              </a:rPr>
              <a:t>Prior research indicates a latitudinal gradient in the effect of climate change on energy consumption as an adaptation to rising temperatures</a:t>
            </a:r>
          </a:p>
          <a:p>
            <a:pPr marL="285750" indent="-285750" algn="l">
              <a:buFont typeface="Arial" panose="020B0604020202020204" pitchFamily="34" charset="0"/>
              <a:buChar char="•"/>
            </a:pPr>
            <a:r>
              <a:rPr lang="en-US" sz="1300" dirty="0">
                <a:latin typeface="Calibri" panose="020F0502020204030204" pitchFamily="34" charset="0"/>
                <a:ea typeface="Times New Roman" panose="02020603050405020304" pitchFamily="18" charset="0"/>
                <a:cs typeface="Calibri" panose="020F0502020204030204" pitchFamily="34" charset="0"/>
              </a:rPr>
              <a:t>Adaptation will be concentrated in urban areas, home to 68% of the world’s population by 2050</a:t>
            </a:r>
          </a:p>
          <a:p>
            <a:pPr marL="285750" indent="-285750" algn="l">
              <a:buFont typeface="Arial" panose="020B0604020202020204" pitchFamily="34" charset="0"/>
              <a:buChar char="•"/>
            </a:pPr>
            <a:r>
              <a:rPr lang="en-US" sz="1300" dirty="0">
                <a:latin typeface="Calibri" panose="020F0502020204030204" pitchFamily="34" charset="0"/>
                <a:ea typeface="Times New Roman" panose="02020603050405020304" pitchFamily="18" charset="0"/>
                <a:cs typeface="Calibri" panose="020F0502020204030204" pitchFamily="34" charset="0"/>
              </a:rPr>
              <a:t>We characterize the impact of climate change on electricity demand, and its fine spatial and temporal scale drivers, across 36 world cities</a:t>
            </a:r>
            <a:endParaRPr lang="en-US" sz="1300" dirty="0">
              <a:latin typeface="Calibri" panose="020F0502020204030204" pitchFamily="34" charset="0"/>
              <a:cs typeface="Calibri" panose="020F0502020204030204" pitchFamily="34" charset="0"/>
            </a:endParaRPr>
          </a:p>
        </p:txBody>
      </p:sp>
      <p:sp>
        <p:nvSpPr>
          <p:cNvPr id="123" name="Shape 123"/>
          <p:cNvSpPr/>
          <p:nvPr/>
        </p:nvSpPr>
        <p:spPr>
          <a:xfrm>
            <a:off x="179187" y="3028777"/>
            <a:ext cx="3672406" cy="1641796"/>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marL="285750" lvl="0" indent="-285750" algn="l">
              <a:buFont typeface="Arial" panose="020B0604020202020204" pitchFamily="34" charset="0"/>
              <a:buChar char="•"/>
            </a:pPr>
            <a:r>
              <a:rPr lang="en-US" sz="1300" dirty="0">
                <a:latin typeface="Calibri" panose="020F0502020204030204" pitchFamily="34" charset="0"/>
                <a:ea typeface="Times New Roman" panose="02020603050405020304" pitchFamily="18" charset="0"/>
                <a:cs typeface="Calibri" panose="020F0502020204030204" pitchFamily="34" charset="0"/>
              </a:rPr>
              <a:t>Using a unique dataset of hourly electric load over multiple years, we estimate the response of electricity demand to temperature</a:t>
            </a:r>
          </a:p>
          <a:p>
            <a:pPr marL="285750" lvl="0" indent="-285750" algn="l">
              <a:buFont typeface="Arial" panose="020B0604020202020204" pitchFamily="34" charset="0"/>
              <a:buChar char="•"/>
            </a:pPr>
            <a:r>
              <a:rPr lang="en-US" sz="1300" dirty="0">
                <a:latin typeface="Calibri" panose="020F0502020204030204" pitchFamily="34" charset="0"/>
                <a:ea typeface="Times New Roman" panose="02020603050405020304" pitchFamily="18" charset="0"/>
                <a:cs typeface="Calibri" panose="020F0502020204030204" pitchFamily="34" charset="0"/>
              </a:rPr>
              <a:t>The resulting reduced-form empirical responses are coupled with temporally downscaled global climate model (GCM) simulated temperatures</a:t>
            </a:r>
            <a:endParaRPr lang="en-US" sz="1300" dirty="0">
              <a:latin typeface="Calibri" panose="020F0502020204030204" pitchFamily="34" charset="0"/>
              <a:ea typeface="MS Mincho" panose="02020609040205080304" pitchFamily="49" charset="-128"/>
              <a:cs typeface="Calibri" panose="020F0502020204030204" pitchFamily="34" charset="0"/>
            </a:endParaRPr>
          </a:p>
        </p:txBody>
      </p:sp>
      <p:sp>
        <p:nvSpPr>
          <p:cNvPr id="124" name="Shape 124"/>
          <p:cNvSpPr/>
          <p:nvPr/>
        </p:nvSpPr>
        <p:spPr>
          <a:xfrm>
            <a:off x="4711148" y="6282959"/>
            <a:ext cx="4271898" cy="507831"/>
          </a:xfrm>
          <a:prstGeom prst="rect">
            <a:avLst/>
          </a:prstGeom>
          <a:ln w="12700">
            <a:solidFill>
              <a:schemeClr val="accent1"/>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a:latin typeface="Arial" panose="020B0604020202020204" pitchFamily="34" charset="0"/>
                <a:ea typeface="MS Mincho" panose="02020609040205080304" pitchFamily="49" charset="-128"/>
              </a:rPr>
              <a:t>Romitti, Y. and I. Sue Wing (2022). Heterogeneous climate change impacts on electricity demand in world cities circa mid-century. Scientific Reports 12: 4280 </a:t>
            </a:r>
            <a:r>
              <a:rPr lang="en-US" sz="900" dirty="0">
                <a:latin typeface="Arial" panose="020B0604020202020204" pitchFamily="34" charset="0"/>
                <a:ea typeface="MS Mincho" panose="02020609040205080304" pitchFamily="49" charset="-128"/>
                <a:hlinkClick r:id="rId2"/>
              </a:rPr>
              <a:t>https://doi.org/10.1038/s41598-022-07922-w</a:t>
            </a:r>
            <a:r>
              <a:rPr lang="en-US" sz="900" dirty="0">
                <a:latin typeface="Arial" panose="020B0604020202020204" pitchFamily="34" charset="0"/>
                <a:ea typeface="MS Mincho" panose="02020609040205080304" pitchFamily="49" charset="-128"/>
              </a:rPr>
              <a:t> </a:t>
            </a:r>
            <a:endParaRPr lang="en-US" sz="844" dirty="0">
              <a:latin typeface="Arial" panose="020B0604020202020204" pitchFamily="34" charset="0"/>
              <a:ea typeface="MS Mincho" panose="02020609040205080304" pitchFamily="49" charset="-128"/>
            </a:endParaRPr>
          </a:p>
        </p:txBody>
      </p:sp>
      <p:sp>
        <p:nvSpPr>
          <p:cNvPr id="8" name="Shape 119">
            <a:extLst>
              <a:ext uri="{FF2B5EF4-FFF2-40B4-BE49-F238E27FC236}">
                <a16:creationId xmlns:a16="http://schemas.microsoft.com/office/drawing/2014/main" id="{D05CE714-975C-5F45-B8FB-334BF21660D6}"/>
              </a:ext>
            </a:extLst>
          </p:cNvPr>
          <p:cNvSpPr/>
          <p:nvPr/>
        </p:nvSpPr>
        <p:spPr>
          <a:xfrm>
            <a:off x="4049482" y="3918782"/>
            <a:ext cx="4979423" cy="810799"/>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spcBef>
                <a:spcPts val="844"/>
              </a:spcBef>
              <a:defRPr sz="1700">
                <a:latin typeface="Helvetica"/>
                <a:ea typeface="Helvetica"/>
                <a:cs typeface="Helvetica"/>
                <a:sym typeface="Helvetica"/>
              </a:defRPr>
            </a:pPr>
            <a:r>
              <a:rPr lang="en-US" sz="1200" b="1" dirty="0">
                <a:solidFill>
                  <a:schemeClr val="bg1">
                    <a:lumMod val="50000"/>
                  </a:schemeClr>
                </a:solidFill>
                <a:latin typeface="Calibri" panose="020F0502020204030204" pitchFamily="34" charset="0"/>
                <a:cs typeface="Calibri" panose="020F0502020204030204" pitchFamily="34" charset="0"/>
              </a:rPr>
              <a:t>Figure</a:t>
            </a:r>
            <a:r>
              <a:rPr sz="1200" b="1" dirty="0">
                <a:solidFill>
                  <a:schemeClr val="bg1">
                    <a:lumMod val="50000"/>
                  </a:schemeClr>
                </a:solidFill>
                <a:latin typeface="Calibri" panose="020F0502020204030204" pitchFamily="34" charset="0"/>
                <a:cs typeface="Calibri" panose="020F0502020204030204" pitchFamily="34" charset="0"/>
              </a:rPr>
              <a:t>:</a:t>
            </a:r>
            <a:r>
              <a:rPr sz="1200" dirty="0">
                <a:solidFill>
                  <a:schemeClr val="bg1">
                    <a:lumMod val="50000"/>
                  </a:schemeClr>
                </a:solidFill>
                <a:latin typeface="Calibri" panose="020F0502020204030204" pitchFamily="34" charset="0"/>
                <a:cs typeface="Calibri" panose="020F0502020204030204" pitchFamily="34" charset="0"/>
              </a:rPr>
              <a:t>  </a:t>
            </a:r>
            <a:r>
              <a:rPr lang="en-US" sz="1200" dirty="0">
                <a:solidFill>
                  <a:schemeClr val="bg1">
                    <a:lumMod val="50000"/>
                  </a:schemeClr>
                </a:solidFill>
                <a:latin typeface="Calibri" panose="020F0502020204030204" pitchFamily="34" charset="0"/>
                <a:cs typeface="Calibri" panose="020F0502020204030204" pitchFamily="34" charset="0"/>
              </a:rPr>
              <a:t>Percent changes in (a) annual and (b) 95</a:t>
            </a:r>
            <a:r>
              <a:rPr lang="en-US" sz="1200" baseline="30000" dirty="0">
                <a:solidFill>
                  <a:schemeClr val="bg1">
                    <a:lumMod val="50000"/>
                  </a:schemeClr>
                </a:solidFill>
                <a:latin typeface="Calibri" panose="020F0502020204030204" pitchFamily="34" charset="0"/>
                <a:cs typeface="Calibri" panose="020F0502020204030204" pitchFamily="34" charset="0"/>
              </a:rPr>
              <a:t>th</a:t>
            </a:r>
            <a:r>
              <a:rPr lang="en-US" sz="1200" dirty="0">
                <a:solidFill>
                  <a:schemeClr val="bg1">
                    <a:lumMod val="50000"/>
                  </a:schemeClr>
                </a:solidFill>
                <a:latin typeface="Calibri" panose="020F0502020204030204" pitchFamily="34" charset="0"/>
                <a:cs typeface="Calibri" panose="020F0502020204030204" pitchFamily="34" charset="0"/>
              </a:rPr>
              <a:t> percentile electricity demand to the shift in hourly temperatures circa 2050, 21 GCM simulations of RCP 8.5 warming. Text colors correspond to the shape of cities’ electricity demand responses to temperature: </a:t>
            </a:r>
            <a:r>
              <a:rPr lang="en-US" sz="1200" b="1" dirty="0">
                <a:solidFill>
                  <a:srgbClr val="5DA99F"/>
                </a:solidFill>
                <a:latin typeface="Calibri" panose="020F0502020204030204" pitchFamily="34" charset="0"/>
                <a:cs typeface="Calibri" panose="020F0502020204030204" pitchFamily="34" charset="0"/>
              </a:rPr>
              <a:t>“V”-shaped</a:t>
            </a:r>
            <a:r>
              <a:rPr lang="en-US" sz="1200" dirty="0">
                <a:solidFill>
                  <a:schemeClr val="bg1">
                    <a:lumMod val="50000"/>
                  </a:schemeClr>
                </a:solidFill>
                <a:latin typeface="Calibri" panose="020F0502020204030204" pitchFamily="34" charset="0"/>
                <a:cs typeface="Calibri" panose="020F0502020204030204" pitchFamily="34" charset="0"/>
              </a:rPr>
              <a:t>, </a:t>
            </a:r>
            <a:r>
              <a:rPr lang="en-US" sz="1200" b="1" dirty="0">
                <a:solidFill>
                  <a:srgbClr val="781F66"/>
                </a:solidFill>
                <a:latin typeface="Calibri" panose="020F0502020204030204" pitchFamily="34" charset="0"/>
                <a:cs typeface="Calibri" panose="020F0502020204030204" pitchFamily="34" charset="0"/>
              </a:rPr>
              <a:t>increasing</a:t>
            </a:r>
            <a:r>
              <a:rPr lang="en-US" sz="1200" dirty="0">
                <a:solidFill>
                  <a:schemeClr val="bg1">
                    <a:lumMod val="50000"/>
                  </a:schemeClr>
                </a:solidFill>
                <a:latin typeface="Calibri" panose="020F0502020204030204" pitchFamily="34" charset="0"/>
                <a:cs typeface="Calibri" panose="020F0502020204030204" pitchFamily="34" charset="0"/>
              </a:rPr>
              <a:t>, </a:t>
            </a:r>
            <a:r>
              <a:rPr lang="en-US" sz="1200" b="1" dirty="0">
                <a:solidFill>
                  <a:srgbClr val="7B99B5"/>
                </a:solidFill>
                <a:latin typeface="Calibri" panose="020F0502020204030204" pitchFamily="34" charset="0"/>
                <a:cs typeface="Calibri" panose="020F0502020204030204" pitchFamily="34" charset="0"/>
              </a:rPr>
              <a:t>unresponsive</a:t>
            </a:r>
            <a:r>
              <a:rPr lang="en-US" sz="1200" dirty="0">
                <a:solidFill>
                  <a:schemeClr val="bg1">
                    <a:lumMod val="50000"/>
                  </a:schemeClr>
                </a:solidFill>
                <a:latin typeface="Calibri" panose="020F0502020204030204" pitchFamily="34" charset="0"/>
                <a:cs typeface="Calibri" panose="020F0502020204030204" pitchFamily="34" charset="0"/>
              </a:rPr>
              <a:t>.</a:t>
            </a:r>
          </a:p>
        </p:txBody>
      </p:sp>
      <p:pic>
        <p:nvPicPr>
          <p:cNvPr id="9" name="Picture 8" descr="Chart, bar chart, line chart&#10;&#10;Description automatically generated">
            <a:extLst>
              <a:ext uri="{FF2B5EF4-FFF2-40B4-BE49-F238E27FC236}">
                <a16:creationId xmlns:a16="http://schemas.microsoft.com/office/drawing/2014/main" id="{286494AB-CA2F-405B-971D-C44C36DBD8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84551" y="1172401"/>
            <a:ext cx="5163649" cy="2754987"/>
          </a:xfrm>
          <a:prstGeom prst="rect">
            <a:avLst/>
          </a:prstGeom>
        </p:spPr>
      </p:pic>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7619</TotalTime>
  <Words>306</Words>
  <Application>Microsoft Macintosh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Franklin Gothic Book</vt:lpstr>
      <vt:lpstr>Franklin Gothic Medium</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Kostadinova, Katerina Lubomirova</cp:lastModifiedBy>
  <cp:revision>48</cp:revision>
  <dcterms:created xsi:type="dcterms:W3CDTF">2019-03-01T18:13:06Z</dcterms:created>
  <dcterms:modified xsi:type="dcterms:W3CDTF">2022-03-25T16:12:15Z</dcterms:modified>
</cp:coreProperties>
</file>