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284"/>
    <a:srgbClr val="2D4059"/>
    <a:srgbClr val="5D8BBC"/>
    <a:srgbClr val="555657"/>
    <a:srgbClr val="BCE0F7"/>
    <a:srgbClr val="549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54"/>
    <p:restoredTop sz="96327"/>
  </p:normalViewPr>
  <p:slideViewPr>
    <p:cSldViewPr snapToGrid="0">
      <p:cViewPr varScale="1">
        <p:scale>
          <a:sx n="152" d="100"/>
          <a:sy n="152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FEE4A0-DA22-B9C3-B8B4-9B26AD47A817}"/>
              </a:ext>
            </a:extLst>
          </p:cNvPr>
          <p:cNvSpPr/>
          <p:nvPr userDrawn="1"/>
        </p:nvSpPr>
        <p:spPr>
          <a:xfrm>
            <a:off x="1" y="6213473"/>
            <a:ext cx="10654747" cy="644527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C Logos | U.S. DOE Office of Science (SC)">
            <a:extLst>
              <a:ext uri="{FF2B5EF4-FFF2-40B4-BE49-F238E27FC236}">
                <a16:creationId xmlns:a16="http://schemas.microsoft.com/office/drawing/2014/main" id="{4DE1D5AB-E320-1E35-9E2F-6A9B36AF89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94956"/>
            <a:ext cx="2969250" cy="49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4C7779-5143-21CE-FA35-ACD1CDF425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2739"/>
            <a:ext cx="12192000" cy="957289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055F77E-E214-34DD-BC3A-A80EB398183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61212" y="6316901"/>
            <a:ext cx="2357532" cy="45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71597FA-8566-9AF9-690D-67DE107126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73164"/>
            <a:ext cx="7046843" cy="418402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5D447D5-7B3B-8FF1-8321-75D2543270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345018" y="1173162"/>
            <a:ext cx="4642196" cy="4999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Figure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6169E90-7E91-3B26-3F25-4158CE3512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56" y="5517094"/>
            <a:ext cx="7235687" cy="655637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Citation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D29EDE-FBBB-B05A-9100-48FB671B91B6}"/>
              </a:ext>
            </a:extLst>
          </p:cNvPr>
          <p:cNvSpPr>
            <a:spLocks noChangeAspect="1"/>
          </p:cNvSpPr>
          <p:nvPr userDrawn="1"/>
        </p:nvSpPr>
        <p:spPr>
          <a:xfrm>
            <a:off x="10374395" y="6217245"/>
            <a:ext cx="640080" cy="64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1AC98-01C5-4DF9-770A-77D8C82357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341826" y="6197597"/>
            <a:ext cx="1845426" cy="6766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B5CB8-4C8A-A48B-3B35-C836D64407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60151" y="6307136"/>
            <a:ext cx="1731108" cy="4572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1E63D-F09C-4931-D514-085A436934C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026799" y="6237809"/>
            <a:ext cx="1225296" cy="6126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186069-F076-2D37-9828-5FDDE69766B0}"/>
              </a:ext>
            </a:extLst>
          </p:cNvPr>
          <p:cNvSpPr/>
          <p:nvPr userDrawn="1"/>
        </p:nvSpPr>
        <p:spPr>
          <a:xfrm>
            <a:off x="0" y="14736"/>
            <a:ext cx="12192000" cy="955291"/>
          </a:xfrm>
          <a:prstGeom prst="rect">
            <a:avLst/>
          </a:prstGeom>
          <a:solidFill>
            <a:srgbClr val="2D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BE5136-6D9D-6D6D-4679-C5D5BFD765E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437516" y="6294956"/>
            <a:ext cx="457200" cy="457200"/>
            <a:chOff x="5896248" y="9586292"/>
            <a:chExt cx="4553712" cy="455371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CE34E21-038E-EF0F-72F1-C257A35FBCA4}"/>
                </a:ext>
              </a:extLst>
            </p:cNvPr>
            <p:cNvSpPr>
              <a:spLocks/>
            </p:cNvSpPr>
            <p:nvPr userDrawn="1"/>
          </p:nvSpPr>
          <p:spPr>
            <a:xfrm>
              <a:off x="5896248" y="9586292"/>
              <a:ext cx="4553712" cy="45537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42833B4-E1F2-71A3-F845-828C3DFB99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896248" y="9586292"/>
              <a:ext cx="4553712" cy="4553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81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8D6C4F-31F1-BD78-32FE-7304AA80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1A31DF-B457-FC01-4847-402DDABE3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70878B-27F9-975A-04C4-F2976FB7F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4E65F-3932-8741-91B4-E7F3FA2AE57B}" type="datetimeFigureOut">
              <a:rPr lang="en-US" smtClean="0"/>
              <a:t>8/2/23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C4DBD-A917-9197-F0E0-A48D1B4522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F1A4A-DAFB-80AC-757D-84513CCAB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92244-F714-3B47-A3E2-A1980DE0C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3389/fclim.2023.120216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F59A55-77B6-F553-B636-0345EE8DF3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CERESMIP – investigating recent trends in Earth’s Energy Imbalance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BD4CC3C-6069-1668-7FFD-790859CF46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8600" y="1173164"/>
            <a:ext cx="6209071" cy="41840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Question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More than two decades of observed NASA CERES Earth’s Energy Imbalance (EEI) data are available, however, current generation CMIP6 historically-forced simulations conclude in 2014, omitting almost a full decade of the observed period.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Accomplishments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Define a new protocol to target this period of good EEI observational coverage, which includes the standard CMIP AMIP experiment augmented with targeted single-forcing experiments to decompose drivers and responses.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Investigate available alternate forcing datasets to complement the official CMIP DECK forcing suite produced for CMIP6, including a number of independent NASA derived products that cover the 2001-2021 target period.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600" b="1" dirty="0">
                <a:solidFill>
                  <a:srgbClr val="5D8B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Engaged with eight CMIP-contributing modeling groups and a broader scientific community to augment and fine-tune experiment definitions and protocols</a:t>
            </a:r>
          </a:p>
          <a:p>
            <a:pPr marL="285750" indent="-285750" defTabSz="91440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+mn-lt"/>
              </a:rPr>
              <a:t>Will undertake light-weight atmospheric only simulations in late 2023/early 2024 as new CMIP Forcing Task Team datasets come online, publishing data to CMIP6Plus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955A-96F7-AEA0-D308-041FEEBA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Schmidt</a:t>
            </a:r>
            <a:r>
              <a:rPr lang="en-US" sz="1200" dirty="0"/>
              <a:t>, G. A., Andrews, T.,</a:t>
            </a:r>
            <a:r>
              <a:rPr lang="en-US" dirty="0"/>
              <a:t> Bauer, S. E.</a:t>
            </a:r>
            <a:r>
              <a:rPr lang="en-US" sz="1200" dirty="0"/>
              <a:t>, </a:t>
            </a:r>
            <a:r>
              <a:rPr lang="en-US" sz="1200" b="1" dirty="0"/>
              <a:t>Durack, P. J.</a:t>
            </a:r>
            <a:r>
              <a:rPr lang="en-US" sz="1200" dirty="0"/>
              <a:t>, </a:t>
            </a:r>
            <a:r>
              <a:rPr lang="en-US" sz="1200" i="1" dirty="0"/>
              <a:t>et al</a:t>
            </a:r>
            <a:r>
              <a:rPr lang="en-US" sz="1200" dirty="0"/>
              <a:t>. (2023). CERESMIP: a climate modeling protocol to investigate recent trends in the Earth’s Energy Imbalance. </a:t>
            </a:r>
            <a:r>
              <a:rPr lang="en-US" sz="1200" i="1" dirty="0"/>
              <a:t>Front. </a:t>
            </a:r>
            <a:r>
              <a:rPr lang="en-US" sz="1200" i="1" dirty="0" err="1"/>
              <a:t>Clim</a:t>
            </a:r>
            <a:r>
              <a:rPr lang="en-US" sz="1200" i="1" dirty="0"/>
              <a:t>., </a:t>
            </a:r>
            <a:r>
              <a:rPr lang="en-US" sz="1200" b="1" dirty="0"/>
              <a:t>5</a:t>
            </a:r>
            <a:r>
              <a:rPr lang="en-US" sz="1200" dirty="0"/>
              <a:t>, 10 pp. </a:t>
            </a:r>
            <a:r>
              <a:rPr lang="en-US" sz="1200" dirty="0">
                <a:hlinkClick r:id="rId2"/>
              </a:rPr>
              <a:t>10.3389/fclim.2023.1202161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5613B-8D67-1418-9CDA-3821FD8E8B4A}"/>
              </a:ext>
            </a:extLst>
          </p:cNvPr>
          <p:cNvSpPr/>
          <p:nvPr/>
        </p:nvSpPr>
        <p:spPr>
          <a:xfrm>
            <a:off x="6185646" y="1040688"/>
            <a:ext cx="5958541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416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of Atmosphere (</a:t>
            </a:r>
            <a:r>
              <a:rPr lang="en-US" sz="1400" b="1" dirty="0" err="1">
                <a:solidFill>
                  <a:srgbClr val="416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1400" b="1" dirty="0">
                <a:solidFill>
                  <a:srgbClr val="4162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radiative trends (net, all sky)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AA6AB-EF6C-EDAE-EDA0-979B14EC3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302" y="1348465"/>
            <a:ext cx="3639978" cy="217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1EF003-FE50-B4B3-9556-BD1EB94FA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1406" y="3523873"/>
            <a:ext cx="3819769" cy="2786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2B0C5F-AD12-241D-59C1-3C626C059397}"/>
              </a:ext>
            </a:extLst>
          </p:cNvPr>
          <p:cNvSpPr txBox="1"/>
          <p:nvPr/>
        </p:nvSpPr>
        <p:spPr>
          <a:xfrm>
            <a:off x="6437671" y="1656242"/>
            <a:ext cx="195363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Top of Atmosphere (</a:t>
            </a:r>
            <a:r>
              <a:rPr lang="en-US" sz="1100" dirty="0" err="1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net (both short and long-wave) radiative trends for the NASA-GISS GISS-E2.1-G and GISS-E2.2-G models with varying physics schemes.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131B4-5EF4-6F11-D524-FDEDEEDE6100}"/>
              </a:ext>
            </a:extLst>
          </p:cNvPr>
          <p:cNvSpPr txBox="1"/>
          <p:nvPr/>
        </p:nvSpPr>
        <p:spPr>
          <a:xfrm>
            <a:off x="8391302" y="1317688"/>
            <a:ext cx="3241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E42024-E531-9BF9-145A-131C024CA443}"/>
              </a:ext>
            </a:extLst>
          </p:cNvPr>
          <p:cNvSpPr txBox="1"/>
          <p:nvPr/>
        </p:nvSpPr>
        <p:spPr>
          <a:xfrm>
            <a:off x="10624971" y="4917069"/>
            <a:ext cx="3177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613F3-B86C-123B-4CE7-CDA42B75C8D9}"/>
              </a:ext>
            </a:extLst>
          </p:cNvPr>
          <p:cNvSpPr txBox="1"/>
          <p:nvPr/>
        </p:nvSpPr>
        <p:spPr>
          <a:xfrm>
            <a:off x="6437670" y="4043118"/>
            <a:ext cx="18637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Top of Atmosphere (</a:t>
            </a:r>
            <a:r>
              <a:rPr lang="en-US" sz="1100" dirty="0" err="1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ToA</a:t>
            </a:r>
            <a:r>
              <a:rPr lang="en-US" sz="1100" dirty="0">
                <a:solidFill>
                  <a:srgbClr val="217C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net (both short and long-wave) radiative trends for the HadGEM3-GC3.1-LL model, using two separate SST and sea ice datasets (top and bottom panels respectively)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7EAB71-2348-8761-D9BD-17F8CC66808F}"/>
              </a:ext>
            </a:extLst>
          </p:cNvPr>
          <p:cNvSpPr/>
          <p:nvPr/>
        </p:nvSpPr>
        <p:spPr>
          <a:xfrm>
            <a:off x="8757375" y="2091193"/>
            <a:ext cx="3235380" cy="437322"/>
          </a:xfrm>
          <a:prstGeom prst="rect">
            <a:avLst/>
          </a:prstGeom>
          <a:solidFill>
            <a:schemeClr val="bg2">
              <a:lumMod val="90000"/>
              <a:alpha val="44627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5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302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Ullrich, Paul Aaron</dc:creator>
  <cp:lastModifiedBy>Durack, Paul J.</cp:lastModifiedBy>
  <cp:revision>29</cp:revision>
  <dcterms:created xsi:type="dcterms:W3CDTF">2023-03-22T21:09:49Z</dcterms:created>
  <dcterms:modified xsi:type="dcterms:W3CDTF">2023-08-03T16:32:05Z</dcterms:modified>
</cp:coreProperties>
</file>