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284"/>
    <a:srgbClr val="2D4059"/>
    <a:srgbClr val="5D8BBC"/>
    <a:srgbClr val="555657"/>
    <a:srgbClr val="BCE0F7"/>
    <a:srgbClr val="549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96"/>
    <p:restoredTop sz="96327"/>
  </p:normalViewPr>
  <p:slideViewPr>
    <p:cSldViewPr snapToGrid="0">
      <p:cViewPr varScale="1">
        <p:scale>
          <a:sx n="203" d="100"/>
          <a:sy n="203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FEE4A0-DA22-B9C3-B8B4-9B26AD47A817}"/>
              </a:ext>
            </a:extLst>
          </p:cNvPr>
          <p:cNvSpPr/>
          <p:nvPr userDrawn="1"/>
        </p:nvSpPr>
        <p:spPr>
          <a:xfrm>
            <a:off x="1" y="6213473"/>
            <a:ext cx="10654747" cy="644527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86069-F076-2D37-9828-5FDDE69766B0}"/>
              </a:ext>
            </a:extLst>
          </p:cNvPr>
          <p:cNvSpPr/>
          <p:nvPr userDrawn="1"/>
        </p:nvSpPr>
        <p:spPr>
          <a:xfrm>
            <a:off x="0" y="14736"/>
            <a:ext cx="12192000" cy="955291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C Logos | U.S. DOE Office of Science (SC)">
            <a:extLst>
              <a:ext uri="{FF2B5EF4-FFF2-40B4-BE49-F238E27FC236}">
                <a16:creationId xmlns:a16="http://schemas.microsoft.com/office/drawing/2014/main" id="{4DE1D5AB-E320-1E35-9E2F-6A9B36AF8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956"/>
            <a:ext cx="2969250" cy="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4C7779-5143-21CE-FA35-ACD1CDF42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739"/>
            <a:ext cx="12192000" cy="957289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055F77E-E214-34DD-BC3A-A80EB39818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4415" y="6308504"/>
            <a:ext cx="2357532" cy="4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71597FA-8566-9AF9-690D-67DE107126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73164"/>
            <a:ext cx="7046843" cy="418402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5D447D5-7B3B-8FF1-8321-75D2543270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5018" y="1173162"/>
            <a:ext cx="4642196" cy="4999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6169E90-7E91-3B26-3F25-4158CE351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56" y="5517094"/>
            <a:ext cx="7235687" cy="65563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Citation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D29EDE-FBBB-B05A-9100-48FB671B91B6}"/>
              </a:ext>
            </a:extLst>
          </p:cNvPr>
          <p:cNvSpPr>
            <a:spLocks noChangeAspect="1"/>
          </p:cNvSpPr>
          <p:nvPr userDrawn="1"/>
        </p:nvSpPr>
        <p:spPr>
          <a:xfrm>
            <a:off x="10374395" y="6217245"/>
            <a:ext cx="640080" cy="64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1AC98-01C5-4DF9-770A-77D8C82357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1826" y="6197597"/>
            <a:ext cx="184542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D6C4F-31F1-BD78-32FE-7304AA80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A31DF-B457-FC01-4847-402DDABE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878B-27F9-975A-04C4-F2976FB7F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E65F-3932-8741-91B4-E7F3FA2AE57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4DBD-A917-9197-F0E0-A48D1B452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1A4A-DAFB-80AC-757D-84513CCAB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2244-F714-3B47-A3E2-A1980DE0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5" Type="http://schemas.openxmlformats.org/officeDocument/2006/relationships/hyperlink" Target="https://doi.org/10.1029/2022JC019105" TargetMode="External"/><Relationship Id="rId4" Type="http://schemas.openxmlformats.org/officeDocument/2006/relationships/hyperlink" Target="https://doi.org/10.1029/2021GL0967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doi.org/10.1029/2022JC019105" TargetMode="External"/><Relationship Id="rId4" Type="http://schemas.openxmlformats.org/officeDocument/2006/relationships/hyperlink" Target="https://doi.org/10.1029/2021GL0967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21945-D5B4-806D-4D63-61E49667B1EE}"/>
              </a:ext>
            </a:extLst>
          </p:cNvPr>
          <p:cNvGrpSpPr/>
          <p:nvPr/>
        </p:nvGrpSpPr>
        <p:grpSpPr>
          <a:xfrm>
            <a:off x="6689297" y="6217490"/>
            <a:ext cx="640080" cy="640080"/>
            <a:chOff x="6648069" y="6206246"/>
            <a:chExt cx="640080" cy="6400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5426A3-95C2-6440-AA9D-9568CC26F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1910" y="6208356"/>
              <a:ext cx="630936" cy="630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918A0F-D376-0C8A-1969-2C7A0F59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8069" y="6206246"/>
              <a:ext cx="640080" cy="6400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A0A0F-FDF0-42E1-901D-D7F96C7123DE}"/>
              </a:ext>
            </a:extLst>
          </p:cNvPr>
          <p:cNvGrpSpPr/>
          <p:nvPr/>
        </p:nvGrpSpPr>
        <p:grpSpPr>
          <a:xfrm>
            <a:off x="7933492" y="6234694"/>
            <a:ext cx="1866789" cy="594360"/>
            <a:chOff x="7933492" y="6250569"/>
            <a:chExt cx="1866789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B60C8F-7C79-06B2-3917-C6DC13305A52}"/>
                </a:ext>
              </a:extLst>
            </p:cNvPr>
            <p:cNvSpPr/>
            <p:nvPr/>
          </p:nvSpPr>
          <p:spPr>
            <a:xfrm>
              <a:off x="7970497" y="6304945"/>
              <a:ext cx="1792777" cy="491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993C1D-7B51-11EE-5820-077163129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260" b="21886"/>
            <a:stretch/>
          </p:blipFill>
          <p:spPr>
            <a:xfrm>
              <a:off x="7933492" y="6250569"/>
              <a:ext cx="1866789" cy="59436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59A55-77B6-F553-B636-0345EE8D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Ocean Property Transformation as a Climate Evaluator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D4CC3C-6069-1668-7FFD-790859CF46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73164"/>
            <a:ext cx="6301409" cy="41840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How realistic are CMIP-class models at representing Southern Ocean (SO) changes forced by wind and Antarctic meltwater?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What role does model resolution play in the near-coastal simulation realism?</a:t>
            </a:r>
            <a:endParaRPr lang="en-US" sz="6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Sensitivity of two (high/medium) resolution ocean models tested for idealized fresh/meltwater and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windstress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perturbations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Connections between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watermass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transformation (WMT), meridional overturning (MOC) and ocean ventilation evaluated for the SO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Higher resolution model shows 4x reduction in Antarctic Abyssal Water (AABW) production and export, a startling difference due immense role of deep SO in global heat and carbon storage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Highlighted high future climate sensitivity linked to Southern Ocean realism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xWMT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module contributed to RGMA CMEC toolkit to facilitate WMT analysis on CMIP archive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955A-96F7-AEA0-D308-041FEEBA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b="1" dirty="0" err="1"/>
              <a:t>Tesdal</a:t>
            </a:r>
            <a:r>
              <a:rPr lang="en-US" sz="1200" b="1" dirty="0"/>
              <a:t>, J.-E.</a:t>
            </a:r>
            <a:r>
              <a:rPr lang="en-US" sz="1200" dirty="0"/>
              <a:t>, </a:t>
            </a:r>
            <a:r>
              <a:rPr lang="en-US" sz="1200" b="1" dirty="0" err="1"/>
              <a:t>MacGilchrist</a:t>
            </a:r>
            <a:r>
              <a:rPr lang="en-US" sz="1200" b="1" dirty="0"/>
              <a:t>, G. A.</a:t>
            </a:r>
            <a:r>
              <a:rPr lang="en-US" sz="1200" dirty="0"/>
              <a:t>, </a:t>
            </a:r>
            <a:r>
              <a:rPr lang="en-US" sz="1200" dirty="0" err="1"/>
              <a:t>Beadling</a:t>
            </a:r>
            <a:r>
              <a:rPr lang="en-US" sz="1200" dirty="0"/>
              <a:t>, R. L., </a:t>
            </a:r>
            <a:r>
              <a:rPr lang="en-US" sz="1200" dirty="0" err="1"/>
              <a:t>Griffies</a:t>
            </a:r>
            <a:r>
              <a:rPr lang="en-US" sz="1200" dirty="0"/>
              <a:t>, S. M., </a:t>
            </a:r>
            <a:r>
              <a:rPr lang="en-US" sz="1200" dirty="0" err="1"/>
              <a:t>Krasting</a:t>
            </a:r>
            <a:r>
              <a:rPr lang="en-US" sz="1200" dirty="0"/>
              <a:t>, J. P. and </a:t>
            </a:r>
            <a:r>
              <a:rPr lang="en-US" sz="1200" b="1" dirty="0"/>
              <a:t>Durack, P. J.</a:t>
            </a:r>
            <a:r>
              <a:rPr lang="en-US" sz="1200" dirty="0"/>
              <a:t> (2023). Revisiting Interior Water Mass Responses to Surface Forcing Changes and the Subsequent Effects on Overturning in the Southern Ocean. </a:t>
            </a:r>
            <a:r>
              <a:rPr lang="en-US" sz="1200" i="1" dirty="0"/>
              <a:t>J. </a:t>
            </a:r>
            <a:r>
              <a:rPr lang="en-US" sz="1200" i="1" dirty="0" err="1"/>
              <a:t>Geophy</a:t>
            </a:r>
            <a:r>
              <a:rPr lang="en-US" sz="1200" i="1" dirty="0"/>
              <a:t>. Res., </a:t>
            </a:r>
            <a:r>
              <a:rPr lang="en-US" sz="1200" b="1" dirty="0"/>
              <a:t>128</a:t>
            </a:r>
            <a:r>
              <a:rPr lang="en-US" sz="1200" dirty="0"/>
              <a:t> (3), e2022JC019105. </a:t>
            </a:r>
            <a:r>
              <a:rPr lang="en-US" sz="1200" dirty="0">
                <a:hlinkClick r:id="rId4"/>
              </a:rPr>
              <a:t>https://doi.org/</a:t>
            </a:r>
            <a:r>
              <a:rPr lang="en-US" sz="1200" dirty="0">
                <a:hlinkClick r:id="rId5"/>
              </a:rPr>
              <a:t>10.1029/2022JC019105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51EE5-6FD7-1E65-6850-16D457CFC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37" y="1504379"/>
            <a:ext cx="4585172" cy="3702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B0C5F-AD12-241D-59C1-3C626C059397}"/>
              </a:ext>
            </a:extLst>
          </p:cNvPr>
          <p:cNvSpPr txBox="1"/>
          <p:nvPr/>
        </p:nvSpPr>
        <p:spPr>
          <a:xfrm>
            <a:off x="7315200" y="5318809"/>
            <a:ext cx="467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of processes associated with Antarctic Bottom Water (AABW) production and export, in the control configuration (a), and the </a:t>
            </a:r>
            <a:r>
              <a:rPr lang="en-US" sz="1100" dirty="0" err="1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Antwater</a:t>
            </a:r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 for the high-resolution (b, CM4 0.25deg) and lower-resolution (c, ESM4 0.5deg) NOAA-GFDL ocean model configurations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5613B-8D67-1418-9CDA-3821FD8E8B4A}"/>
              </a:ext>
            </a:extLst>
          </p:cNvPr>
          <p:cNvSpPr/>
          <p:nvPr/>
        </p:nvSpPr>
        <p:spPr>
          <a:xfrm>
            <a:off x="7152440" y="1040688"/>
            <a:ext cx="483071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16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ocean processes across experiments</a:t>
            </a:r>
          </a:p>
        </p:txBody>
      </p:sp>
    </p:spTree>
    <p:extLst>
      <p:ext uri="{BB962C8B-B14F-4D97-AF65-F5344CB8AC3E}">
        <p14:creationId xmlns:p14="http://schemas.microsoft.com/office/powerpoint/2010/main" val="156445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21945-D5B4-806D-4D63-61E49667B1EE}"/>
              </a:ext>
            </a:extLst>
          </p:cNvPr>
          <p:cNvGrpSpPr/>
          <p:nvPr/>
        </p:nvGrpSpPr>
        <p:grpSpPr>
          <a:xfrm>
            <a:off x="6689297" y="6217490"/>
            <a:ext cx="640080" cy="640080"/>
            <a:chOff x="6648069" y="6206246"/>
            <a:chExt cx="640080" cy="6400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5426A3-95C2-6440-AA9D-9568CC26F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1910" y="6208356"/>
              <a:ext cx="630936" cy="630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918A0F-D376-0C8A-1969-2C7A0F59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8069" y="6206246"/>
              <a:ext cx="640080" cy="6400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A0A0F-FDF0-42E1-901D-D7F96C7123DE}"/>
              </a:ext>
            </a:extLst>
          </p:cNvPr>
          <p:cNvGrpSpPr/>
          <p:nvPr/>
        </p:nvGrpSpPr>
        <p:grpSpPr>
          <a:xfrm>
            <a:off x="7933492" y="6234694"/>
            <a:ext cx="1866789" cy="594360"/>
            <a:chOff x="7933492" y="6250569"/>
            <a:chExt cx="1866789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B60C8F-7C79-06B2-3917-C6DC13305A52}"/>
                </a:ext>
              </a:extLst>
            </p:cNvPr>
            <p:cNvSpPr/>
            <p:nvPr/>
          </p:nvSpPr>
          <p:spPr>
            <a:xfrm>
              <a:off x="7970497" y="6304945"/>
              <a:ext cx="1792777" cy="491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993C1D-7B51-11EE-5820-077163129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260" b="21886"/>
            <a:stretch/>
          </p:blipFill>
          <p:spPr>
            <a:xfrm>
              <a:off x="7933492" y="6250569"/>
              <a:ext cx="1866789" cy="59436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59A55-77B6-F553-B636-0345EE8D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Ocean Property Transformation as a Climate Evaluator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D4CC3C-6069-1668-7FFD-790859CF46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73164"/>
            <a:ext cx="6301409" cy="41840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How realistic are CMIP-class models at representing Southern Ocean (SO) changes forced by wind and Antarctic meltwater?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What role does model resolution play in the near-coastal simulation realism?</a:t>
            </a:r>
            <a:endParaRPr lang="en-US" sz="6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Sensitivity of two (high/medium) resolution ocean models tested for idealized fresh/meltwater and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windstress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perturbations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Connections between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watermass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transformation (WMT), meridional overturning (MOC) and ocean ventilation evaluated for the SO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Higher resolution model shows 4x reduction in Antarctic Abyssal Water (AABW) production and export, a startling difference due immense role of deep SO in global heat and carbon storage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Highlighted high future climate sensitivity linked to Southern Ocean realism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xWMT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module contributed to RGMA CMEC toolkit to facilitate WMT analysis on CMIP archive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955A-96F7-AEA0-D308-041FEEBA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b="1" dirty="0" err="1"/>
              <a:t>Tesdal</a:t>
            </a:r>
            <a:r>
              <a:rPr lang="en-US" sz="1200" b="1" dirty="0"/>
              <a:t>, J.-E.</a:t>
            </a:r>
            <a:r>
              <a:rPr lang="en-US" sz="1200" dirty="0"/>
              <a:t>, </a:t>
            </a:r>
            <a:r>
              <a:rPr lang="en-US" sz="1200" b="1" dirty="0" err="1"/>
              <a:t>MacGilchrist</a:t>
            </a:r>
            <a:r>
              <a:rPr lang="en-US" sz="1200" b="1" dirty="0"/>
              <a:t>, G. A.</a:t>
            </a:r>
            <a:r>
              <a:rPr lang="en-US" sz="1200" dirty="0"/>
              <a:t>, </a:t>
            </a:r>
            <a:r>
              <a:rPr lang="en-US" sz="1200" dirty="0" err="1"/>
              <a:t>Beadling</a:t>
            </a:r>
            <a:r>
              <a:rPr lang="en-US" sz="1200" dirty="0"/>
              <a:t>, R. L., </a:t>
            </a:r>
            <a:r>
              <a:rPr lang="en-US" sz="1200" dirty="0" err="1"/>
              <a:t>Griffies</a:t>
            </a:r>
            <a:r>
              <a:rPr lang="en-US" sz="1200" dirty="0"/>
              <a:t>, S. M., </a:t>
            </a:r>
            <a:r>
              <a:rPr lang="en-US" sz="1200" dirty="0" err="1"/>
              <a:t>Krasting</a:t>
            </a:r>
            <a:r>
              <a:rPr lang="en-US" sz="1200" dirty="0"/>
              <a:t>, J. P. and </a:t>
            </a:r>
            <a:r>
              <a:rPr lang="en-US" sz="1200" b="1" dirty="0"/>
              <a:t>Durack, P. J.</a:t>
            </a:r>
            <a:r>
              <a:rPr lang="en-US" sz="1200" dirty="0"/>
              <a:t> (2023). Revisiting Interior Water Mass Responses to Surface Forcing Changes and the Subsequent Effects on Overturning in the Southern Ocean. </a:t>
            </a:r>
            <a:r>
              <a:rPr lang="en-US" sz="1200" i="1" dirty="0"/>
              <a:t>J. </a:t>
            </a:r>
            <a:r>
              <a:rPr lang="en-US" sz="1200" i="1" dirty="0" err="1"/>
              <a:t>Geophy</a:t>
            </a:r>
            <a:r>
              <a:rPr lang="en-US" sz="1200" i="1" dirty="0"/>
              <a:t>. Res., </a:t>
            </a:r>
            <a:r>
              <a:rPr lang="en-US" sz="1200" b="1" dirty="0"/>
              <a:t>128</a:t>
            </a:r>
            <a:r>
              <a:rPr lang="en-US" sz="1200" dirty="0"/>
              <a:t> (3), e2022JC019105. </a:t>
            </a:r>
            <a:r>
              <a:rPr lang="en-US" sz="1200" dirty="0">
                <a:hlinkClick r:id="rId4"/>
              </a:rPr>
              <a:t>https://doi.org/</a:t>
            </a:r>
            <a:r>
              <a:rPr lang="en-US" sz="1200" dirty="0">
                <a:hlinkClick r:id="rId5"/>
              </a:rPr>
              <a:t>10.1029/2022JC019105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055B6-329D-6BB5-6D35-75D9354893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8701" r="2590" b="3277"/>
          <a:stretch/>
        </p:blipFill>
        <p:spPr>
          <a:xfrm>
            <a:off x="7264395" y="1224475"/>
            <a:ext cx="4799305" cy="421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5FABF-B0BF-35BA-02E8-455F6172968A}"/>
              </a:ext>
            </a:extLst>
          </p:cNvPr>
          <p:cNvSpPr txBox="1"/>
          <p:nvPr/>
        </p:nvSpPr>
        <p:spPr>
          <a:xfrm>
            <a:off x="7431737" y="5633525"/>
            <a:ext cx="446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https://github.com/cmecmetrics/cmec_xwmt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67AC269-33C5-9F1E-77CF-EA0B923E78EB}"/>
              </a:ext>
            </a:extLst>
          </p:cNvPr>
          <p:cNvSpPr/>
          <p:nvPr/>
        </p:nvSpPr>
        <p:spPr>
          <a:xfrm>
            <a:off x="1642820" y="4969734"/>
            <a:ext cx="2918848" cy="24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499</Words>
  <Application>Microsoft Macintosh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Ullrich, Paul Aaron</dc:creator>
  <cp:lastModifiedBy>Durack, Paul J.</cp:lastModifiedBy>
  <cp:revision>18</cp:revision>
  <dcterms:created xsi:type="dcterms:W3CDTF">2023-03-22T21:09:49Z</dcterms:created>
  <dcterms:modified xsi:type="dcterms:W3CDTF">2023-04-03T03:38:59Z</dcterms:modified>
</cp:coreProperties>
</file>