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
  </p:notesMasterIdLst>
  <p:sldIdLst>
    <p:sldId id="259" r:id="rId2"/>
  </p:sldIdLst>
  <p:sldSz cx="12192000" cy="6858000"/>
  <p:notesSz cx="6985000" cy="9283700"/>
  <p:defaultTextStyle>
    <a:defPPr>
      <a:defRPr lang="en-US"/>
    </a:defPPr>
    <a:lvl1pPr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C8F4662-5B2B-498A-A05E-C330877E3526}" v="6" dt="2024-11-01T16:06:05.85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5" autoAdjust="0"/>
    <p:restoredTop sz="97739" autoAdjust="0"/>
  </p:normalViewPr>
  <p:slideViewPr>
    <p:cSldViewPr>
      <p:cViewPr varScale="1">
        <p:scale>
          <a:sx n="116" d="100"/>
          <a:sy n="116" d="100"/>
        </p:scale>
        <p:origin x="138" y="33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13" Type="http://schemas.openxmlformats.org/officeDocument/2006/relationships/customXml" Target="../customXml/item3.xml"/><Relationship Id="rId3" Type="http://schemas.openxmlformats.org/officeDocument/2006/relationships/notesMaster" Target="notesMasters/notesMaster1.xml"/><Relationship Id="rId7" Type="http://schemas.openxmlformats.org/officeDocument/2006/relationships/theme" Target="theme/theme1.xml"/><Relationship Id="rId12" Type="http://schemas.openxmlformats.org/officeDocument/2006/relationships/customXml" Target="../customXml/item2.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1.xml"/><Relationship Id="rId5" Type="http://schemas.openxmlformats.org/officeDocument/2006/relationships/presProps" Target="presProps.xml"/><Relationship Id="rId10" Type="http://schemas.microsoft.com/office/2018/10/relationships/authors" Target="authors.xml"/><Relationship Id="rId4" Type="http://schemas.openxmlformats.org/officeDocument/2006/relationships/commentAuthors" Target="commentAuthors.xml"/><Relationship Id="rId9"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363" cy="463550"/>
          </a:xfrm>
          <a:prstGeom prst="rect">
            <a:avLst/>
          </a:prstGeom>
        </p:spPr>
        <p:txBody>
          <a:bodyPr vert="horz" lIns="92958" tIns="46479" rIns="92958" bIns="46479"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956050" y="0"/>
            <a:ext cx="3027363" cy="463550"/>
          </a:xfrm>
          <a:prstGeom prst="rect">
            <a:avLst/>
          </a:prstGeom>
        </p:spPr>
        <p:txBody>
          <a:bodyPr vert="horz" lIns="92958" tIns="46479" rIns="92958" bIns="46479" rtlCol="0"/>
          <a:lstStyle>
            <a:lvl1pPr algn="r" fontAlgn="auto">
              <a:spcBef>
                <a:spcPts val="0"/>
              </a:spcBef>
              <a:spcAft>
                <a:spcPts val="0"/>
              </a:spcAft>
              <a:defRPr sz="1200">
                <a:latin typeface="+mn-lt"/>
                <a:cs typeface="+mn-cs"/>
              </a:defRPr>
            </a:lvl1pPr>
          </a:lstStyle>
          <a:p>
            <a:pPr>
              <a:defRPr/>
            </a:pPr>
            <a:fld id="{EE4913F5-1EAE-474B-AF5A-E8BC3172F19B}" type="datetimeFigureOut">
              <a:rPr lang="en-US"/>
              <a:pPr>
                <a:defRPr/>
              </a:pPr>
              <a:t>11/1/2024</a:t>
            </a:fld>
            <a:endParaRPr lang="en-US" dirty="0"/>
          </a:p>
        </p:txBody>
      </p:sp>
      <p:sp>
        <p:nvSpPr>
          <p:cNvPr id="4" name="Slide Image Placeholder 3"/>
          <p:cNvSpPr>
            <a:spLocks noGrp="1" noRot="1" noChangeAspect="1"/>
          </p:cNvSpPr>
          <p:nvPr>
            <p:ph type="sldImg" idx="2"/>
          </p:nvPr>
        </p:nvSpPr>
        <p:spPr>
          <a:xfrm>
            <a:off x="398463" y="696913"/>
            <a:ext cx="6188075" cy="3481387"/>
          </a:xfrm>
          <a:prstGeom prst="rect">
            <a:avLst/>
          </a:prstGeom>
          <a:noFill/>
          <a:ln w="12700">
            <a:solidFill>
              <a:prstClr val="black"/>
            </a:solidFill>
          </a:ln>
        </p:spPr>
        <p:txBody>
          <a:bodyPr vert="horz" lIns="92958" tIns="46479" rIns="92958" bIns="46479" rtlCol="0" anchor="ctr"/>
          <a:lstStyle/>
          <a:p>
            <a:pPr lvl="0"/>
            <a:endParaRPr lang="en-US" noProof="0" dirty="0"/>
          </a:p>
        </p:txBody>
      </p:sp>
      <p:sp>
        <p:nvSpPr>
          <p:cNvPr id="5" name="Notes Placeholder 4"/>
          <p:cNvSpPr>
            <a:spLocks noGrp="1"/>
          </p:cNvSpPr>
          <p:nvPr>
            <p:ph type="body" sz="quarter" idx="3"/>
          </p:nvPr>
        </p:nvSpPr>
        <p:spPr>
          <a:xfrm>
            <a:off x="698500" y="4410075"/>
            <a:ext cx="5588000" cy="4176713"/>
          </a:xfrm>
          <a:prstGeom prst="rect">
            <a:avLst/>
          </a:prstGeom>
        </p:spPr>
        <p:txBody>
          <a:bodyPr vert="horz" lIns="92958" tIns="46479" rIns="92958" bIns="46479"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18563"/>
            <a:ext cx="3027363" cy="463550"/>
          </a:xfrm>
          <a:prstGeom prst="rect">
            <a:avLst/>
          </a:prstGeom>
        </p:spPr>
        <p:txBody>
          <a:bodyPr vert="horz" lIns="92958" tIns="46479" rIns="92958" bIns="46479"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956050" y="8818563"/>
            <a:ext cx="3027363" cy="463550"/>
          </a:xfrm>
          <a:prstGeom prst="rect">
            <a:avLst/>
          </a:prstGeom>
        </p:spPr>
        <p:txBody>
          <a:bodyPr vert="horz" wrap="square" lIns="92958" tIns="46479" rIns="92958" bIns="46479" numCol="1" anchor="b" anchorCtr="0" compatLnSpc="1">
            <a:prstTxWarp prst="textNoShape">
              <a:avLst/>
            </a:prstTxWarp>
          </a:bodyPr>
          <a:lstStyle>
            <a:lvl1pPr algn="r">
              <a:defRPr sz="1200"/>
            </a:lvl1pPr>
          </a:lstStyle>
          <a:p>
            <a:fld id="{DB298FFB-70F1-4A24-9782-D3D4B90F4D57}" type="slidenum">
              <a:rPr lang="en-US" altLang="en-US"/>
              <a:pPr/>
              <a:t>‹#›</a:t>
            </a:fld>
            <a:endParaRPr lang="en-US" altLang="en-US"/>
          </a:p>
        </p:txBody>
      </p:sp>
    </p:spTree>
    <p:extLst>
      <p:ext uri="{BB962C8B-B14F-4D97-AF65-F5344CB8AC3E}">
        <p14:creationId xmlns:p14="http://schemas.microsoft.com/office/powerpoint/2010/main" val="47762429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54063" indent="-288925" eaLnBrk="0" hangingPunct="0">
              <a:defRPr>
                <a:solidFill>
                  <a:schemeClr val="tx1"/>
                </a:solidFill>
                <a:latin typeface="Calibri" panose="020F0502020204030204" pitchFamily="34" charset="0"/>
                <a:cs typeface="Arial" panose="020B0604020202020204" pitchFamily="34" charset="0"/>
              </a:defRPr>
            </a:lvl2pPr>
            <a:lvl3pPr marL="1160463" indent="-231775" eaLnBrk="0" hangingPunct="0">
              <a:defRPr>
                <a:solidFill>
                  <a:schemeClr val="tx1"/>
                </a:solidFill>
                <a:latin typeface="Calibri" panose="020F0502020204030204" pitchFamily="34" charset="0"/>
                <a:cs typeface="Arial" panose="020B0604020202020204" pitchFamily="34" charset="0"/>
              </a:defRPr>
            </a:lvl3pPr>
            <a:lvl4pPr marL="1625600" indent="-231775" eaLnBrk="0" hangingPunct="0">
              <a:defRPr>
                <a:solidFill>
                  <a:schemeClr val="tx1"/>
                </a:solidFill>
                <a:latin typeface="Calibri" panose="020F0502020204030204" pitchFamily="34" charset="0"/>
                <a:cs typeface="Arial" panose="020B0604020202020204" pitchFamily="34" charset="0"/>
              </a:defRPr>
            </a:lvl4pPr>
            <a:lvl5pPr marL="2090738" indent="-231775" eaLnBrk="0" hangingPunct="0">
              <a:defRPr>
                <a:solidFill>
                  <a:schemeClr val="tx1"/>
                </a:solidFill>
                <a:latin typeface="Calibri" panose="020F0502020204030204" pitchFamily="34" charset="0"/>
                <a:cs typeface="Arial" panose="020B0604020202020204" pitchFamily="34" charset="0"/>
              </a:defRPr>
            </a:lvl5pPr>
            <a:lvl6pPr marL="25479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051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623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195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7F705FAF-829E-4395-B8B6-B498D53B3B43}" type="slidenum">
              <a:rPr lang="en-US" altLang="en-US">
                <a:solidFill>
                  <a:srgbClr val="000000"/>
                </a:solidFill>
              </a:rPr>
              <a:pPr eaLnBrk="1" hangingPunct="1"/>
              <a:t>1</a:t>
            </a:fld>
            <a:endParaRPr lang="en-US" altLang="en-US">
              <a:solidFill>
                <a:srgbClr val="000000"/>
              </a:solidFill>
            </a:endParaRPr>
          </a:p>
        </p:txBody>
      </p:sp>
      <p:sp>
        <p:nvSpPr>
          <p:cNvPr id="5123" name="Rectangle 2"/>
          <p:cNvSpPr>
            <a:spLocks noGrp="1" noRot="1" noChangeAspect="1" noChangeArrowheads="1" noTextEdit="1"/>
          </p:cNvSpPr>
          <p:nvPr>
            <p:ph type="sldImg"/>
          </p:nvPr>
        </p:nvSpPr>
        <p:spPr bwMode="auto">
          <a:xfrm>
            <a:off x="398463" y="696913"/>
            <a:ext cx="6188075" cy="34813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z="1000" dirty="0"/>
          </a:p>
        </p:txBody>
      </p:sp>
    </p:spTree>
    <p:extLst>
      <p:ext uri="{BB962C8B-B14F-4D97-AF65-F5344CB8AC3E}">
        <p14:creationId xmlns:p14="http://schemas.microsoft.com/office/powerpoint/2010/main" val="16411463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01135F78-85A2-4A8E-B588-72BEBA900BB0}" type="datetimeFigureOut">
              <a:rPr lang="en-US"/>
              <a:pPr>
                <a:defRPr/>
              </a:pPr>
              <a:t>11/1/2024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ABE678E4-5B40-41E7-B295-6E15A5E915EA}" type="slidenum">
              <a:rPr lang="en-US" altLang="en-US"/>
              <a:pPr/>
              <a:t>‹#›</a:t>
            </a:fld>
            <a:endParaRPr lang="en-US" altLang="en-US"/>
          </a:p>
        </p:txBody>
      </p:sp>
    </p:spTree>
    <p:extLst>
      <p:ext uri="{BB962C8B-B14F-4D97-AF65-F5344CB8AC3E}">
        <p14:creationId xmlns:p14="http://schemas.microsoft.com/office/powerpoint/2010/main" val="3347593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CE7F625-517B-440F-9267-2A80D666B736}" type="datetimeFigureOut">
              <a:rPr lang="en-US"/>
              <a:pPr>
                <a:defRPr/>
              </a:pPr>
              <a:t>11/1/2024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E5A89244-42D4-4344-8CB0-317EFA9D52F5}" type="slidenum">
              <a:rPr lang="en-US" altLang="en-US"/>
              <a:pPr/>
              <a:t>‹#›</a:t>
            </a:fld>
            <a:endParaRPr lang="en-US" altLang="en-US"/>
          </a:p>
        </p:txBody>
      </p:sp>
    </p:spTree>
    <p:extLst>
      <p:ext uri="{BB962C8B-B14F-4D97-AF65-F5344CB8AC3E}">
        <p14:creationId xmlns:p14="http://schemas.microsoft.com/office/powerpoint/2010/main" val="40788302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0212E40-FFBC-4D16-9B96-AE4DC79ACE89}" type="datetimeFigureOut">
              <a:rPr lang="en-US"/>
              <a:pPr>
                <a:defRPr/>
              </a:pPr>
              <a:t>11/1/2024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1A1DC9DD-7613-4A46-8A55-B05D74670C3E}" type="slidenum">
              <a:rPr lang="en-US" altLang="en-US"/>
              <a:pPr/>
              <a:t>‹#›</a:t>
            </a:fld>
            <a:endParaRPr lang="en-US" altLang="en-US"/>
          </a:p>
        </p:txBody>
      </p:sp>
    </p:spTree>
    <p:extLst>
      <p:ext uri="{BB962C8B-B14F-4D97-AF65-F5344CB8AC3E}">
        <p14:creationId xmlns:p14="http://schemas.microsoft.com/office/powerpoint/2010/main" val="35118066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p>
        </p:txBody>
      </p:sp>
      <p:sp>
        <p:nvSpPr>
          <p:cNvPr id="3" name="Table Placeholder 2"/>
          <p:cNvSpPr>
            <a:spLocks noGrp="1"/>
          </p:cNvSpPr>
          <p:nvPr>
            <p:ph type="tbl" idx="1"/>
          </p:nvPr>
        </p:nvSpPr>
        <p:spPr>
          <a:xfrm>
            <a:off x="609600" y="1600201"/>
            <a:ext cx="10972800" cy="4525963"/>
          </a:xfrm>
        </p:spPr>
        <p:txBody>
          <a:bodyPr rtlCol="0">
            <a:normAutofit/>
          </a:bodyPr>
          <a:lstStyle/>
          <a:p>
            <a:pPr lvl="0"/>
            <a:r>
              <a:rPr lang="en-US" noProof="0"/>
              <a:t>Click icon to add table</a:t>
            </a:r>
            <a:endParaRPr lang="en-US" noProof="0" dirty="0"/>
          </a:p>
        </p:txBody>
      </p:sp>
    </p:spTree>
    <p:extLst>
      <p:ext uri="{BB962C8B-B14F-4D97-AF65-F5344CB8AC3E}">
        <p14:creationId xmlns:p14="http://schemas.microsoft.com/office/powerpoint/2010/main" val="1087738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3D42F4A-CFDF-49B1-A5BB-80EE2A5CB064}" type="datetimeFigureOut">
              <a:rPr lang="en-US"/>
              <a:pPr>
                <a:defRPr/>
              </a:pPr>
              <a:t>11/1/2024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D3C322A1-86CB-4EDD-BD25-C77A09E989F7}" type="slidenum">
              <a:rPr lang="en-US" altLang="en-US"/>
              <a:pPr/>
              <a:t>‹#›</a:t>
            </a:fld>
            <a:endParaRPr lang="en-US" altLang="en-US"/>
          </a:p>
        </p:txBody>
      </p:sp>
    </p:spTree>
    <p:extLst>
      <p:ext uri="{BB962C8B-B14F-4D97-AF65-F5344CB8AC3E}">
        <p14:creationId xmlns:p14="http://schemas.microsoft.com/office/powerpoint/2010/main" val="9474954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72C97724-70E9-494E-82EA-47E688CC4935}" type="datetimeFigureOut">
              <a:rPr lang="en-US"/>
              <a:pPr>
                <a:defRPr/>
              </a:pPr>
              <a:t>11/1/2024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8CC3BD9F-1ED7-43F1-AEB5-0E60C8DFBF47}" type="slidenum">
              <a:rPr lang="en-US" altLang="en-US"/>
              <a:pPr/>
              <a:t>‹#›</a:t>
            </a:fld>
            <a:endParaRPr lang="en-US" altLang="en-US"/>
          </a:p>
        </p:txBody>
      </p:sp>
    </p:spTree>
    <p:extLst>
      <p:ext uri="{BB962C8B-B14F-4D97-AF65-F5344CB8AC3E}">
        <p14:creationId xmlns:p14="http://schemas.microsoft.com/office/powerpoint/2010/main" val="41461092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02939D08-0738-4E34-AC41-6639B35ACD6D}" type="datetimeFigureOut">
              <a:rPr lang="en-US"/>
              <a:pPr>
                <a:defRPr/>
              </a:pPr>
              <a:t>11/1/2024</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652041E4-4A3F-4086-9C88-809FE63A664C}" type="slidenum">
              <a:rPr lang="en-US" altLang="en-US"/>
              <a:pPr/>
              <a:t>‹#›</a:t>
            </a:fld>
            <a:endParaRPr lang="en-US" altLang="en-US"/>
          </a:p>
        </p:txBody>
      </p:sp>
    </p:spTree>
    <p:extLst>
      <p:ext uri="{BB962C8B-B14F-4D97-AF65-F5344CB8AC3E}">
        <p14:creationId xmlns:p14="http://schemas.microsoft.com/office/powerpoint/2010/main" val="1935087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A8995167-4DB7-4E11-886A-CB7F3966F72D}" type="datetimeFigureOut">
              <a:rPr lang="en-US"/>
              <a:pPr>
                <a:defRPr/>
              </a:pPr>
              <a:t>11/1/2024</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B099FE3B-D710-4794-B641-5B860069AD1F}" type="slidenum">
              <a:rPr lang="en-US" altLang="en-US"/>
              <a:pPr/>
              <a:t>‹#›</a:t>
            </a:fld>
            <a:endParaRPr lang="en-US" altLang="en-US"/>
          </a:p>
        </p:txBody>
      </p:sp>
    </p:spTree>
    <p:extLst>
      <p:ext uri="{BB962C8B-B14F-4D97-AF65-F5344CB8AC3E}">
        <p14:creationId xmlns:p14="http://schemas.microsoft.com/office/powerpoint/2010/main" val="4256411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BC364730-86BB-4110-9C41-08FDBFA392CA}" type="datetimeFigureOut">
              <a:rPr lang="en-US"/>
              <a:pPr>
                <a:defRPr/>
              </a:pPr>
              <a:t>11/1/2024</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07D306B0-1A4A-4863-93A3-4B49804814EA}" type="slidenum">
              <a:rPr lang="en-US" altLang="en-US"/>
              <a:pPr/>
              <a:t>‹#›</a:t>
            </a:fld>
            <a:endParaRPr lang="en-US" altLang="en-US"/>
          </a:p>
        </p:txBody>
      </p:sp>
    </p:spTree>
    <p:extLst>
      <p:ext uri="{BB962C8B-B14F-4D97-AF65-F5344CB8AC3E}">
        <p14:creationId xmlns:p14="http://schemas.microsoft.com/office/powerpoint/2010/main" val="3769026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B4AAD07-01BF-446E-8744-C7BB7767638F}" type="datetimeFigureOut">
              <a:rPr lang="en-US"/>
              <a:pPr>
                <a:defRPr/>
              </a:pPr>
              <a:t>11/1/2024</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D067ABCF-3691-42EF-8D96-8AEB84F18694}" type="slidenum">
              <a:rPr lang="en-US" altLang="en-US"/>
              <a:pPr/>
              <a:t>‹#›</a:t>
            </a:fld>
            <a:endParaRPr lang="en-US" altLang="en-US"/>
          </a:p>
        </p:txBody>
      </p:sp>
    </p:spTree>
    <p:extLst>
      <p:ext uri="{BB962C8B-B14F-4D97-AF65-F5344CB8AC3E}">
        <p14:creationId xmlns:p14="http://schemas.microsoft.com/office/powerpoint/2010/main" val="37782071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85FE092C-7F6F-4DA2-94A1-AFFE6A3B6BFC}" type="datetimeFigureOut">
              <a:rPr lang="en-US"/>
              <a:pPr>
                <a:defRPr/>
              </a:pPr>
              <a:t>11/1/2024</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428D7103-DDC9-4808-B39B-D6FA4C867515}" type="slidenum">
              <a:rPr lang="en-US" altLang="en-US"/>
              <a:pPr/>
              <a:t>‹#›</a:t>
            </a:fld>
            <a:endParaRPr lang="en-US" altLang="en-US"/>
          </a:p>
        </p:txBody>
      </p:sp>
    </p:spTree>
    <p:extLst>
      <p:ext uri="{BB962C8B-B14F-4D97-AF65-F5344CB8AC3E}">
        <p14:creationId xmlns:p14="http://schemas.microsoft.com/office/powerpoint/2010/main" val="2588227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FF1619B4-0779-4B38-8346-A994C45F2BF8}" type="datetimeFigureOut">
              <a:rPr lang="en-US"/>
              <a:pPr>
                <a:defRPr/>
              </a:pPr>
              <a:t>11/1/2024</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0EFC4C9C-1FCF-4447-B5EF-8B193573439A}" type="slidenum">
              <a:rPr lang="en-US" altLang="en-US"/>
              <a:pPr/>
              <a:t>‹#›</a:t>
            </a:fld>
            <a:endParaRPr lang="en-US" altLang="en-US"/>
          </a:p>
        </p:txBody>
      </p:sp>
    </p:spTree>
    <p:extLst>
      <p:ext uri="{BB962C8B-B14F-4D97-AF65-F5344CB8AC3E}">
        <p14:creationId xmlns:p14="http://schemas.microsoft.com/office/powerpoint/2010/main" val="24987808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00570776-5D34-4B94-8688-589C882A4837}" type="datetimeFigureOut">
              <a:rPr lang="en-US"/>
              <a:pPr>
                <a:defRPr/>
              </a:pPr>
              <a:t>11/1/2024</a:t>
            </a:fld>
            <a:endParaRPr 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50C62178-E8A7-4C00-A203-4DE18BC737C0}"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844" r:id="rId1"/>
    <p:sldLayoutId id="2147483845" r:id="rId2"/>
    <p:sldLayoutId id="2147483846" r:id="rId3"/>
    <p:sldLayoutId id="2147483847" r:id="rId4"/>
    <p:sldLayoutId id="2147483848" r:id="rId5"/>
    <p:sldLayoutId id="2147483849" r:id="rId6"/>
    <p:sldLayoutId id="2147483850" r:id="rId7"/>
    <p:sldLayoutId id="2147483851" r:id="rId8"/>
    <p:sldLayoutId id="2147483852" r:id="rId9"/>
    <p:sldLayoutId id="2147483853" r:id="rId10"/>
    <p:sldLayoutId id="2147483854" r:id="rId11"/>
    <p:sldLayoutId id="2147483855" r:id="rId12"/>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4"/>
          <p:cNvSpPr>
            <a:spLocks noChangeArrowheads="1"/>
          </p:cNvSpPr>
          <p:nvPr/>
        </p:nvSpPr>
        <p:spPr bwMode="auto">
          <a:xfrm>
            <a:off x="162599" y="1463649"/>
            <a:ext cx="5552401" cy="6886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p>
            <a:pPr marL="285750" indent="-285750" algn="l">
              <a:buFont typeface="Arial" panose="020B0604020202020204" pitchFamily="34" charset="0"/>
              <a:buChar char="•"/>
              <a:defRPr sz="1300"/>
            </a:pPr>
            <a:r>
              <a:rPr dirty="0"/>
              <a:t>Explore the future role of global reservoir water storage in meeting multi-sector human demands and its interactions with climate, land, and energy systems.</a:t>
            </a:r>
          </a:p>
        </p:txBody>
      </p:sp>
      <p:sp>
        <p:nvSpPr>
          <p:cNvPr id="3076" name="Rectangle 5"/>
          <p:cNvSpPr>
            <a:spLocks noChangeArrowheads="1"/>
          </p:cNvSpPr>
          <p:nvPr/>
        </p:nvSpPr>
        <p:spPr bwMode="auto">
          <a:xfrm>
            <a:off x="160106" y="99938"/>
            <a:ext cx="12031894"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r>
              <a:rPr lang="en-US" sz="2400" b="1" dirty="0">
                <a:latin typeface="Calibri"/>
                <a:ea typeface="Calibri"/>
                <a:cs typeface="Arial"/>
              </a:rPr>
              <a:t>Representing Reservoir Water Storage in a Human-Earth Systems Model: A Key to Managing Future Water Challenges</a:t>
            </a:r>
            <a:endParaRPr sz="2400" b="1" dirty="0">
              <a:latin typeface="Calibri"/>
              <a:ea typeface="Calibri"/>
              <a:cs typeface="Arial"/>
            </a:endParaRPr>
          </a:p>
        </p:txBody>
      </p:sp>
      <p:sp>
        <p:nvSpPr>
          <p:cNvPr id="3077" name="Text Box 6"/>
          <p:cNvSpPr txBox="1">
            <a:spLocks noChangeArrowheads="1"/>
          </p:cNvSpPr>
          <p:nvPr/>
        </p:nvSpPr>
        <p:spPr bwMode="auto">
          <a:xfrm>
            <a:off x="6208925" y="5947386"/>
            <a:ext cx="5808825" cy="5847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buNone/>
            </a:pPr>
            <a:r>
              <a:rPr sz="800" b="0" dirty="0"/>
              <a:t>Zhao, </a:t>
            </a:r>
            <a:r>
              <a:rPr sz="800" b="0" dirty="0" err="1"/>
              <a:t>Mengqi</a:t>
            </a:r>
            <a:r>
              <a:rPr sz="800" b="0" dirty="0"/>
              <a:t>, Thomas B. Wild, Neal T. Graham, Son H. Kim, Matthew </a:t>
            </a:r>
            <a:r>
              <a:rPr sz="800" b="0" dirty="0" err="1"/>
              <a:t>Binsted</a:t>
            </a:r>
            <a:r>
              <a:rPr sz="800" b="0" dirty="0"/>
              <a:t>, A. F. M. Kamal Chowdhury, </a:t>
            </a:r>
            <a:r>
              <a:rPr sz="800" b="0" dirty="0" err="1"/>
              <a:t>Siwa</a:t>
            </a:r>
            <a:r>
              <a:rPr sz="800" b="0" dirty="0"/>
              <a:t> </a:t>
            </a:r>
            <a:r>
              <a:rPr sz="800" b="0" dirty="0" err="1"/>
              <a:t>Msangi</a:t>
            </a:r>
            <a:r>
              <a:rPr sz="800" b="0" dirty="0"/>
              <a:t>, </a:t>
            </a:r>
            <a:r>
              <a:rPr sz="800" b="0" dirty="0" err="1"/>
              <a:t>Pralit</a:t>
            </a:r>
            <a:r>
              <a:rPr sz="800" b="0" dirty="0"/>
              <a:t> L. Patel, Chris R. Vernon, Hassan Niazi, Hong-Yi Li, and </a:t>
            </a:r>
            <a:r>
              <a:rPr sz="800" b="0" dirty="0" err="1"/>
              <a:t>Guta</a:t>
            </a:r>
            <a:r>
              <a:rPr sz="800" b="0" dirty="0"/>
              <a:t> W. </a:t>
            </a:r>
            <a:r>
              <a:rPr sz="800" b="0" dirty="0" err="1"/>
              <a:t>Abeshu</a:t>
            </a:r>
            <a:r>
              <a:rPr sz="800" b="0" dirty="0"/>
              <a:t>. 2024. GCAM–GLORY v1.0: Representing Global Reservoir Water Storage in a Multi-Sector Human–Earth System Model. Geoscientific Model Development 17: 5587–5617. https://</a:t>
            </a:r>
            <a:r>
              <a:rPr sz="800" b="0" dirty="0" err="1"/>
              <a:t>doi.org</a:t>
            </a:r>
            <a:r>
              <a:rPr sz="800" b="0" dirty="0"/>
              <a:t>/10.5194/gmd-17-5587-2024.</a:t>
            </a:r>
          </a:p>
        </p:txBody>
      </p:sp>
      <p:sp>
        <p:nvSpPr>
          <p:cNvPr id="3078" name="TextBox 9"/>
          <p:cNvSpPr txBox="1">
            <a:spLocks noChangeArrowheads="1"/>
          </p:cNvSpPr>
          <p:nvPr/>
        </p:nvSpPr>
        <p:spPr bwMode="auto">
          <a:xfrm>
            <a:off x="6223016" y="4819471"/>
            <a:ext cx="5794734" cy="10618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None/>
            </a:pPr>
            <a:r>
              <a:rPr lang="en-US" sz="900" b="1" dirty="0">
                <a:solidFill>
                  <a:srgbClr val="0000FF"/>
                </a:solidFill>
                <a:latin typeface="Arial"/>
                <a:cs typeface="Arial"/>
              </a:rPr>
              <a:t>Historical reservoir storage capacity (km3) for hydropower and non-hydropower reservoirs across 235 basins globally. The yellow and red circles indicate hydropower and non-hydropower reservoir storage, respectively. The size of the circle indicates the total storage capacity for each of the two reservoir categories within the basin. The background color by which each basin is shaded quantifies the sum of the storage capacity for both reservoir categories. This figure highlights the distribution of reservoirs with different purposes across global basins, and how their purpose can help address water challenges in water-scarce basins.</a:t>
            </a:r>
            <a:endParaRPr lang="en-US" altLang="en-US" sz="900" b="1" dirty="0">
              <a:solidFill>
                <a:srgbClr val="0000FF"/>
              </a:solidFill>
              <a:latin typeface="Arial"/>
              <a:cs typeface="Arial"/>
            </a:endParaRPr>
          </a:p>
        </p:txBody>
      </p:sp>
      <p:sp>
        <p:nvSpPr>
          <p:cNvPr id="3" name="Rectangle 4">
            <a:extLst>
              <a:ext uri="{FF2B5EF4-FFF2-40B4-BE49-F238E27FC236}">
                <a16:creationId xmlns:a16="http://schemas.microsoft.com/office/drawing/2014/main" id="{68BF74B0-DE2D-377C-83B3-52E22BD1DD2D}"/>
              </a:ext>
            </a:extLst>
          </p:cNvPr>
          <p:cNvSpPr>
            <a:spLocks noChangeArrowheads="1"/>
          </p:cNvSpPr>
          <p:nvPr/>
        </p:nvSpPr>
        <p:spPr bwMode="auto">
          <a:xfrm>
            <a:off x="145098" y="2414562"/>
            <a:ext cx="5711119" cy="2230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p>
            <a:pPr marL="285750" indent="-285750">
              <a:buFont typeface="Arial" panose="020B0604020202020204" pitchFamily="34" charset="0"/>
              <a:buChar char="•"/>
              <a:defRPr sz="1300"/>
            </a:pPr>
            <a:r>
              <a:rPr dirty="0">
                <a:latin typeface="Calibri"/>
                <a:cs typeface="Arial"/>
              </a:rPr>
              <a:t>Develop the </a:t>
            </a:r>
            <a:r>
              <a:rPr dirty="0" err="1">
                <a:latin typeface="Calibri"/>
                <a:cs typeface="Arial"/>
              </a:rPr>
              <a:t>GLObal</a:t>
            </a:r>
            <a:r>
              <a:rPr dirty="0">
                <a:latin typeface="Calibri"/>
                <a:cs typeface="Arial"/>
              </a:rPr>
              <a:t> Reservoir Yield (GLORY) model to dynamically link with the Global Change Analysis Model (GCAM), enhancing the representation of reservoir water storage</a:t>
            </a:r>
            <a:r>
              <a:rPr lang="en-US" dirty="0">
                <a:latin typeface="Calibri"/>
                <a:cs typeface="Arial"/>
              </a:rPr>
              <a:t> capacity</a:t>
            </a:r>
            <a:r>
              <a:rPr dirty="0">
                <a:latin typeface="Calibri"/>
                <a:cs typeface="Arial"/>
              </a:rPr>
              <a:t>.</a:t>
            </a:r>
          </a:p>
          <a:p>
            <a:pPr marL="285750" indent="-285750">
              <a:buFont typeface="Arial" panose="020B0604020202020204" pitchFamily="34" charset="0"/>
              <a:buChar char="•"/>
              <a:defRPr sz="1300"/>
            </a:pPr>
            <a:r>
              <a:rPr dirty="0">
                <a:latin typeface="Calibri"/>
                <a:cs typeface="Arial"/>
              </a:rPr>
              <a:t>Construct a renewable water supply curve by </a:t>
            </a:r>
            <a:r>
              <a:rPr lang="en-US" dirty="0">
                <a:latin typeface="Calibri"/>
                <a:cs typeface="Arial"/>
              </a:rPr>
              <a:t>deriving</a:t>
            </a:r>
            <a:r>
              <a:rPr dirty="0">
                <a:latin typeface="Calibri"/>
                <a:cs typeface="Arial"/>
              </a:rPr>
              <a:t> the capacity–yield relationship with </a:t>
            </a:r>
            <a:r>
              <a:rPr lang="en-US" dirty="0">
                <a:latin typeface="Calibri"/>
                <a:cs typeface="Arial"/>
              </a:rPr>
              <a:t>information</a:t>
            </a:r>
            <a:r>
              <a:rPr dirty="0">
                <a:latin typeface="Calibri"/>
                <a:cs typeface="Arial"/>
              </a:rPr>
              <a:t> on</a:t>
            </a:r>
            <a:r>
              <a:rPr lang="en-US" dirty="0">
                <a:latin typeface="Calibri"/>
                <a:cs typeface="Arial"/>
              </a:rPr>
              <a:t> hydrology,</a:t>
            </a:r>
            <a:r>
              <a:rPr dirty="0">
                <a:latin typeface="Calibri"/>
                <a:cs typeface="Arial"/>
              </a:rPr>
              <a:t> reservoir costs</a:t>
            </a:r>
            <a:r>
              <a:rPr lang="en-US" dirty="0">
                <a:latin typeface="Calibri"/>
                <a:cs typeface="Arial"/>
              </a:rPr>
              <a:t>,</a:t>
            </a:r>
            <a:r>
              <a:rPr dirty="0">
                <a:latin typeface="Calibri"/>
                <a:cs typeface="Arial"/>
              </a:rPr>
              <a:t> and expansion</a:t>
            </a:r>
            <a:r>
              <a:rPr lang="en-US" dirty="0">
                <a:latin typeface="Calibri"/>
                <a:cs typeface="Arial"/>
              </a:rPr>
              <a:t> constraints</a:t>
            </a:r>
            <a:r>
              <a:rPr dirty="0">
                <a:latin typeface="Calibri"/>
                <a:cs typeface="Arial"/>
              </a:rPr>
              <a:t>, </a:t>
            </a:r>
            <a:r>
              <a:rPr lang="en-US" dirty="0">
                <a:latin typeface="Calibri"/>
                <a:cs typeface="Arial"/>
              </a:rPr>
              <a:t>enabling simulation of </a:t>
            </a:r>
            <a:r>
              <a:rPr dirty="0">
                <a:latin typeface="Calibri"/>
                <a:cs typeface="Arial"/>
              </a:rPr>
              <a:t>future reservoir storage expansion pathways.</a:t>
            </a:r>
          </a:p>
          <a:p>
            <a:pPr marL="285750" indent="-285750">
              <a:buFont typeface="Arial" panose="020B0604020202020204" pitchFamily="34" charset="0"/>
              <a:buChar char="•"/>
              <a:defRPr sz="1300"/>
            </a:pPr>
            <a:r>
              <a:rPr dirty="0">
                <a:latin typeface="Calibri"/>
                <a:cs typeface="Arial"/>
              </a:rPr>
              <a:t>Implement a feedback loop between GCAM and GLORY, where </a:t>
            </a:r>
            <a:r>
              <a:rPr lang="en-US" dirty="0">
                <a:latin typeface="Calibri"/>
                <a:cs typeface="Arial"/>
              </a:rPr>
              <a:t>GCAM's </a:t>
            </a:r>
            <a:r>
              <a:rPr dirty="0">
                <a:latin typeface="Calibri"/>
                <a:cs typeface="Arial"/>
              </a:rPr>
              <a:t>sectoral water demand inform GLORY's optimization process, </a:t>
            </a:r>
            <a:r>
              <a:rPr lang="en-US" dirty="0">
                <a:latin typeface="Calibri"/>
                <a:cs typeface="Arial"/>
              </a:rPr>
              <a:t>generating </a:t>
            </a:r>
            <a:r>
              <a:rPr dirty="0">
                <a:latin typeface="Calibri"/>
                <a:cs typeface="Arial"/>
              </a:rPr>
              <a:t>updated supply curves that reflect </a:t>
            </a:r>
            <a:r>
              <a:rPr lang="en-US" dirty="0">
                <a:latin typeface="Calibri"/>
                <a:cs typeface="Arial"/>
              </a:rPr>
              <a:t>changing socio</a:t>
            </a:r>
            <a:r>
              <a:rPr dirty="0">
                <a:latin typeface="Calibri"/>
                <a:cs typeface="Arial"/>
              </a:rPr>
              <a:t>economic and </a:t>
            </a:r>
            <a:r>
              <a:rPr lang="en-US" dirty="0">
                <a:latin typeface="Calibri"/>
                <a:cs typeface="Arial"/>
              </a:rPr>
              <a:t>hydrologic</a:t>
            </a:r>
            <a:r>
              <a:rPr dirty="0">
                <a:latin typeface="Calibri"/>
                <a:cs typeface="Arial"/>
              </a:rPr>
              <a:t> conditions.</a:t>
            </a:r>
          </a:p>
        </p:txBody>
      </p:sp>
      <p:sp>
        <p:nvSpPr>
          <p:cNvPr id="4" name="Rectangle 4">
            <a:extLst>
              <a:ext uri="{FF2B5EF4-FFF2-40B4-BE49-F238E27FC236}">
                <a16:creationId xmlns:a16="http://schemas.microsoft.com/office/drawing/2014/main" id="{EF94BB43-E224-DEE9-15D1-8FDDF20D201A}"/>
              </a:ext>
            </a:extLst>
          </p:cNvPr>
          <p:cNvSpPr>
            <a:spLocks noChangeArrowheads="1"/>
          </p:cNvSpPr>
          <p:nvPr/>
        </p:nvSpPr>
        <p:spPr bwMode="auto">
          <a:xfrm>
            <a:off x="145098" y="4859542"/>
            <a:ext cx="5834666" cy="1998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p>
            <a:pPr marL="285750" indent="-285750" algn="l">
              <a:buFont typeface="Arial" panose="020B0604020202020204" pitchFamily="34" charset="0"/>
              <a:buChar char="•"/>
              <a:defRPr sz="1300"/>
            </a:pPr>
            <a:r>
              <a:rPr dirty="0"/>
              <a:t>GLORY </a:t>
            </a:r>
            <a:r>
              <a:rPr lang="en-US" dirty="0"/>
              <a:t>and </a:t>
            </a:r>
            <a:r>
              <a:rPr dirty="0"/>
              <a:t>GCAM </a:t>
            </a:r>
            <a:r>
              <a:rPr lang="en-US" dirty="0"/>
              <a:t>coupling </a:t>
            </a:r>
            <a:r>
              <a:rPr dirty="0"/>
              <a:t>reveals that sub-annual discrepancies between water supply and demand significantly influence reservoir water yield and cost.</a:t>
            </a:r>
          </a:p>
          <a:p>
            <a:pPr marL="285750" indent="-285750">
              <a:buFont typeface="Arial" panose="020B0604020202020204" pitchFamily="34" charset="0"/>
              <a:buChar char="•"/>
              <a:defRPr sz="1300"/>
            </a:pPr>
            <a:r>
              <a:rPr dirty="0">
                <a:latin typeface="Calibri"/>
                <a:cs typeface="Arial"/>
              </a:rPr>
              <a:t>Feedback mechanisms between GCAM and GLORY show that evolving water demands can lead to higher water prices and reduced surface water withdrawals in </a:t>
            </a:r>
            <a:r>
              <a:rPr lang="en-US" dirty="0">
                <a:latin typeface="Calibri"/>
                <a:cs typeface="Arial"/>
              </a:rPr>
              <a:t>water-scarce basins</a:t>
            </a:r>
            <a:r>
              <a:rPr dirty="0">
                <a:latin typeface="Calibri"/>
                <a:cs typeface="Arial"/>
              </a:rPr>
              <a:t>.</a:t>
            </a:r>
          </a:p>
          <a:p>
            <a:pPr marL="285750" indent="-285750" algn="l">
              <a:buFont typeface="Arial" panose="020B0604020202020204" pitchFamily="34" charset="0"/>
              <a:buChar char="•"/>
              <a:defRPr sz="1300"/>
            </a:pPr>
            <a:r>
              <a:rPr dirty="0"/>
              <a:t>The study highlights that reservoir storage capacity expansion is crucial for mitigating water scarcity, with regional variations in cost and effectiveness driven by hydrologic and economic factors.</a:t>
            </a:r>
          </a:p>
        </p:txBody>
      </p:sp>
      <p:sp>
        <p:nvSpPr>
          <p:cNvPr id="8" name="Rectangle 4">
            <a:extLst>
              <a:ext uri="{FF2B5EF4-FFF2-40B4-BE49-F238E27FC236}">
                <a16:creationId xmlns:a16="http://schemas.microsoft.com/office/drawing/2014/main" id="{7401EFDF-50E3-340F-EBF7-9002B0511AE6}"/>
              </a:ext>
            </a:extLst>
          </p:cNvPr>
          <p:cNvSpPr>
            <a:spLocks noChangeArrowheads="1"/>
          </p:cNvSpPr>
          <p:nvPr/>
        </p:nvSpPr>
        <p:spPr bwMode="auto">
          <a:xfrm>
            <a:off x="98066" y="1236000"/>
            <a:ext cx="5997933" cy="3729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p>
            <a:pPr marL="231775" indent="-231775" algn="ctr">
              <a:spcBef>
                <a:spcPct val="15000"/>
              </a:spcBef>
              <a:defRPr/>
            </a:pPr>
            <a:r>
              <a:rPr lang="en-US" sz="1400" b="1" dirty="0">
                <a:solidFill>
                  <a:prstClr val="black"/>
                </a:solidFill>
              </a:rPr>
              <a:t>Objective</a:t>
            </a:r>
          </a:p>
        </p:txBody>
      </p:sp>
      <p:sp>
        <p:nvSpPr>
          <p:cNvPr id="9" name="Rectangle 4">
            <a:extLst>
              <a:ext uri="{FF2B5EF4-FFF2-40B4-BE49-F238E27FC236}">
                <a16:creationId xmlns:a16="http://schemas.microsoft.com/office/drawing/2014/main" id="{E7A84942-FEBE-A930-6496-9FA34FD6C745}"/>
              </a:ext>
            </a:extLst>
          </p:cNvPr>
          <p:cNvSpPr>
            <a:spLocks noChangeArrowheads="1"/>
          </p:cNvSpPr>
          <p:nvPr/>
        </p:nvSpPr>
        <p:spPr bwMode="auto">
          <a:xfrm>
            <a:off x="255393" y="2112050"/>
            <a:ext cx="5711119" cy="3729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p>
            <a:pPr marL="231775" indent="-231775" algn="ctr">
              <a:spcBef>
                <a:spcPct val="15000"/>
              </a:spcBef>
              <a:defRPr/>
            </a:pPr>
            <a:r>
              <a:rPr lang="en-US" sz="1400" b="1" dirty="0">
                <a:solidFill>
                  <a:prstClr val="black"/>
                </a:solidFill>
              </a:rPr>
              <a:t>Approach</a:t>
            </a:r>
          </a:p>
        </p:txBody>
      </p:sp>
      <p:sp>
        <p:nvSpPr>
          <p:cNvPr id="10" name="Rectangle 4">
            <a:extLst>
              <a:ext uri="{FF2B5EF4-FFF2-40B4-BE49-F238E27FC236}">
                <a16:creationId xmlns:a16="http://schemas.microsoft.com/office/drawing/2014/main" id="{145C8B62-5EEE-2E74-C2BB-F43010C0A1E8}"/>
              </a:ext>
            </a:extLst>
          </p:cNvPr>
          <p:cNvSpPr>
            <a:spLocks noChangeArrowheads="1"/>
          </p:cNvSpPr>
          <p:nvPr/>
        </p:nvSpPr>
        <p:spPr bwMode="auto">
          <a:xfrm>
            <a:off x="204685" y="4644831"/>
            <a:ext cx="5896705" cy="3729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p>
            <a:pPr marL="231775" indent="-231775" algn="ctr">
              <a:spcBef>
                <a:spcPct val="15000"/>
              </a:spcBef>
              <a:defRPr/>
            </a:pPr>
            <a:r>
              <a:rPr lang="en-US" sz="1400" b="1" dirty="0">
                <a:solidFill>
                  <a:prstClr val="black"/>
                </a:solidFill>
              </a:rPr>
              <a:t>Impact</a:t>
            </a:r>
          </a:p>
        </p:txBody>
      </p:sp>
      <p:pic>
        <p:nvPicPr>
          <p:cNvPr id="7" name="Picture 6" descr="A map of the world with different colored circles&#10;&#10;Description automatically generated">
            <a:extLst>
              <a:ext uri="{FF2B5EF4-FFF2-40B4-BE49-F238E27FC236}">
                <a16:creationId xmlns:a16="http://schemas.microsoft.com/office/drawing/2014/main" id="{8B50B0B6-32E4-867C-BAB8-73F54A23AD5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858577" y="816142"/>
            <a:ext cx="6309360" cy="3785616"/>
          </a:xfrm>
          <a:prstGeom prst="rect">
            <a:avLst/>
          </a:prstGeom>
        </p:spPr>
      </p:pic>
    </p:spTree>
    <p:extLst>
      <p:ext uri="{BB962C8B-B14F-4D97-AF65-F5344CB8AC3E}">
        <p14:creationId xmlns:p14="http://schemas.microsoft.com/office/powerpoint/2010/main" val="3752417801"/>
      </p:ext>
    </p:extLst>
  </p:cSld>
  <p:clrMapOvr>
    <a:masterClrMapping/>
  </p:clrMapOvr>
</p:sld>
</file>

<file path=ppt/theme/theme1.xml><?xml version="1.0" encoding="utf-8"?>
<a:theme xmlns:a="http://schemas.openxmlformats.org/drawingml/2006/main" name="DOE-Sample-Slide-Highlights-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AF3DCE4A35DF2489B0FA14578B7EB9C" ma:contentTypeVersion="12" ma:contentTypeDescription="Create a new document." ma:contentTypeScope="" ma:versionID="faf1079ce1506b83608f5b4215338454">
  <xsd:schema xmlns:xsd="http://www.w3.org/2001/XMLSchema" xmlns:xs="http://www.w3.org/2001/XMLSchema" xmlns:p="http://schemas.microsoft.com/office/2006/metadata/properties" xmlns:ns2="3dd6b36f-9053-431b-948e-c92c94fa1af8" xmlns:ns3="6c393795-268f-4662-9efe-940c571d540a" targetNamespace="http://schemas.microsoft.com/office/2006/metadata/properties" ma:root="true" ma:fieldsID="4d709a063d34cc7f748a9fa1b9359265" ns2:_="" ns3:_="">
    <xsd:import namespace="3dd6b36f-9053-431b-948e-c92c94fa1af8"/>
    <xsd:import namespace="6c393795-268f-4662-9efe-940c571d540a"/>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element ref="ns2:lcf76f155ced4ddcb4097134ff3c332f" minOccurs="0"/>
                <xsd:element ref="ns3:TaxCatchAll" minOccurs="0"/>
                <xsd:element ref="ns2:MediaServiceDateTaken"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dd6b36f-9053-431b-948e-c92c94fa1af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260f1aaf-6244-4bb9-9bf9-38bf37385302" ma:termSetId="09814cd3-568e-fe90-9814-8d621ff8fb84" ma:anchorId="fba54fb3-c3e1-fe81-a776-ca4b69148c4d" ma:open="true" ma:isKeyword="false">
      <xsd:complexType>
        <xsd:sequence>
          <xsd:element ref="pc:Terms" minOccurs="0" maxOccurs="1"/>
        </xsd:sequence>
      </xsd:complexType>
    </xsd:element>
    <xsd:element name="MediaServiceDateTaken" ma:index="17" nillable="true" ma:displayName="MediaServiceDateTaken" ma:hidden="true" ma:indexed="true" ma:internalName="MediaServiceDateTaken"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c393795-268f-4662-9efe-940c571d540a"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bb38cd87-6fc5-4b59-a51d-8a8705125e1d}" ma:internalName="TaxCatchAll" ma:showField="CatchAllData" ma:web="6c393795-268f-4662-9efe-940c571d540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3dd6b36f-9053-431b-948e-c92c94fa1af8">
      <Terms xmlns="http://schemas.microsoft.com/office/infopath/2007/PartnerControls"/>
    </lcf76f155ced4ddcb4097134ff3c332f>
    <TaxCatchAll xmlns="6c393795-268f-4662-9efe-940c571d540a" xsi:nil="true"/>
    <SharedWithUsers xmlns="6c393795-268f-4662-9efe-940c571d540a">
      <UserInfo>
        <DisplayName>Rice, Jennie S</DisplayName>
        <AccountId>12</AccountId>
        <AccountType/>
      </UserInfo>
      <UserInfo>
        <DisplayName>Vernon, Chris R</DisplayName>
        <AccountId>27</AccountId>
        <AccountType/>
      </UserInfo>
      <UserInfo>
        <DisplayName>Mcgrath, Casey R</DisplayName>
        <AccountId>11</AccountId>
        <AccountType/>
      </UserInfo>
    </SharedWithUsers>
  </documentManagement>
</p:properties>
</file>

<file path=customXml/itemProps1.xml><?xml version="1.0" encoding="utf-8"?>
<ds:datastoreItem xmlns:ds="http://schemas.openxmlformats.org/officeDocument/2006/customXml" ds:itemID="{D64C48D9-FB15-4750-926B-E0EC3962CF5C}"/>
</file>

<file path=customXml/itemProps2.xml><?xml version="1.0" encoding="utf-8"?>
<ds:datastoreItem xmlns:ds="http://schemas.openxmlformats.org/officeDocument/2006/customXml" ds:itemID="{3D618C4D-4B43-43CB-B7E9-872904A87949}"/>
</file>

<file path=customXml/itemProps3.xml><?xml version="1.0" encoding="utf-8"?>
<ds:datastoreItem xmlns:ds="http://schemas.openxmlformats.org/officeDocument/2006/customXml" ds:itemID="{A1A54814-AB9F-4D0D-8FEC-EF93D9ABC2BE}"/>
</file>

<file path=docProps/app.xml><?xml version="1.0" encoding="utf-8"?>
<Properties xmlns="http://schemas.openxmlformats.org/officeDocument/2006/extended-properties" xmlns:vt="http://schemas.openxmlformats.org/officeDocument/2006/docPropsVTypes">
  <Template>DOE-Sample-Slide-Highlights-Template</Template>
  <TotalTime>0</TotalTime>
  <Words>413</Words>
  <Application>Microsoft Office PowerPoint</Application>
  <PresentationFormat>Widescreen</PresentationFormat>
  <Paragraphs>14</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DOE-Sample-Slide-Highlights-Template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2024-11-01T16:06:05Z</dcterms:created>
  <dcterms:modified xsi:type="dcterms:W3CDTF">2024-11-01T16:06:13Z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rder">
    <vt:r8>3400</vt:r8>
  </property>
  <property fmtid="{D5CDD505-2E9C-101B-9397-08002B2CF9AE}" pid="3" name="MediaServiceImageTags">
    <vt:lpwstr/>
  </property>
  <property fmtid="{D5CDD505-2E9C-101B-9397-08002B2CF9AE}" pid="4" name="ContentTypeId">
    <vt:lpwstr>0x0101000AF3DCE4A35DF2489B0FA14578B7EB9C</vt:lpwstr>
  </property>
  <property fmtid="{D5CDD505-2E9C-101B-9397-08002B2CF9AE}" pid="5" name="_dlc_DocIdItemGuid">
    <vt:lpwstr>75333844-ddec-49b7-ae1e-c27b23a45b5c</vt:lpwstr>
  </property>
</Properties>
</file>