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8F4662-5B2B-498A-A05E-C330877E3526}" v="6" dt="2024-11-01T16:06:05.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7739" autoAdjust="0"/>
  </p:normalViewPr>
  <p:slideViewPr>
    <p:cSldViewPr>
      <p:cViewPr varScale="1">
        <p:scale>
          <a:sx n="116" d="100"/>
          <a:sy n="116" d="100"/>
        </p:scale>
        <p:origin x="13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openxmlformats.org/officeDocument/2006/relationships/customXml" Target="../customXml/item3.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11/1/2024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1641146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11/1/2024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11/1/2024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11/1/2024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11/1/2024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11/1/2024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11/1/2024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11/1/2024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62599" y="1463649"/>
            <a:ext cx="5552401" cy="68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Explore the future role of global reservoir water storage in meeting multi-sector human demands and its interactions with climate, land, and energy systems.</a:t>
            </a:r>
          </a:p>
        </p:txBody>
      </p:sp>
      <p:sp>
        <p:nvSpPr>
          <p:cNvPr id="3076" name="Rectangle 5"/>
          <p:cNvSpPr>
            <a:spLocks noChangeArrowheads="1"/>
          </p:cNvSpPr>
          <p:nvPr/>
        </p:nvSpPr>
        <p:spPr bwMode="auto">
          <a:xfrm>
            <a:off x="160106" y="99938"/>
            <a:ext cx="1203189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2400" b="1" dirty="0">
                <a:latin typeface="Calibri"/>
                <a:ea typeface="Calibri"/>
                <a:cs typeface="Arial"/>
              </a:rPr>
              <a:t>Representing Reservoir Water Storage in a Human-Earth Systems Model: A Key to Managing Future Water Challenges</a:t>
            </a:r>
            <a:endParaRPr sz="2400" b="1" dirty="0">
              <a:latin typeface="Calibri"/>
              <a:ea typeface="Calibri"/>
              <a:cs typeface="Arial"/>
            </a:endParaRPr>
          </a:p>
        </p:txBody>
      </p:sp>
      <p:sp>
        <p:nvSpPr>
          <p:cNvPr id="3077" name="Text Box 6"/>
          <p:cNvSpPr txBox="1">
            <a:spLocks noChangeArrowheads="1"/>
          </p:cNvSpPr>
          <p:nvPr/>
        </p:nvSpPr>
        <p:spPr bwMode="auto">
          <a:xfrm>
            <a:off x="6208925" y="5947386"/>
            <a:ext cx="5808825" cy="5847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sz="800" b="0" dirty="0"/>
              <a:t>Zhao, </a:t>
            </a:r>
            <a:r>
              <a:rPr sz="800" b="0" dirty="0" err="1"/>
              <a:t>Mengqi</a:t>
            </a:r>
            <a:r>
              <a:rPr sz="800" b="0" dirty="0"/>
              <a:t>, Thomas B. Wild, Neal T. Graham, Son H. Kim, Matthew </a:t>
            </a:r>
            <a:r>
              <a:rPr sz="800" b="0" dirty="0" err="1"/>
              <a:t>Binsted</a:t>
            </a:r>
            <a:r>
              <a:rPr sz="800" b="0" dirty="0"/>
              <a:t>, A. F. M. Kamal Chowdhury, </a:t>
            </a:r>
            <a:r>
              <a:rPr sz="800" b="0" dirty="0" err="1"/>
              <a:t>Siwa</a:t>
            </a:r>
            <a:r>
              <a:rPr sz="800" b="0" dirty="0"/>
              <a:t> </a:t>
            </a:r>
            <a:r>
              <a:rPr sz="800" b="0" dirty="0" err="1"/>
              <a:t>Msangi</a:t>
            </a:r>
            <a:r>
              <a:rPr sz="800" b="0" dirty="0"/>
              <a:t>, </a:t>
            </a:r>
            <a:r>
              <a:rPr sz="800" b="0" dirty="0" err="1"/>
              <a:t>Pralit</a:t>
            </a:r>
            <a:r>
              <a:rPr sz="800" b="0" dirty="0"/>
              <a:t> L. Patel, Chris R. Vernon, Hassan Niazi, Hong-Yi Li, and </a:t>
            </a:r>
            <a:r>
              <a:rPr sz="800" b="0" dirty="0" err="1"/>
              <a:t>Guta</a:t>
            </a:r>
            <a:r>
              <a:rPr sz="800" b="0" dirty="0"/>
              <a:t> W. </a:t>
            </a:r>
            <a:r>
              <a:rPr sz="800" b="0" dirty="0" err="1"/>
              <a:t>Abeshu</a:t>
            </a:r>
            <a:r>
              <a:rPr sz="800" b="0" dirty="0"/>
              <a:t>. 2024. GCAM–GLORY v1.0: Representing Global Reservoir Water Storage in a Multi-Sector Human–Earth System Model. Geoscientific Model Development 17: 5587–5617. https://</a:t>
            </a:r>
            <a:r>
              <a:rPr sz="800" b="0" dirty="0" err="1"/>
              <a:t>doi.org</a:t>
            </a:r>
            <a:r>
              <a:rPr sz="800" b="0" dirty="0"/>
              <a:t>/10.5194/gmd-17-5587-2024.</a:t>
            </a:r>
          </a:p>
        </p:txBody>
      </p:sp>
      <p:sp>
        <p:nvSpPr>
          <p:cNvPr id="3078" name="TextBox 9"/>
          <p:cNvSpPr txBox="1">
            <a:spLocks noChangeArrowheads="1"/>
          </p:cNvSpPr>
          <p:nvPr/>
        </p:nvSpPr>
        <p:spPr bwMode="auto">
          <a:xfrm>
            <a:off x="6223016" y="4819471"/>
            <a:ext cx="5794734"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900" b="1" dirty="0">
                <a:solidFill>
                  <a:srgbClr val="0000FF"/>
                </a:solidFill>
                <a:latin typeface="Arial"/>
                <a:cs typeface="Arial"/>
              </a:rPr>
              <a:t>Historical reservoir storage capacity (km3) for hydropower and non-hydropower reservoirs across 235 basins globally. The yellow and red circles indicate hydropower and non-hydropower reservoir storage, respectively. The size of the circle indicates the total storage capacity for each of the two reservoir categories within the basin. The background color by which each basin is shaded quantifies the sum of the storage capacity for both reservoir categories. This figure highlights the distribution of reservoirs with different purposes across global basins, and how their purpose can help address water challenges in water-scarce basins.</a:t>
            </a:r>
            <a:endParaRPr lang="en-US" altLang="en-US" sz="900" b="1" dirty="0">
              <a:solidFill>
                <a:srgbClr val="0000FF"/>
              </a:solidFill>
              <a:latin typeface="Arial"/>
              <a:cs typeface="Arial"/>
            </a:endParaRP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45098" y="2414562"/>
            <a:ext cx="5711119" cy="2230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buFont typeface="Arial" panose="020B0604020202020204" pitchFamily="34" charset="0"/>
              <a:buChar char="•"/>
              <a:defRPr sz="1300"/>
            </a:pPr>
            <a:r>
              <a:rPr dirty="0">
                <a:latin typeface="Calibri"/>
                <a:cs typeface="Arial"/>
              </a:rPr>
              <a:t>Develop the </a:t>
            </a:r>
            <a:r>
              <a:rPr dirty="0" err="1">
                <a:latin typeface="Calibri"/>
                <a:cs typeface="Arial"/>
              </a:rPr>
              <a:t>GLObal</a:t>
            </a:r>
            <a:r>
              <a:rPr dirty="0">
                <a:latin typeface="Calibri"/>
                <a:cs typeface="Arial"/>
              </a:rPr>
              <a:t> Reservoir Yield (GLORY) model to dynamically link with the Global Change Analysis Model (GCAM), enhancing the representation of reservoir water storage</a:t>
            </a:r>
            <a:r>
              <a:rPr lang="en-US" dirty="0">
                <a:latin typeface="Calibri"/>
                <a:cs typeface="Arial"/>
              </a:rPr>
              <a:t> capacity</a:t>
            </a:r>
            <a:r>
              <a:rPr dirty="0">
                <a:latin typeface="Calibri"/>
                <a:cs typeface="Arial"/>
              </a:rPr>
              <a:t>.</a:t>
            </a:r>
          </a:p>
          <a:p>
            <a:pPr marL="285750" indent="-285750">
              <a:buFont typeface="Arial" panose="020B0604020202020204" pitchFamily="34" charset="0"/>
              <a:buChar char="•"/>
              <a:defRPr sz="1300"/>
            </a:pPr>
            <a:r>
              <a:rPr dirty="0">
                <a:latin typeface="Calibri"/>
                <a:cs typeface="Arial"/>
              </a:rPr>
              <a:t>Construct a renewable water supply curve by </a:t>
            </a:r>
            <a:r>
              <a:rPr lang="en-US" dirty="0">
                <a:latin typeface="Calibri"/>
                <a:cs typeface="Arial"/>
              </a:rPr>
              <a:t>deriving</a:t>
            </a:r>
            <a:r>
              <a:rPr dirty="0">
                <a:latin typeface="Calibri"/>
                <a:cs typeface="Arial"/>
              </a:rPr>
              <a:t> the capacity–yield relationship with </a:t>
            </a:r>
            <a:r>
              <a:rPr lang="en-US" dirty="0">
                <a:latin typeface="Calibri"/>
                <a:cs typeface="Arial"/>
              </a:rPr>
              <a:t>information</a:t>
            </a:r>
            <a:r>
              <a:rPr dirty="0">
                <a:latin typeface="Calibri"/>
                <a:cs typeface="Arial"/>
              </a:rPr>
              <a:t> on</a:t>
            </a:r>
            <a:r>
              <a:rPr lang="en-US" dirty="0">
                <a:latin typeface="Calibri"/>
                <a:cs typeface="Arial"/>
              </a:rPr>
              <a:t> hydrology,</a:t>
            </a:r>
            <a:r>
              <a:rPr dirty="0">
                <a:latin typeface="Calibri"/>
                <a:cs typeface="Arial"/>
              </a:rPr>
              <a:t> reservoir costs</a:t>
            </a:r>
            <a:r>
              <a:rPr lang="en-US" dirty="0">
                <a:latin typeface="Calibri"/>
                <a:cs typeface="Arial"/>
              </a:rPr>
              <a:t>,</a:t>
            </a:r>
            <a:r>
              <a:rPr dirty="0">
                <a:latin typeface="Calibri"/>
                <a:cs typeface="Arial"/>
              </a:rPr>
              <a:t> and expansion</a:t>
            </a:r>
            <a:r>
              <a:rPr lang="en-US" dirty="0">
                <a:latin typeface="Calibri"/>
                <a:cs typeface="Arial"/>
              </a:rPr>
              <a:t> constraints</a:t>
            </a:r>
            <a:r>
              <a:rPr dirty="0">
                <a:latin typeface="Calibri"/>
                <a:cs typeface="Arial"/>
              </a:rPr>
              <a:t>, </a:t>
            </a:r>
            <a:r>
              <a:rPr lang="en-US" dirty="0">
                <a:latin typeface="Calibri"/>
                <a:cs typeface="Arial"/>
              </a:rPr>
              <a:t>enabling simulation of </a:t>
            </a:r>
            <a:r>
              <a:rPr dirty="0">
                <a:latin typeface="Calibri"/>
                <a:cs typeface="Arial"/>
              </a:rPr>
              <a:t>future reservoir storage expansion pathways.</a:t>
            </a:r>
          </a:p>
          <a:p>
            <a:pPr marL="285750" indent="-285750">
              <a:buFont typeface="Arial" panose="020B0604020202020204" pitchFamily="34" charset="0"/>
              <a:buChar char="•"/>
              <a:defRPr sz="1300"/>
            </a:pPr>
            <a:r>
              <a:rPr dirty="0">
                <a:latin typeface="Calibri"/>
                <a:cs typeface="Arial"/>
              </a:rPr>
              <a:t>Implement a feedback loop between GCAM and GLORY, where </a:t>
            </a:r>
            <a:r>
              <a:rPr lang="en-US" dirty="0">
                <a:latin typeface="Calibri"/>
                <a:cs typeface="Arial"/>
              </a:rPr>
              <a:t>GCAM's </a:t>
            </a:r>
            <a:r>
              <a:rPr dirty="0">
                <a:latin typeface="Calibri"/>
                <a:cs typeface="Arial"/>
              </a:rPr>
              <a:t>sectoral water demand inform GLORY's optimization process, </a:t>
            </a:r>
            <a:r>
              <a:rPr lang="en-US" dirty="0">
                <a:latin typeface="Calibri"/>
                <a:cs typeface="Arial"/>
              </a:rPr>
              <a:t>generating </a:t>
            </a:r>
            <a:r>
              <a:rPr dirty="0">
                <a:latin typeface="Calibri"/>
                <a:cs typeface="Arial"/>
              </a:rPr>
              <a:t>updated supply curves that reflect </a:t>
            </a:r>
            <a:r>
              <a:rPr lang="en-US" dirty="0">
                <a:latin typeface="Calibri"/>
                <a:cs typeface="Arial"/>
              </a:rPr>
              <a:t>changing socio</a:t>
            </a:r>
            <a:r>
              <a:rPr dirty="0">
                <a:latin typeface="Calibri"/>
                <a:cs typeface="Arial"/>
              </a:rPr>
              <a:t>economic and </a:t>
            </a:r>
            <a:r>
              <a:rPr lang="en-US" dirty="0">
                <a:latin typeface="Calibri"/>
                <a:cs typeface="Arial"/>
              </a:rPr>
              <a:t>hydrologic</a:t>
            </a:r>
            <a:r>
              <a:rPr dirty="0">
                <a:latin typeface="Calibri"/>
                <a:cs typeface="Arial"/>
              </a:rPr>
              <a:t> conditions.</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45098" y="4859542"/>
            <a:ext cx="5834666" cy="1998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dirty="0"/>
              <a:t>GLORY </a:t>
            </a:r>
            <a:r>
              <a:rPr lang="en-US" dirty="0"/>
              <a:t>and </a:t>
            </a:r>
            <a:r>
              <a:rPr dirty="0"/>
              <a:t>GCAM </a:t>
            </a:r>
            <a:r>
              <a:rPr lang="en-US" dirty="0"/>
              <a:t>coupling </a:t>
            </a:r>
            <a:r>
              <a:rPr dirty="0"/>
              <a:t>reveals that sub-annual discrepancies between water supply and demand significantly influence reservoir water yield and cost.</a:t>
            </a:r>
          </a:p>
          <a:p>
            <a:pPr marL="285750" indent="-285750">
              <a:buFont typeface="Arial" panose="020B0604020202020204" pitchFamily="34" charset="0"/>
              <a:buChar char="•"/>
              <a:defRPr sz="1300"/>
            </a:pPr>
            <a:r>
              <a:rPr dirty="0">
                <a:latin typeface="Calibri"/>
                <a:cs typeface="Arial"/>
              </a:rPr>
              <a:t>Feedback mechanisms between GCAM and GLORY show that evolving water demands can lead to higher water prices and reduced surface water withdrawals in </a:t>
            </a:r>
            <a:r>
              <a:rPr lang="en-US" dirty="0">
                <a:latin typeface="Calibri"/>
                <a:cs typeface="Arial"/>
              </a:rPr>
              <a:t>water-scarce basins</a:t>
            </a:r>
            <a:r>
              <a:rPr dirty="0">
                <a:latin typeface="Calibri"/>
                <a:cs typeface="Arial"/>
              </a:rPr>
              <a:t>.</a:t>
            </a:r>
          </a:p>
          <a:p>
            <a:pPr marL="285750" indent="-285750" algn="l">
              <a:buFont typeface="Arial" panose="020B0604020202020204" pitchFamily="34" charset="0"/>
              <a:buChar char="•"/>
              <a:defRPr sz="1300"/>
            </a:pPr>
            <a:r>
              <a:rPr dirty="0"/>
              <a:t>The study highlights that reservoir storage capacity expansion is crucial for mitigating water scarcity, with regional variations in cost and effectiveness driven by hydrologic and economic factors.</a:t>
            </a:r>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98066" y="1236000"/>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255393" y="2112050"/>
            <a:ext cx="5711119"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204685" y="4644831"/>
            <a:ext cx="5896705"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Impact</a:t>
            </a:r>
          </a:p>
        </p:txBody>
      </p:sp>
      <p:pic>
        <p:nvPicPr>
          <p:cNvPr id="7" name="Picture 6" descr="A map of the world with different colored circles&#10;&#10;Description automatically generated">
            <a:extLst>
              <a:ext uri="{FF2B5EF4-FFF2-40B4-BE49-F238E27FC236}">
                <a16:creationId xmlns:a16="http://schemas.microsoft.com/office/drawing/2014/main" id="{8B50B0B6-32E4-867C-BAB8-73F54A23AD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8577" y="816142"/>
            <a:ext cx="6309360" cy="3785616"/>
          </a:xfrm>
          <a:prstGeom prst="rect">
            <a:avLst/>
          </a:prstGeom>
        </p:spPr>
      </p:pic>
    </p:spTree>
    <p:extLst>
      <p:ext uri="{BB962C8B-B14F-4D97-AF65-F5344CB8AC3E}">
        <p14:creationId xmlns:p14="http://schemas.microsoft.com/office/powerpoint/2010/main" val="3752417801"/>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F3DCE4A35DF2489B0FA14578B7EB9C" ma:contentTypeVersion="12" ma:contentTypeDescription="Create a new document." ma:contentTypeScope="" ma:versionID="faf1079ce1506b83608f5b4215338454">
  <xsd:schema xmlns:xsd="http://www.w3.org/2001/XMLSchema" xmlns:xs="http://www.w3.org/2001/XMLSchema" xmlns:p="http://schemas.microsoft.com/office/2006/metadata/properties" xmlns:ns2="3dd6b36f-9053-431b-948e-c92c94fa1af8" xmlns:ns3="6c393795-268f-4662-9efe-940c571d540a" targetNamespace="http://schemas.microsoft.com/office/2006/metadata/properties" ma:root="true" ma:fieldsID="4d709a063d34cc7f748a9fa1b9359265" ns2:_="" ns3:_="">
    <xsd:import namespace="3dd6b36f-9053-431b-948e-c92c94fa1af8"/>
    <xsd:import namespace="6c393795-268f-4662-9efe-940c571d540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b36f-9053-431b-948e-c92c94fa1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393795-268f-4662-9efe-940c571d54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b38cd87-6fc5-4b59-a51d-8a8705125e1d}" ma:internalName="TaxCatchAll" ma:showField="CatchAllData" ma:web="6c393795-268f-4662-9efe-940c571d54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d6b36f-9053-431b-948e-c92c94fa1af8">
      <Terms xmlns="http://schemas.microsoft.com/office/infopath/2007/PartnerControls"/>
    </lcf76f155ced4ddcb4097134ff3c332f>
    <TaxCatchAll xmlns="6c393795-268f-4662-9efe-940c571d540a" xsi:nil="true"/>
    <SharedWithUsers xmlns="6c393795-268f-4662-9efe-940c571d540a">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Props1.xml><?xml version="1.0" encoding="utf-8"?>
<ds:datastoreItem xmlns:ds="http://schemas.openxmlformats.org/officeDocument/2006/customXml" ds:itemID="{D64C48D9-FB15-4750-926B-E0EC3962CF5C}"/>
</file>

<file path=customXml/itemProps2.xml><?xml version="1.0" encoding="utf-8"?>
<ds:datastoreItem xmlns:ds="http://schemas.openxmlformats.org/officeDocument/2006/customXml" ds:itemID="{3D618C4D-4B43-43CB-B7E9-872904A87949}"/>
</file>

<file path=customXml/itemProps3.xml><?xml version="1.0" encoding="utf-8"?>
<ds:datastoreItem xmlns:ds="http://schemas.openxmlformats.org/officeDocument/2006/customXml" ds:itemID="{A1A54814-AB9F-4D0D-8FEC-EF93D9ABC2BE}"/>
</file>

<file path=docProps/app.xml><?xml version="1.0" encoding="utf-8"?>
<Properties xmlns="http://schemas.openxmlformats.org/officeDocument/2006/extended-properties" xmlns:vt="http://schemas.openxmlformats.org/officeDocument/2006/docPropsVTypes">
  <Template>DOE-Sample-Slide-Highlights-Template</Template>
  <TotalTime>0</TotalTime>
  <Words>413</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2024-11-01T16:06:05Z</dcterms:created>
  <dcterms:modified xsi:type="dcterms:W3CDTF">2024-11-01T16:06:13Z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3400</vt:r8>
  </property>
  <property fmtid="{D5CDD505-2E9C-101B-9397-08002B2CF9AE}" pid="3" name="MediaServiceImageTags">
    <vt:lpwstr/>
  </property>
  <property fmtid="{D5CDD505-2E9C-101B-9397-08002B2CF9AE}" pid="4" name="ContentTypeId">
    <vt:lpwstr>0x0101000AF3DCE4A35DF2489B0FA14578B7EB9C</vt:lpwstr>
  </property>
  <property fmtid="{D5CDD505-2E9C-101B-9397-08002B2CF9AE}" pid="5" name="_dlc_DocIdItemGuid">
    <vt:lpwstr>75333844-ddec-49b7-ae1e-c27b23a45b5c</vt:lpwstr>
  </property>
</Properties>
</file>