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702D2C-0374-48C2-9424-7077BE9DA2FC}" v="9" dt="2024-10-17T14:37:31.3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51" autoAdjust="0"/>
    <p:restoredTop sz="96327" autoAdjust="0"/>
  </p:normalViewPr>
  <p:slideViewPr>
    <p:cSldViewPr>
      <p:cViewPr varScale="1">
        <p:scale>
          <a:sx n="106" d="100"/>
          <a:sy n="106" d="100"/>
        </p:scale>
        <p:origin x="30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10/17/2024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10/17/2024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10/17/2024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10/17/2024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10/17/2024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10/17/2024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10/17/2024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78297" y="1263224"/>
            <a:ext cx="5896705" cy="68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85750" indent="-285750">
              <a:buFont typeface="Arial"/>
              <a:buChar char="•"/>
              <a:defRPr sz="1300"/>
            </a:pPr>
            <a:r>
              <a:rPr lang="en-US" dirty="0">
                <a:latin typeface="Calibri"/>
                <a:cs typeface="Arial"/>
              </a:rPr>
              <a:t>Enable the integration of fine-scale hydrologic models with models that account for multi-sectoral dynamics, e.g., the Global Change Analysis Model (GCAM), by downscaling coarse region-scale, sectoral water demand projections to high-resolution gridded data.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60106" y="99938"/>
            <a:ext cx="1203189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800" b="1" dirty="0">
                <a:latin typeface="Calibri"/>
                <a:cs typeface="Arial"/>
              </a:rPr>
              <a:t>Refining</a:t>
            </a:r>
            <a:r>
              <a:rPr sz="2800" b="1" dirty="0">
                <a:latin typeface="Calibri"/>
                <a:cs typeface="Arial"/>
              </a:rPr>
              <a:t> Future Water Demand </a:t>
            </a:r>
            <a:r>
              <a:rPr lang="en-US" sz="2800" b="1" dirty="0">
                <a:latin typeface="Calibri"/>
                <a:cs typeface="Arial"/>
              </a:rPr>
              <a:t>Projections </a:t>
            </a:r>
            <a:r>
              <a:rPr sz="2800" b="1" dirty="0">
                <a:latin typeface="Calibri"/>
                <a:cs typeface="Arial"/>
              </a:rPr>
              <a:t>with </a:t>
            </a:r>
            <a:r>
              <a:rPr lang="en-US" sz="2800" b="1" dirty="0">
                <a:latin typeface="Calibri"/>
                <a:cs typeface="Arial"/>
              </a:rPr>
              <a:t>Sector-specific Downscaling</a:t>
            </a:r>
            <a:endParaRPr sz="2800" b="1" dirty="0">
              <a:latin typeface="Calibri"/>
              <a:cs typeface="Arial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6248016" y="5800636"/>
            <a:ext cx="5410200" cy="60016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sz="1100" b="0" dirty="0"/>
              <a:t>Thompson, Isaac, Chris R. Vernon, and Zarrar Khan. 2024. Tethys: A Spatiotemporal Downscaling Model for Global Water Demand. Journal of Open Source Software 9 (97): 5855. https://</a:t>
            </a:r>
            <a:r>
              <a:rPr sz="1100" b="0" dirty="0" err="1"/>
              <a:t>doi.org</a:t>
            </a:r>
            <a:r>
              <a:rPr sz="1100" b="0" dirty="0"/>
              <a:t>/10.21105/joss.05855.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273416" y="3878095"/>
            <a:ext cx="561336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</a:rPr>
              <a:t>The Tethys model downscales coarse regional water demand data from the Global Change Analysis Model (GCAM) for six sectors (domestic/municipal, electricity generation, manufacturing, mining, livestock, and irrigation) into high-resolution, gridded data that can be utilized to refine Earth systems models.  </a:t>
            </a:r>
            <a:endParaRPr lang="en-US" altLang="en-US" sz="14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8BF74B0-DE2D-377C-83B3-52E22BD1D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67" y="2657418"/>
            <a:ext cx="5896705" cy="2143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85750" indent="-285750">
              <a:buFont typeface="Arial" panose="020B0604020202020204" pitchFamily="34" charset="0"/>
              <a:buChar char="•"/>
              <a:defRPr sz="1300"/>
            </a:pPr>
            <a:r>
              <a:rPr lang="en-US" dirty="0">
                <a:latin typeface="Calibri"/>
                <a:cs typeface="Arial"/>
              </a:rPr>
              <a:t>Develop the Tethys model to disaggregate regional sectoral water demands to grid cells using spatial proxies (e.g., population), ensuring proportional allocation based on the relationship between demand and proxy values.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dirty="0"/>
              <a:t>Apply sector-specific temporal </a:t>
            </a:r>
            <a:r>
              <a:rPr lang="en-US" dirty="0"/>
              <a:t>allocation algorithms</a:t>
            </a:r>
            <a:r>
              <a:rPr dirty="0"/>
              <a:t> from existing literature to allocate annual water demands across months, utilizing relationships between monthly water demand and other variables.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dirty="0"/>
              <a:t>Generalize the downscaling process through a flexible interface that allows configuration of proxy rules and specification of target output resolution, facilitating integration with various model-integration workflows.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BB43-E224-DEE9-15D1-8FDDF20D2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098" y="5066737"/>
            <a:ext cx="5834666" cy="163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85750" indent="-285750">
              <a:buFont typeface="Arial" panose="020B0604020202020204" pitchFamily="34" charset="0"/>
              <a:buChar char="•"/>
              <a:defRPr sz="1300"/>
            </a:pPr>
            <a:r>
              <a:rPr lang="en-US" dirty="0">
                <a:latin typeface="Calibri"/>
                <a:cs typeface="Arial"/>
              </a:rPr>
              <a:t>Tethys enables the integration of fine-scale hydrologic models with multi-sector dynamic models by downscaling region-scale water demand projections using sector-specific proxies and algorithms.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lang="en-US" dirty="0">
                <a:latin typeface="Calibri"/>
                <a:cs typeface="Arial"/>
              </a:rPr>
              <a:t>Tethys has now been generalized to be able to downscale sectoral water demand from ensembles of socioeconomic, climate, and other scenarios to provide a flexible and robust utility for scalable scientific research.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401EFDF-50E3-340F-EBF7-9002B0511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66" y="985364"/>
            <a:ext cx="5997933" cy="37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E7A84942-FEBE-A930-6496-9FA34FD6C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66" y="2359784"/>
            <a:ext cx="5997933" cy="37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145C8B62-5EEE-2E74-C2BB-F43010C0A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67" y="4781611"/>
            <a:ext cx="5997932" cy="304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Impact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911C362-A631-6ABF-7920-E43063DBDF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2213" y="1667614"/>
            <a:ext cx="6176712" cy="213527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F3DCE4A35DF2489B0FA14578B7EB9C" ma:contentTypeVersion="12" ma:contentTypeDescription="Create a new document." ma:contentTypeScope="" ma:versionID="faf1079ce1506b83608f5b4215338454">
  <xsd:schema xmlns:xsd="http://www.w3.org/2001/XMLSchema" xmlns:xs="http://www.w3.org/2001/XMLSchema" xmlns:p="http://schemas.microsoft.com/office/2006/metadata/properties" xmlns:ns2="3dd6b36f-9053-431b-948e-c92c94fa1af8" xmlns:ns3="6c393795-268f-4662-9efe-940c571d540a" targetNamespace="http://schemas.microsoft.com/office/2006/metadata/properties" ma:root="true" ma:fieldsID="4d709a063d34cc7f748a9fa1b9359265" ns2:_="" ns3:_="">
    <xsd:import namespace="3dd6b36f-9053-431b-948e-c92c94fa1af8"/>
    <xsd:import namespace="6c393795-268f-4662-9efe-940c571d54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d6b36f-9053-431b-948e-c92c94fa1a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260f1aaf-6244-4bb9-9bf9-38bf373853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393795-268f-4662-9efe-940c571d540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bb38cd87-6fc5-4b59-a51d-8a8705125e1d}" ma:internalName="TaxCatchAll" ma:showField="CatchAllData" ma:web="6c393795-268f-4662-9efe-940c571d54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dd6b36f-9053-431b-948e-c92c94fa1af8">
      <Terms xmlns="http://schemas.microsoft.com/office/infopath/2007/PartnerControls"/>
    </lcf76f155ced4ddcb4097134ff3c332f>
    <TaxCatchAll xmlns="6c393795-268f-4662-9efe-940c571d540a" xsi:nil="true"/>
    <SharedWithUsers xmlns="6c393795-268f-4662-9efe-940c571d540a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E3E36E0D-ABB0-4DFB-B1E3-B4327E8839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d6b36f-9053-431b-948e-c92c94fa1af8"/>
    <ds:schemaRef ds:uri="6c393795-268f-4662-9efe-940c571d54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6EEB4E2-DF7B-4AF9-A5DE-3BFA65E213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0386FD-B30D-4C22-B154-AD18439A8B01}">
  <ds:schemaRefs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6c393795-268f-4662-9efe-940c571d540a"/>
    <ds:schemaRef ds:uri="3dd6b36f-9053-431b-948e-c92c94fa1af8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0</TotalTime>
  <Words>304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2024-10-17T14:37:14Z</dcterms:created>
  <dcterms:modified xsi:type="dcterms:W3CDTF">2024-10-17T14:37:31Z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0x0101000AF3DCE4A35DF2489B0FA14578B7EB9C</vt:lpwstr>
  </property>
  <property fmtid="{D5CDD505-2E9C-101B-9397-08002B2CF9AE}" pid="4" name="MediaServiceImageTags">
    <vt:lpwstr/>
  </property>
</Properties>
</file>