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0" r:id="rId2"/>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AB6F0C-CFC6-4408-8A86-17C4ACE7405C}" v="6" dt="2024-10-17T14:11:32.5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10/16/2024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24684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10/16/2024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10/16/2024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10/16/2024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10/16/2024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10/16/2024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10/16/2024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01718" y="1365442"/>
            <a:ext cx="5931681" cy="699610"/>
          </a:xfrm>
          <a:prstGeom prst="rect">
            <a:avLst/>
          </a:prstGeom>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style>
          <a:lnRef idx="2">
            <a:schemeClr val="dk1"/>
          </a:lnRef>
          <a:fillRef idx="1">
            <a:schemeClr val="lt1"/>
          </a:fillRef>
          <a:effectRef idx="0">
            <a:schemeClr val="dk1"/>
          </a:effectRef>
          <a:fontRef idx="minor">
            <a:schemeClr val="dk1"/>
          </a:fontRef>
        </p:style>
        <p:txBody>
          <a:bodyPr lIns="91440" tIns="45720" rIns="91440" bIns="45720" anchor="t"/>
          <a:lstStyle/>
          <a:p>
            <a:pPr marL="285750" indent="-285750">
              <a:buFont typeface="Arial"/>
              <a:buChar char="•"/>
              <a:defRPr sz="1300"/>
            </a:pPr>
            <a:r>
              <a:rPr sz="1300" dirty="0">
                <a:solidFill>
                  <a:schemeClr val="tx1"/>
                </a:solidFill>
              </a:rPr>
              <a:t>Select a subset of </a:t>
            </a:r>
            <a:r>
              <a:rPr lang="en-US" sz="1300" b="0" i="0" dirty="0">
                <a:solidFill>
                  <a:schemeClr val="tx1"/>
                </a:solidFill>
                <a:effectLst/>
              </a:rPr>
              <a:t>Coupled Model Intercomparison Project (</a:t>
            </a:r>
            <a:r>
              <a:rPr sz="1300" dirty="0">
                <a:solidFill>
                  <a:schemeClr val="tx1"/>
                </a:solidFill>
              </a:rPr>
              <a:t>CMIP</a:t>
            </a:r>
            <a:r>
              <a:rPr lang="en-US" sz="1300" dirty="0">
                <a:solidFill>
                  <a:schemeClr val="tx1"/>
                </a:solidFill>
              </a:rPr>
              <a:t>)</a:t>
            </a:r>
            <a:r>
              <a:rPr sz="1300" dirty="0">
                <a:solidFill>
                  <a:schemeClr val="tx1"/>
                </a:solidFill>
              </a:rPr>
              <a:t>6 Earth System Models that efficiently preserves the range of model uncertainty, scenario uncertainty, and interannual variability</a:t>
            </a:r>
            <a:r>
              <a:rPr lang="en-US" sz="1300" dirty="0">
                <a:solidFill>
                  <a:schemeClr val="tx1"/>
                </a:solidFill>
              </a:rPr>
              <a:t> from</a:t>
            </a:r>
            <a:r>
              <a:rPr sz="1300" dirty="0">
                <a:solidFill>
                  <a:schemeClr val="tx1"/>
                </a:solidFill>
              </a:rPr>
              <a:t> </a:t>
            </a:r>
            <a:r>
              <a:rPr lang="en-US" sz="1300" dirty="0">
                <a:solidFill>
                  <a:schemeClr val="tx1"/>
                </a:solidFill>
              </a:rPr>
              <a:t>the entire CMIP6 results </a:t>
            </a:r>
            <a:r>
              <a:rPr sz="1300" dirty="0">
                <a:solidFill>
                  <a:schemeClr val="tx1"/>
                </a:solidFill>
              </a:rPr>
              <a:t>for use in multisectoral and impact models.</a:t>
            </a:r>
            <a:endParaRPr lang="en-US" sz="1300" dirty="0">
              <a:solidFill>
                <a:schemeClr val="tx1"/>
              </a:solidFill>
              <a:ea typeface="Calibri"/>
              <a:cs typeface="Calibri"/>
            </a:endParaRPr>
          </a:p>
        </p:txBody>
      </p:sp>
      <p:sp>
        <p:nvSpPr>
          <p:cNvPr id="3076" name="Rectangle 5"/>
          <p:cNvSpPr>
            <a:spLocks noChangeArrowheads="1"/>
          </p:cNvSpPr>
          <p:nvPr/>
        </p:nvSpPr>
        <p:spPr bwMode="auto">
          <a:xfrm>
            <a:off x="160106" y="99938"/>
            <a:ext cx="1203189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2400" b="1">
                <a:latin typeface="Calibri"/>
                <a:cs typeface="Arial"/>
              </a:rPr>
              <a:t>Uncertainty-informed Selection of CMIP6 Earth System Models for Use in Multisectoral and Impact Models</a:t>
            </a:r>
            <a:endParaRPr lang="en-US"/>
          </a:p>
        </p:txBody>
      </p:sp>
      <p:sp>
        <p:nvSpPr>
          <p:cNvPr id="3077" name="Text Box 6"/>
          <p:cNvSpPr txBox="1">
            <a:spLocks noChangeArrowheads="1"/>
          </p:cNvSpPr>
          <p:nvPr/>
        </p:nvSpPr>
        <p:spPr bwMode="auto">
          <a:xfrm>
            <a:off x="6238076" y="5835216"/>
            <a:ext cx="5808825" cy="6001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1100" b="0">
                <a:latin typeface="Calibri"/>
                <a:cs typeface="Arial"/>
              </a:rPr>
              <a:t>Snyder, Abigail, Noah Prime, Claudia Tebaldi, and Kalyn </a:t>
            </a:r>
            <a:r>
              <a:rPr sz="1100" b="0" err="1">
                <a:latin typeface="Calibri"/>
                <a:cs typeface="Arial"/>
              </a:rPr>
              <a:t>Dorheim</a:t>
            </a:r>
            <a:r>
              <a:rPr sz="1100" b="0">
                <a:latin typeface="Calibri"/>
                <a:cs typeface="Arial"/>
              </a:rPr>
              <a:t>. </a:t>
            </a:r>
            <a:r>
              <a:rPr lang="en-US" sz="1100">
                <a:latin typeface="Calibri"/>
                <a:cs typeface="Arial"/>
              </a:rPr>
              <a:t>2024</a:t>
            </a:r>
            <a:r>
              <a:rPr sz="1100" b="0">
                <a:latin typeface="Calibri"/>
                <a:cs typeface="Arial"/>
              </a:rPr>
              <a:t>. Uncertainty-Informed Selection of CMIP6 Earth System Model Subsets for Use in Multisectoral and Impact Models. </a:t>
            </a:r>
            <a:r>
              <a:rPr lang="en-US" sz="1100">
                <a:latin typeface="Calibri"/>
                <a:cs typeface="Arial"/>
              </a:rPr>
              <a:t>Earth System Dynamics, 15, 1301-1318.</a:t>
            </a:r>
            <a:r>
              <a:rPr sz="1100" b="0">
                <a:latin typeface="Calibri"/>
                <a:cs typeface="Arial"/>
              </a:rPr>
              <a:t> DOI: </a:t>
            </a:r>
            <a:r>
              <a:rPr lang="en-US" sz="1100">
                <a:latin typeface="Calibri"/>
                <a:cs typeface="Arial"/>
              </a:rPr>
              <a:t>10.57931/esd-15-1301-2024. </a:t>
            </a:r>
            <a:endParaRPr lang="en-US" sz="1100" b="0">
              <a:solidFill>
                <a:srgbClr val="464646"/>
              </a:solidFill>
              <a:latin typeface="Open Sans"/>
              <a:ea typeface="Open Sans"/>
              <a:cs typeface="Open Sans"/>
            </a:endParaRPr>
          </a:p>
        </p:txBody>
      </p:sp>
      <p:sp>
        <p:nvSpPr>
          <p:cNvPr id="3078" name="TextBox 9"/>
          <p:cNvSpPr txBox="1">
            <a:spLocks noChangeArrowheads="1"/>
          </p:cNvSpPr>
          <p:nvPr/>
        </p:nvSpPr>
        <p:spPr bwMode="auto">
          <a:xfrm>
            <a:off x="6230342" y="4099552"/>
            <a:ext cx="573305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1">
                <a:solidFill>
                  <a:srgbClr val="0000FF"/>
                </a:solidFill>
                <a:latin typeface="Arial"/>
                <a:cs typeface="Arial"/>
              </a:rPr>
              <a:t>This figure provides maps of the first five coordinate basis vectors identified by PCA to maximize total variance. Each row is a single coordinate basis vector and together they make up a coordinate space into which CMIP6 model outputs can be projected. Within this space, selecting five CMIP6 models whose projections are representative of the breadth of the projections for all CMIP6 models is tractable.</a:t>
            </a: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97557" y="2503899"/>
            <a:ext cx="5940001" cy="2143182"/>
          </a:xfrm>
          <a:prstGeom prst="rect">
            <a:avLst/>
          </a:prstGeom>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style>
          <a:lnRef idx="2">
            <a:schemeClr val="dk1"/>
          </a:lnRef>
          <a:fillRef idx="1">
            <a:schemeClr val="lt1"/>
          </a:fillRef>
          <a:effectRef idx="0">
            <a:schemeClr val="dk1"/>
          </a:effectRef>
          <a:fontRef idx="minor">
            <a:schemeClr val="dk1"/>
          </a:fontRef>
        </p:style>
        <p:txBody>
          <a:bodyPr lIns="91440" tIns="45720" rIns="91440" bIns="45720" anchor="t"/>
          <a:lstStyle/>
          <a:p>
            <a:pPr marL="285750" indent="-285750">
              <a:buFont typeface="Arial" panose="020B0604020202020204" pitchFamily="34" charset="0"/>
              <a:buChar char="•"/>
              <a:defRPr sz="1300"/>
            </a:pPr>
            <a:r>
              <a:rPr>
                <a:solidFill>
                  <a:schemeClr val="tx1"/>
                </a:solidFill>
              </a:rPr>
              <a:t>Implement Principal Component Analysis (PCA) to project CMIP6 model data into a new coordinate basis, maximizing total variance for efficient </a:t>
            </a:r>
            <a:r>
              <a:rPr lang="en-US">
                <a:solidFill>
                  <a:schemeClr val="tx1"/>
                </a:solidFill>
              </a:rPr>
              <a:t>characterization of CMIP6 uncertainty.</a:t>
            </a:r>
            <a:endParaRPr lang="en-US">
              <a:solidFill>
                <a:schemeClr val="tx1"/>
              </a:solidFill>
              <a:ea typeface="Calibri"/>
              <a:cs typeface="Calibri"/>
            </a:endParaRPr>
          </a:p>
          <a:p>
            <a:pPr marL="285750" indent="-285750">
              <a:buFont typeface="Arial" panose="020B0604020202020204" pitchFamily="34" charset="0"/>
              <a:buChar char="•"/>
              <a:defRPr sz="1300"/>
            </a:pPr>
            <a:r>
              <a:rPr lang="en-US">
                <a:solidFill>
                  <a:schemeClr val="tx1"/>
                </a:solidFill>
                <a:latin typeface="Calibri"/>
                <a:cs typeface="Arial"/>
              </a:rPr>
              <a:t>Select the</a:t>
            </a:r>
            <a:r>
              <a:rPr>
                <a:solidFill>
                  <a:schemeClr val="tx1"/>
                </a:solidFill>
                <a:latin typeface="Calibri"/>
                <a:cs typeface="Arial"/>
              </a:rPr>
              <a:t> </a:t>
            </a:r>
            <a:r>
              <a:rPr lang="en-US">
                <a:solidFill>
                  <a:schemeClr val="tx1"/>
                </a:solidFill>
                <a:latin typeface="Calibri"/>
                <a:cs typeface="Arial"/>
              </a:rPr>
              <a:t>subset</a:t>
            </a:r>
            <a:r>
              <a:rPr>
                <a:solidFill>
                  <a:schemeClr val="tx1"/>
                </a:solidFill>
                <a:latin typeface="Calibri"/>
                <a:cs typeface="Arial"/>
              </a:rPr>
              <a:t> of models </a:t>
            </a:r>
            <a:r>
              <a:rPr lang="en-US">
                <a:solidFill>
                  <a:schemeClr val="tx1"/>
                </a:solidFill>
                <a:latin typeface="Calibri"/>
                <a:cs typeface="Arial"/>
              </a:rPr>
              <a:t>that span the projections of CMIP6 data into this basis and that</a:t>
            </a:r>
            <a:r>
              <a:rPr>
                <a:solidFill>
                  <a:schemeClr val="tx1"/>
                </a:solidFill>
                <a:latin typeface="Calibri"/>
                <a:cs typeface="Arial"/>
              </a:rPr>
              <a:t> </a:t>
            </a:r>
            <a:r>
              <a:rPr lang="en-US">
                <a:solidFill>
                  <a:schemeClr val="tx1"/>
                </a:solidFill>
                <a:latin typeface="Calibri"/>
                <a:cs typeface="Arial"/>
              </a:rPr>
              <a:t>preserve</a:t>
            </a:r>
            <a:r>
              <a:rPr>
                <a:solidFill>
                  <a:schemeClr val="tx1"/>
                </a:solidFill>
                <a:latin typeface="Calibri"/>
                <a:cs typeface="Arial"/>
              </a:rPr>
              <a:t> the IPCC distribution of equilibrium climate sensitivity</a:t>
            </a:r>
            <a:r>
              <a:rPr lang="en-US">
                <a:solidFill>
                  <a:schemeClr val="tx1"/>
                </a:solidFill>
                <a:latin typeface="Calibri"/>
                <a:cs typeface="Arial"/>
              </a:rPr>
              <a:t> to ensure that the selected subset is consistent with the literature. </a:t>
            </a:r>
            <a:endParaRPr lang="en-US">
              <a:solidFill>
                <a:schemeClr val="tx1"/>
              </a:solidFill>
              <a:latin typeface="Calibri"/>
              <a:ea typeface="Calibri"/>
              <a:cs typeface="Arial"/>
            </a:endParaRPr>
          </a:p>
          <a:p>
            <a:pPr marL="285750" indent="-285750">
              <a:buFont typeface="Arial" panose="020B0604020202020204" pitchFamily="34" charset="0"/>
              <a:buChar char="•"/>
              <a:defRPr sz="1300"/>
            </a:pPr>
            <a:r>
              <a:rPr lang="en-US">
                <a:solidFill>
                  <a:schemeClr val="tx1"/>
                </a:solidFill>
                <a:latin typeface="Calibri"/>
                <a:cs typeface="Arial"/>
              </a:rPr>
              <a:t>Independently evaluate</a:t>
            </a:r>
            <a:r>
              <a:rPr>
                <a:solidFill>
                  <a:schemeClr val="tx1"/>
                </a:solidFill>
                <a:latin typeface="Calibri"/>
                <a:cs typeface="Arial"/>
              </a:rPr>
              <a:t> the selected subset's ability to preserve the uncertainty characteristics of the full ensemble using the Hawkins and Sutton framework, which partitions total variance into </a:t>
            </a:r>
            <a:r>
              <a:rPr lang="en-US" sz="1300">
                <a:solidFill>
                  <a:schemeClr val="tx1"/>
                </a:solidFill>
                <a:latin typeface="Calibri"/>
                <a:cs typeface="Calibri"/>
              </a:rPr>
              <a:t>model uncertainty, scenario uncertainty, and interannual variability .</a:t>
            </a:r>
            <a:endParaRPr lang="en-US" sz="1300">
              <a:solidFill>
                <a:schemeClr val="tx1"/>
              </a:solidFill>
              <a:latin typeface="Calibri"/>
              <a:ea typeface="Calibri"/>
              <a:cs typeface="Calibri"/>
            </a:endParaRP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93144" y="4786273"/>
            <a:ext cx="5938575" cy="1998458"/>
          </a:xfrm>
          <a:prstGeom prst="rect">
            <a:avLst/>
          </a:prstGeom>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style>
          <a:lnRef idx="2">
            <a:schemeClr val="dk1"/>
          </a:lnRef>
          <a:fillRef idx="1">
            <a:schemeClr val="lt1"/>
          </a:fillRef>
          <a:effectRef idx="0">
            <a:schemeClr val="dk1"/>
          </a:effectRef>
          <a:fontRef idx="minor">
            <a:schemeClr val="dk1"/>
          </a:fontRef>
        </p:style>
        <p:txBody>
          <a:bodyPr lIns="91440" tIns="45720" rIns="91440" bIns="45720" anchor="t"/>
          <a:lstStyle/>
          <a:p>
            <a:pPr marL="285750" indent="-285750">
              <a:buFont typeface="Arial" panose="020B0604020202020204" pitchFamily="34" charset="0"/>
              <a:buChar char="•"/>
              <a:defRPr sz="1300"/>
            </a:pPr>
            <a:r>
              <a:rPr lang="en-US" dirty="0">
                <a:solidFill>
                  <a:schemeClr val="tx1"/>
                </a:solidFill>
                <a:latin typeface="Calibri"/>
                <a:cs typeface="Arial"/>
              </a:rPr>
              <a:t>Uncertainty-informed selection of CMIP6 Earth System Model (ESM) subsets effectively preserves the range of model uncertainty, scenario uncertainty, and interannual variability of the full CMIP6 ensemble.</a:t>
            </a:r>
            <a:endParaRPr lang="en-US" dirty="0">
              <a:solidFill>
                <a:schemeClr val="tx1"/>
              </a:solidFill>
              <a:latin typeface="Calibri"/>
              <a:ea typeface="Calibri"/>
              <a:cs typeface="Arial"/>
            </a:endParaRPr>
          </a:p>
          <a:p>
            <a:pPr marL="285750" indent="-285750">
              <a:buFont typeface="Arial" panose="020B0604020202020204" pitchFamily="34" charset="0"/>
              <a:buChar char="•"/>
              <a:defRPr sz="1300"/>
            </a:pPr>
            <a:r>
              <a:rPr lang="en-US" dirty="0">
                <a:solidFill>
                  <a:schemeClr val="tx1"/>
                </a:solidFill>
                <a:latin typeface="Calibri"/>
                <a:cs typeface="Arial"/>
              </a:rPr>
              <a:t>This results in a smaller number of ESM outputs that multisector dynamics and impact modelers can use to understand how uncertainty propagates from the Earth system to the human system, while still maintaining the uncertainty properties of the full collection of CMIP6 models. </a:t>
            </a:r>
            <a:endParaRPr lang="en-US" dirty="0">
              <a:solidFill>
                <a:schemeClr val="tx1"/>
              </a:solidFill>
              <a:latin typeface="Calibri"/>
              <a:ea typeface="Calibri"/>
              <a:cs typeface="Arial"/>
            </a:endParaRPr>
          </a:p>
          <a:p>
            <a:pPr marL="285750" indent="-285750" algn="l">
              <a:buFont typeface="Arial" panose="020B0604020202020204" pitchFamily="34" charset="0"/>
              <a:buChar char="•"/>
              <a:defRPr sz="1300"/>
            </a:pPr>
            <a:r>
              <a:rPr lang="en-US" dirty="0">
                <a:solidFill>
                  <a:schemeClr val="tx1"/>
                </a:solidFill>
                <a:latin typeface="Calibri"/>
                <a:cs typeface="Arial"/>
              </a:rPr>
              <a:t>This article was selected to appear on the journal Editor's Choice Highlights page with brief commentary from a Chief Editor.</a:t>
            </a:r>
            <a:endParaRPr lang="en-US" dirty="0">
              <a:solidFill>
                <a:schemeClr val="tx1"/>
              </a:solidFill>
              <a:ea typeface="Calibri"/>
              <a:cs typeface="Calibri"/>
            </a:endParaRP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02177" y="1087582"/>
            <a:ext cx="5937320" cy="277677"/>
          </a:xfrm>
          <a:prstGeom prst="rect">
            <a:avLst/>
          </a:prstGeom>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style>
          <a:lnRef idx="2">
            <a:schemeClr val="dk1"/>
          </a:lnRef>
          <a:fillRef idx="1">
            <a:schemeClr val="lt1"/>
          </a:fillRef>
          <a:effectRef idx="0">
            <a:schemeClr val="dk1"/>
          </a:effectRef>
          <a:fontRef idx="minor">
            <a:schemeClr val="dk1"/>
          </a:fontRef>
        </p:style>
        <p:txBody>
          <a:bodyPr lIns="91440" tIns="45720" rIns="91440" bIns="45720" anchor="t"/>
          <a:lstStyle/>
          <a:p>
            <a:pPr marL="231775" indent="-231775" algn="ctr">
              <a:spcBef>
                <a:spcPct val="15000"/>
              </a:spcBef>
              <a:defRPr/>
            </a:pPr>
            <a:r>
              <a:rPr lang="en-US" sz="1400" b="1">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58680" y="2209355"/>
            <a:ext cx="5937320" cy="294995"/>
          </a:xfrm>
          <a:prstGeom prst="rect">
            <a:avLst/>
          </a:prstGeom>
          <a:ln>
            <a:noFill/>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2">
            <a:schemeClr val="dk1"/>
          </a:lnRef>
          <a:fillRef idx="1">
            <a:schemeClr val="lt1"/>
          </a:fillRef>
          <a:effectRef idx="0">
            <a:schemeClr val="dk1"/>
          </a:effectRef>
          <a:fontRef idx="minor">
            <a:schemeClr val="dk1"/>
          </a:fontRef>
        </p:style>
        <p:txBody>
          <a:bodyPr lIns="91440" tIns="45720" rIns="91440" bIns="45720" anchor="t"/>
          <a:lstStyle/>
          <a:p>
            <a:pPr marL="231775" indent="-231775" algn="ctr">
              <a:spcBef>
                <a:spcPct val="15000"/>
              </a:spcBef>
              <a:defRPr/>
            </a:pPr>
            <a:r>
              <a:rPr lang="en-US" sz="1400" b="1">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89408" y="4501147"/>
            <a:ext cx="5937319" cy="286336"/>
          </a:xfrm>
          <a:prstGeom prst="rect">
            <a:avLst/>
          </a:prstGeom>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style>
          <a:lnRef idx="2">
            <a:schemeClr val="dk1"/>
          </a:lnRef>
          <a:fillRef idx="1">
            <a:schemeClr val="lt1"/>
          </a:fillRef>
          <a:effectRef idx="0">
            <a:schemeClr val="dk1"/>
          </a:effectRef>
          <a:fontRef idx="minor">
            <a:schemeClr val="dk1"/>
          </a:fontRef>
        </p:style>
        <p:txBody>
          <a:bodyPr lIns="91440" tIns="45720" rIns="91440" bIns="45720" anchor="t"/>
          <a:lstStyle/>
          <a:p>
            <a:pPr marL="231775" indent="-231775" algn="ctr">
              <a:spcBef>
                <a:spcPct val="15000"/>
              </a:spcBef>
              <a:defRPr/>
            </a:pPr>
            <a:r>
              <a:rPr lang="en-US" sz="1400" b="1">
                <a:solidFill>
                  <a:prstClr val="black"/>
                </a:solidFill>
              </a:rPr>
              <a:t>Impact</a:t>
            </a:r>
          </a:p>
        </p:txBody>
      </p:sp>
      <p:pic>
        <p:nvPicPr>
          <p:cNvPr id="6" name="Picture 5">
            <a:extLst>
              <a:ext uri="{FF2B5EF4-FFF2-40B4-BE49-F238E27FC236}">
                <a16:creationId xmlns:a16="http://schemas.microsoft.com/office/drawing/2014/main" id="{5EE5FDE7-FA70-F752-C519-05E67ABFBDBC}"/>
              </a:ext>
            </a:extLst>
          </p:cNvPr>
          <p:cNvPicPr>
            <a:picLocks noChangeAspect="1"/>
          </p:cNvPicPr>
          <p:nvPr/>
        </p:nvPicPr>
        <p:blipFill>
          <a:blip r:embed="rId3"/>
          <a:srcRect t="51333" r="-2713" b="-150"/>
          <a:stretch/>
        </p:blipFill>
        <p:spPr>
          <a:xfrm>
            <a:off x="6222024" y="1099778"/>
            <a:ext cx="5988566" cy="2851285"/>
          </a:xfrm>
          <a:prstGeom prst="rect">
            <a:avLst/>
          </a:prstGeom>
        </p:spPr>
      </p:pic>
    </p:spTree>
    <p:extLst>
      <p:ext uri="{BB962C8B-B14F-4D97-AF65-F5344CB8AC3E}">
        <p14:creationId xmlns:p14="http://schemas.microsoft.com/office/powerpoint/2010/main" val="3983141016"/>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12" ma:contentTypeDescription="Create a new document." ma:contentTypeScope="" ma:versionID="faf1079ce1506b83608f5b4215338454">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4d709a063d34cc7f748a9fa1b9359265"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b38cd87-6fc5-4b59-a51d-8a8705125e1d}" ma:internalName="TaxCatchAll" ma:showField="CatchAllData" ma:web="6c393795-268f-4662-9efe-940c571d54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d6b36f-9053-431b-948e-c92c94fa1af8">
      <Terms xmlns="http://schemas.microsoft.com/office/infopath/2007/PartnerControls"/>
    </lcf76f155ced4ddcb4097134ff3c332f>
    <TaxCatchAll xmlns="6c393795-268f-4662-9efe-940c571d540a" xsi:nil="true"/>
    <SharedWithUsers xmlns="6c393795-268f-4662-9efe-940c571d540a">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Props1.xml><?xml version="1.0" encoding="utf-8"?>
<ds:datastoreItem xmlns:ds="http://schemas.openxmlformats.org/officeDocument/2006/customXml" ds:itemID="{CBDEA745-44F6-4D97-9F50-CEEB09E5F233}"/>
</file>

<file path=customXml/itemProps2.xml><?xml version="1.0" encoding="utf-8"?>
<ds:datastoreItem xmlns:ds="http://schemas.openxmlformats.org/officeDocument/2006/customXml" ds:itemID="{22568E2E-DBC4-436E-842F-BB9EE36B3644}"/>
</file>

<file path=customXml/itemProps3.xml><?xml version="1.0" encoding="utf-8"?>
<ds:datastoreItem xmlns:ds="http://schemas.openxmlformats.org/officeDocument/2006/customXml" ds:itemID="{527CA2EB-0BC2-4AA1-941E-021BE6F41F21}"/>
</file>

<file path=docProps/app.xml><?xml version="1.0" encoding="utf-8"?>
<Properties xmlns="http://schemas.openxmlformats.org/officeDocument/2006/extended-properties" xmlns:vt="http://schemas.openxmlformats.org/officeDocument/2006/docPropsVTypes">
  <Template>DOE-Sample-Slide-Highlights-Template</Template>
  <TotalTime>0</TotalTime>
  <Words>375</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Open Sans</vt:lpstr>
      <vt:lpstr>DOE-Sample-Slide-Highlights-Template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2024-10-17T14:11:32Z</dcterms:created>
  <dcterms:modified xsi:type="dcterms:W3CDTF">2024-10-17T14:12:42Z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3400</vt:r8>
  </property>
  <property fmtid="{D5CDD505-2E9C-101B-9397-08002B2CF9AE}" pid="3" name="MediaServiceImageTags">
    <vt:lpwstr/>
  </property>
  <property fmtid="{D5CDD505-2E9C-101B-9397-08002B2CF9AE}" pid="4" name="ContentTypeId">
    <vt:lpwstr>0x0101000AF3DCE4A35DF2489B0FA14578B7EB9C</vt:lpwstr>
  </property>
  <property fmtid="{D5CDD505-2E9C-101B-9397-08002B2CF9AE}" pid="5" name="_dlc_DocIdItemGuid">
    <vt:lpwstr>75333844-ddec-49b7-ae1e-c27b23a45b5c</vt:lpwstr>
  </property>
</Properties>
</file>