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F59EE29-C68A-FA7D-25AF-EA26CC0A1E7E}" name="Wise, Marshall A" initials="WA" userId="S::marshall.wise@pnnl.gov::d84c1332-f494-433f-b3f1-35d3dd929719" providerId="AD"/>
  <p188:author id="{135D273F-3172-E497-E8F1-ACC8943A74E9}" name="Waldhoff, Stephanie T" initials="WT" userId="S::stephanie.waldhoff@pnnl.gov::58789ede-432e-4404-9a80-0994a303e51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1FC226-D522-7603-302D-02DDF490D120}" v="14" dt="2024-11-01T15:58:11.8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7" d="100"/>
          <a:sy n="117" d="100"/>
        </p:scale>
        <p:origin x="84"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11/1/2024</a:t>
            </a:fld>
            <a:endParaRPr lang="en-US"/>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11/1/2024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11/1/2024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11/1/2024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11/1/2024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11/1/2024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11/1/2024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11/1/2024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11/1/2024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11/1/2024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11/1/2024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11/1/2024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11/1/2024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101600" y="1188158"/>
            <a:ext cx="5613400" cy="716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lgn="l">
              <a:buFont typeface="Arial"/>
              <a:buChar char="•"/>
              <a:defRPr sz="1300"/>
            </a:pPr>
            <a:r>
              <a:rPr>
                <a:latin typeface="Calibri"/>
                <a:cs typeface="Arial"/>
              </a:rPr>
              <a:t>Explore the </a:t>
            </a:r>
            <a:r>
              <a:rPr lang="en-US">
                <a:latin typeface="Calibri"/>
                <a:cs typeface="Arial"/>
              </a:rPr>
              <a:t>effects of</a:t>
            </a:r>
            <a:r>
              <a:rPr>
                <a:latin typeface="Calibri"/>
                <a:cs typeface="Arial"/>
              </a:rPr>
              <a:t> income growth and distribution </a:t>
            </a:r>
            <a:r>
              <a:rPr lang="en-US">
                <a:latin typeface="Calibri"/>
                <a:cs typeface="Arial"/>
              </a:rPr>
              <a:t>on residential energy consumption </a:t>
            </a:r>
            <a:r>
              <a:rPr>
                <a:latin typeface="Calibri"/>
                <a:cs typeface="Arial"/>
              </a:rPr>
              <a:t>across </a:t>
            </a:r>
            <a:r>
              <a:rPr lang="en-US">
                <a:latin typeface="Calibri"/>
                <a:cs typeface="Arial"/>
              </a:rPr>
              <a:t>multiple </a:t>
            </a:r>
            <a:r>
              <a:rPr>
                <a:latin typeface="Calibri"/>
                <a:cs typeface="Arial"/>
              </a:rPr>
              <a:t>scenarios, focusing on regional household energy services and fuel choices by income decile.</a:t>
            </a:r>
            <a:endParaRPr lang="en-US">
              <a:latin typeface="Calibri"/>
              <a:cs typeface="Arial"/>
            </a:endParaRPr>
          </a:p>
        </p:txBody>
      </p:sp>
      <p:sp>
        <p:nvSpPr>
          <p:cNvPr id="3" name="Rectangle 4">
            <a:extLst>
              <a:ext uri="{FF2B5EF4-FFF2-40B4-BE49-F238E27FC236}">
                <a16:creationId xmlns:a16="http://schemas.microsoft.com/office/drawing/2014/main" id="{68BF74B0-DE2D-377C-83B3-52E22BD1DD2D}"/>
              </a:ext>
            </a:extLst>
          </p:cNvPr>
          <p:cNvSpPr>
            <a:spLocks noChangeArrowheads="1"/>
          </p:cNvSpPr>
          <p:nvPr/>
        </p:nvSpPr>
        <p:spPr bwMode="auto">
          <a:xfrm>
            <a:off x="90676" y="2442580"/>
            <a:ext cx="5624324" cy="2143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buFont typeface="Arial" panose="020B0604020202020204" pitchFamily="34" charset="0"/>
              <a:buChar char="•"/>
              <a:defRPr sz="1300"/>
            </a:pPr>
            <a:r>
              <a:rPr lang="en-US">
                <a:latin typeface="Calibri"/>
                <a:cs typeface="Arial"/>
              </a:rPr>
              <a:t>Analyze household energy services and fuel choices by income decile using</a:t>
            </a:r>
            <a:r>
              <a:rPr>
                <a:latin typeface="Calibri"/>
                <a:cs typeface="Arial"/>
              </a:rPr>
              <a:t> the Global Change Analysis Model (GCAM)</a:t>
            </a:r>
            <a:r>
              <a:rPr lang="en-US">
                <a:latin typeface="Calibri"/>
                <a:cs typeface="Arial"/>
              </a:rPr>
              <a:t>, a global, integrated, multisector dynamics model.</a:t>
            </a:r>
            <a:endParaRPr lang="en-US"/>
          </a:p>
          <a:p>
            <a:pPr marL="285750" indent="-285750">
              <a:buFont typeface="Arial" panose="020B0604020202020204" pitchFamily="34" charset="0"/>
              <a:buChar char="•"/>
              <a:defRPr sz="1300"/>
            </a:pPr>
            <a:r>
              <a:rPr lang="en-US">
                <a:latin typeface="Calibri"/>
                <a:cs typeface="Arial"/>
              </a:rPr>
              <a:t>Use </a:t>
            </a:r>
            <a:r>
              <a:rPr>
                <a:latin typeface="Calibri"/>
                <a:cs typeface="Arial"/>
              </a:rPr>
              <a:t>SSP-specific</a:t>
            </a:r>
            <a:r>
              <a:rPr lang="en-US">
                <a:latin typeface="Calibri"/>
                <a:cs typeface="Arial"/>
              </a:rPr>
              <a:t> projections of</a:t>
            </a:r>
            <a:r>
              <a:rPr>
                <a:latin typeface="Calibri"/>
                <a:cs typeface="Arial"/>
              </a:rPr>
              <a:t> population</a:t>
            </a:r>
            <a:r>
              <a:rPr lang="en-US">
                <a:latin typeface="Calibri"/>
                <a:cs typeface="Arial"/>
              </a:rPr>
              <a:t>,</a:t>
            </a:r>
            <a:r>
              <a:rPr>
                <a:latin typeface="Calibri"/>
                <a:cs typeface="Arial"/>
              </a:rPr>
              <a:t> GDP </a:t>
            </a:r>
            <a:r>
              <a:rPr lang="en-US">
                <a:latin typeface="Calibri"/>
                <a:cs typeface="Arial"/>
              </a:rPr>
              <a:t>per capita, and </a:t>
            </a:r>
            <a:r>
              <a:rPr>
                <a:latin typeface="Calibri"/>
                <a:cs typeface="Arial"/>
              </a:rPr>
              <a:t>income distribution pathways </a:t>
            </a:r>
            <a:r>
              <a:rPr lang="en-US">
                <a:latin typeface="Calibri"/>
                <a:cs typeface="Arial"/>
              </a:rPr>
              <a:t>in GCAM </a:t>
            </a:r>
            <a:r>
              <a:rPr>
                <a:latin typeface="Calibri"/>
                <a:cs typeface="Arial"/>
              </a:rPr>
              <a:t>to project future residential energy demand and emissions</a:t>
            </a:r>
            <a:r>
              <a:rPr lang="en-US">
                <a:latin typeface="Calibri"/>
                <a:cs typeface="Arial"/>
              </a:rPr>
              <a:t> by income decile</a:t>
            </a:r>
            <a:r>
              <a:rPr>
                <a:latin typeface="Calibri"/>
                <a:cs typeface="Arial"/>
              </a:rPr>
              <a:t>.</a:t>
            </a:r>
            <a:endParaRPr lang="en-US"/>
          </a:p>
        </p:txBody>
      </p:sp>
      <p:sp>
        <p:nvSpPr>
          <p:cNvPr id="3076" name="Rectangle 5"/>
          <p:cNvSpPr>
            <a:spLocks noChangeArrowheads="1"/>
          </p:cNvSpPr>
          <p:nvPr/>
        </p:nvSpPr>
        <p:spPr bwMode="auto">
          <a:xfrm>
            <a:off x="160106" y="99938"/>
            <a:ext cx="120318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r>
              <a:rPr lang="en-US" sz="2400" b="1"/>
              <a:t>Future Distribution of Energy </a:t>
            </a:r>
            <a:r>
              <a:rPr sz="2400" b="1"/>
              <a:t>Demand Across Income Levels</a:t>
            </a:r>
          </a:p>
        </p:txBody>
      </p:sp>
      <p:sp>
        <p:nvSpPr>
          <p:cNvPr id="3077" name="Text Box 6"/>
          <p:cNvSpPr txBox="1">
            <a:spLocks noChangeArrowheads="1"/>
          </p:cNvSpPr>
          <p:nvPr/>
        </p:nvSpPr>
        <p:spPr bwMode="auto">
          <a:xfrm>
            <a:off x="5978817" y="5351452"/>
            <a:ext cx="5861916" cy="76944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sz="1100" b="0" err="1"/>
              <a:t>Sampedro</a:t>
            </a:r>
            <a:r>
              <a:rPr sz="1100" b="0"/>
              <a:t>, Jon, Stephanie T. </a:t>
            </a:r>
            <a:r>
              <a:rPr sz="1100" b="0" err="1"/>
              <a:t>Waldhoff</a:t>
            </a:r>
            <a:r>
              <a:rPr sz="1100" b="0"/>
              <a:t>, James A. Edmonds, Gokul Iyer, </a:t>
            </a:r>
            <a:r>
              <a:rPr sz="1100" b="0" err="1"/>
              <a:t>Siwa</a:t>
            </a:r>
            <a:r>
              <a:rPr sz="1100" b="0"/>
              <a:t> </a:t>
            </a:r>
            <a:r>
              <a:rPr sz="1100" b="0" err="1"/>
              <a:t>Msangi</a:t>
            </a:r>
            <a:r>
              <a:rPr sz="1100" b="0"/>
              <a:t>, Kanishka B. Narayan, </a:t>
            </a:r>
            <a:r>
              <a:rPr sz="1100" b="0" err="1"/>
              <a:t>Pralit</a:t>
            </a:r>
            <a:r>
              <a:rPr sz="1100" b="0"/>
              <a:t> Patel, and Marshall Wise. 2024. Residential Energy Demand, Emissions, and Expenditures at Regional and Income-Decile Level for Alternative Futures. Environmental Research Letters 19 (8): 084031. https://</a:t>
            </a:r>
            <a:r>
              <a:rPr sz="1100" b="0" err="1"/>
              <a:t>doi.org</a:t>
            </a:r>
            <a:r>
              <a:rPr sz="1100" b="0"/>
              <a:t>/10.1088/1748-9326/ad6015.</a:t>
            </a:r>
          </a:p>
        </p:txBody>
      </p:sp>
      <p:sp>
        <p:nvSpPr>
          <p:cNvPr id="9" name="Rectangle 4">
            <a:extLst>
              <a:ext uri="{FF2B5EF4-FFF2-40B4-BE49-F238E27FC236}">
                <a16:creationId xmlns:a16="http://schemas.microsoft.com/office/drawing/2014/main" id="{E7A84942-FEBE-A930-6496-9FA34FD6C745}"/>
              </a:ext>
            </a:extLst>
          </p:cNvPr>
          <p:cNvSpPr>
            <a:spLocks noChangeArrowheads="1"/>
          </p:cNvSpPr>
          <p:nvPr/>
        </p:nvSpPr>
        <p:spPr bwMode="auto">
          <a:xfrm>
            <a:off x="198647" y="2144946"/>
            <a:ext cx="5516353"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a:solidFill>
                  <a:prstClr val="black"/>
                </a:solidFill>
              </a:rPr>
              <a:t>Approach</a:t>
            </a:r>
          </a:p>
        </p:txBody>
      </p:sp>
      <p:sp>
        <p:nvSpPr>
          <p:cNvPr id="3078" name="TextBox 9"/>
          <p:cNvSpPr txBox="1">
            <a:spLocks noChangeArrowheads="1"/>
          </p:cNvSpPr>
          <p:nvPr/>
        </p:nvSpPr>
        <p:spPr bwMode="auto">
          <a:xfrm>
            <a:off x="5978817" y="4125940"/>
            <a:ext cx="5861916"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000" b="1">
                <a:solidFill>
                  <a:srgbClr val="0000FF"/>
                </a:solidFill>
                <a:latin typeface="Arial"/>
                <a:cs typeface="Arial"/>
              </a:rPr>
              <a:t>Figure shows the Palma ratio – relative levels of modern energy service consumption across income groups – for residential cooling, heating, and other energy services within regions in 2015 (first column) and two projections for 2050 – a scenario without major shifts in the energy system (second column) and a scenario that transitions to a low-carbon energy system. Darker colors indicate less energy consumption for the lowest deciles relative to the highest decile. </a:t>
            </a:r>
          </a:p>
          <a:p>
            <a:pPr eaLnBrk="1" hangingPunct="1">
              <a:spcBef>
                <a:spcPct val="0"/>
              </a:spcBef>
              <a:buNone/>
            </a:pPr>
            <a:r>
              <a:rPr lang="en-US" sz="1000" b="1">
                <a:solidFill>
                  <a:srgbClr val="0000FF"/>
                </a:solidFill>
                <a:latin typeface="Arial" panose="020B0604020202020204" pitchFamily="34" charset="0"/>
              </a:rPr>
              <a:t>Palma ratio = D1/(SUM(D1:D4)). Note that intraregional differences are not shown.</a:t>
            </a:r>
            <a:endParaRPr lang="en-US" altLang="en-US" sz="1400" b="1">
              <a:solidFill>
                <a:srgbClr val="0000FF"/>
              </a:solidFill>
              <a:latin typeface="Arial" panose="020B0604020202020204" pitchFamily="34" charset="0"/>
            </a:endParaRPr>
          </a:p>
        </p:txBody>
      </p:sp>
      <p:sp>
        <p:nvSpPr>
          <p:cNvPr id="4" name="Rectangle 4">
            <a:extLst>
              <a:ext uri="{FF2B5EF4-FFF2-40B4-BE49-F238E27FC236}">
                <a16:creationId xmlns:a16="http://schemas.microsoft.com/office/drawing/2014/main" id="{EF94BB43-E224-DEE9-15D1-8FDDF20D201A}"/>
              </a:ext>
            </a:extLst>
          </p:cNvPr>
          <p:cNvSpPr>
            <a:spLocks noChangeArrowheads="1"/>
          </p:cNvSpPr>
          <p:nvPr/>
        </p:nvSpPr>
        <p:spPr bwMode="auto">
          <a:xfrm>
            <a:off x="86859" y="4118110"/>
            <a:ext cx="5783086" cy="2364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lgn="l">
              <a:buFont typeface="Arial" panose="020B0604020202020204" pitchFamily="34" charset="0"/>
              <a:buChar char="•"/>
              <a:defRPr sz="1300"/>
            </a:pPr>
            <a:r>
              <a:t>Future residential energy service demand increases globally, driven by population and </a:t>
            </a:r>
            <a:r>
              <a:rPr lang="en-US"/>
              <a:t>income</a:t>
            </a:r>
            <a:r>
              <a:t> growth, with </a:t>
            </a:r>
            <a:r>
              <a:rPr lang="en-US"/>
              <a:t>lower</a:t>
            </a:r>
            <a:r>
              <a:t>-income regions showing </a:t>
            </a:r>
            <a:r>
              <a:rPr lang="en-US"/>
              <a:t>larger</a:t>
            </a:r>
            <a:r>
              <a:t> increases</a:t>
            </a:r>
            <a:r>
              <a:rPr lang="en-US"/>
              <a:t>, as they are further from</a:t>
            </a:r>
            <a:r>
              <a:t> satiation levels.</a:t>
            </a:r>
          </a:p>
          <a:p>
            <a:pPr marL="285750" indent="-285750">
              <a:buFont typeface="Arial" panose="020B0604020202020204" pitchFamily="34" charset="0"/>
              <a:buChar char="•"/>
              <a:defRPr sz="1300"/>
            </a:pPr>
            <a:r>
              <a:rPr lang="en-US" sz="1300" dirty="0">
                <a:solidFill>
                  <a:srgbClr val="1D1C1D"/>
                </a:solidFill>
                <a:latin typeface="Calibri"/>
                <a:cs typeface="Calibri"/>
              </a:rPr>
              <a:t>Although they contribute a small fraction of total greenhouse gas emissions, in all scenarios, lower income groups continue to rely on more polluting traditional fuels, which are related to higher exposure to household air pollution.</a:t>
            </a:r>
            <a:endParaRPr lang="en-US" sz="1300" dirty="0">
              <a:solidFill>
                <a:srgbClr val="1D1C1D"/>
              </a:solidFill>
              <a:cs typeface="Calibri"/>
            </a:endParaRPr>
          </a:p>
          <a:p>
            <a:pPr marL="285750" indent="-285750" algn="l">
              <a:buFont typeface="Arial" panose="020B0604020202020204" pitchFamily="34" charset="0"/>
              <a:buChar char="•"/>
              <a:defRPr sz="1300"/>
            </a:pPr>
            <a:r>
              <a:t>Energy expenditures as a share of income are disproportionately high for lower-</a:t>
            </a:r>
            <a:r>
              <a:rPr lang="en-US"/>
              <a:t> </a:t>
            </a:r>
            <a:r>
              <a:t>income</a:t>
            </a:r>
            <a:r>
              <a:rPr lang="en-US"/>
              <a:t> groups</a:t>
            </a:r>
            <a:r>
              <a:t>, with significant regional variations</a:t>
            </a:r>
            <a:r>
              <a:rPr lang="en-US"/>
              <a:t>, as the absolute level of income varies across regional deciles</a:t>
            </a:r>
            <a:r>
              <a:t>.</a:t>
            </a:r>
          </a:p>
        </p:txBody>
      </p:sp>
      <p:sp>
        <p:nvSpPr>
          <p:cNvPr id="8" name="Rectangle 4">
            <a:extLst>
              <a:ext uri="{FF2B5EF4-FFF2-40B4-BE49-F238E27FC236}">
                <a16:creationId xmlns:a16="http://schemas.microsoft.com/office/drawing/2014/main" id="{7401EFDF-50E3-340F-EBF7-9002B0511AE6}"/>
              </a:ext>
            </a:extLst>
          </p:cNvPr>
          <p:cNvSpPr>
            <a:spLocks noChangeArrowheads="1"/>
          </p:cNvSpPr>
          <p:nvPr/>
        </p:nvSpPr>
        <p:spPr bwMode="auto">
          <a:xfrm>
            <a:off x="160106" y="937208"/>
            <a:ext cx="5554894"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a:solidFill>
                  <a:prstClr val="black"/>
                </a:solidFill>
              </a:rPr>
              <a:t>Objective</a:t>
            </a:r>
          </a:p>
        </p:txBody>
      </p:sp>
      <p:sp>
        <p:nvSpPr>
          <p:cNvPr id="10" name="Rectangle 4">
            <a:extLst>
              <a:ext uri="{FF2B5EF4-FFF2-40B4-BE49-F238E27FC236}">
                <a16:creationId xmlns:a16="http://schemas.microsoft.com/office/drawing/2014/main" id="{145C8B62-5EEE-2E74-C2BB-F43010C0A1E8}"/>
              </a:ext>
            </a:extLst>
          </p:cNvPr>
          <p:cNvSpPr>
            <a:spLocks noChangeArrowheads="1"/>
          </p:cNvSpPr>
          <p:nvPr/>
        </p:nvSpPr>
        <p:spPr bwMode="auto">
          <a:xfrm>
            <a:off x="198647" y="3890857"/>
            <a:ext cx="5516353"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a:solidFill>
                  <a:prstClr val="black"/>
                </a:solidFill>
              </a:rPr>
              <a:t>Impact</a:t>
            </a:r>
          </a:p>
        </p:txBody>
      </p:sp>
      <p:sp>
        <p:nvSpPr>
          <p:cNvPr id="6" name="Rectangle 2">
            <a:extLst>
              <a:ext uri="{FF2B5EF4-FFF2-40B4-BE49-F238E27FC236}">
                <a16:creationId xmlns:a16="http://schemas.microsoft.com/office/drawing/2014/main" id="{2306A8FC-EF96-A966-D3A3-1BF3817401A9}"/>
              </a:ext>
            </a:extLst>
          </p:cNvPr>
          <p:cNvSpPr>
            <a:spLocks noChangeArrowheads="1"/>
          </p:cNvSpPr>
          <p:nvPr/>
        </p:nvSpPr>
        <p:spPr bwMode="auto">
          <a:xfrm>
            <a:off x="7911577" y="999735"/>
            <a:ext cx="1052882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28" name="Picture 4">
            <a:extLst>
              <a:ext uri="{FF2B5EF4-FFF2-40B4-BE49-F238E27FC236}">
                <a16:creationId xmlns:a16="http://schemas.microsoft.com/office/drawing/2014/main" id="{9E5C37F3-DBB2-668B-C0D2-087994C8CFF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75320" y="1190366"/>
            <a:ext cx="6332568" cy="273834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F3DCE4A35DF2489B0FA14578B7EB9C" ma:contentTypeVersion="12" ma:contentTypeDescription="Create a new document." ma:contentTypeScope="" ma:versionID="faf1079ce1506b83608f5b4215338454">
  <xsd:schema xmlns:xsd="http://www.w3.org/2001/XMLSchema" xmlns:xs="http://www.w3.org/2001/XMLSchema" xmlns:p="http://schemas.microsoft.com/office/2006/metadata/properties" xmlns:ns2="3dd6b36f-9053-431b-948e-c92c94fa1af8" xmlns:ns3="6c393795-268f-4662-9efe-940c571d540a" targetNamespace="http://schemas.microsoft.com/office/2006/metadata/properties" ma:root="true" ma:fieldsID="4d709a063d34cc7f748a9fa1b9359265" ns2:_="" ns3:_="">
    <xsd:import namespace="3dd6b36f-9053-431b-948e-c92c94fa1af8"/>
    <xsd:import namespace="6c393795-268f-4662-9efe-940c571d540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d6b36f-9053-431b-948e-c92c94fa1a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c393795-268f-4662-9efe-940c571d540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bb38cd87-6fc5-4b59-a51d-8a8705125e1d}" ma:internalName="TaxCatchAll" ma:showField="CatchAllData" ma:web="6c393795-268f-4662-9efe-940c571d54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dd6b36f-9053-431b-948e-c92c94fa1af8">
      <Terms xmlns="http://schemas.microsoft.com/office/infopath/2007/PartnerControls"/>
    </lcf76f155ced4ddcb4097134ff3c332f>
    <TaxCatchAll xmlns="6c393795-268f-4662-9efe-940c571d540a" xsi:nil="true"/>
    <SharedWithUsers xmlns="6c393795-268f-4662-9efe-940c571d540a">
      <UserInfo>
        <DisplayName>Rice, Jennie S</DisplayName>
        <AccountId>12</AccountId>
        <AccountType/>
      </UserInfo>
      <UserInfo>
        <DisplayName>Vernon, Chris R</DisplayName>
        <AccountId>27</AccountId>
        <AccountType/>
      </UserInfo>
      <UserInfo>
        <DisplayName>Mcgrath, Casey R</DisplayName>
        <AccountId>11</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5B0A6E-3BF4-4A6B-9666-973C1F3512C3}">
  <ds:schemaRefs>
    <ds:schemaRef ds:uri="3dd6b36f-9053-431b-948e-c92c94fa1af8"/>
    <ds:schemaRef ds:uri="6c393795-268f-4662-9efe-940c571d540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A57D9F0-2B85-430B-8843-0027C0E6F07C}">
  <ds:schemaRefs>
    <ds:schemaRef ds:uri="http://purl.org/dc/terms/"/>
    <ds:schemaRef ds:uri="3dd6b36f-9053-431b-948e-c92c94fa1af8"/>
    <ds:schemaRef ds:uri="http://purl.org/dc/dcmitype/"/>
    <ds:schemaRef ds:uri="6c393795-268f-4662-9efe-940c571d540a"/>
    <ds:schemaRef ds:uri="http://schemas.openxmlformats.org/package/2006/metadata/core-properties"/>
    <ds:schemaRef ds:uri="http://schemas.microsoft.com/office/2006/documentManagement/types"/>
    <ds:schemaRef ds:uri="http://www.w3.org/XML/1998/namespace"/>
    <ds:schemaRef ds:uri="http://schemas.microsoft.com/office/infopath/2007/PartnerControl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2C74935E-4390-47DD-99CE-60A5373B7B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0</TotalTime>
  <Words>369</Words>
  <Application>Microsoft Office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Jokerst, Kali</cp:lastModifiedBy>
  <cp:revision>1</cp:revision>
  <cp:lastPrinted>2011-05-11T17:30:12Z</cp:lastPrinted>
  <dcterms:created xsi:type="dcterms:W3CDTF">2017-11-02T21:19:41Z</dcterms:created>
  <dcterms:modified xsi:type="dcterms:W3CDTF">2024-11-01T15:59:18Z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0x0101000AF3DCE4A35DF2489B0FA14578B7EB9C</vt:lpwstr>
  </property>
  <property fmtid="{D5CDD505-2E9C-101B-9397-08002B2CF9AE}" pid="4" name="Order">
    <vt:r8>3400</vt:r8>
  </property>
  <property fmtid="{D5CDD505-2E9C-101B-9397-08002B2CF9AE}" pid="5" name="MediaServiceImageTags">
    <vt:lpwstr/>
  </property>
</Properties>
</file>