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0" r:id="rId5"/>
  </p:sldIdLst>
  <p:sldSz cx="12192000" cy="6858000"/>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5EDFD55-B2A1-5DC5-6EEC-E3BE1F13AD7A}" name="Jokerst, Kali" initials="JK" userId="S::kali.jokerst@pnnl.gov::a580cef8-9553-4548-9b23-e92e6b5a0412" providerId="AD"/>
  <p188:author id="{113A4C7A-7BA8-C978-59AC-CE966FBF8F2E}" name="Qiu, Yang" initials="QY" userId="S::yang.qiu22@pnnl.gov::7cbf2777-8ce6-46c8-b7b7-45925e40f817" providerId="AD"/>
  <p188:author id="{D04AEBAD-A7B8-3075-9AAB-08133B673BBB}" name="Wise, Marshall A" initials="WMA" userId="S::Marshall.Wise@pnnl.gov::d84c1332-f494-433f-b3f1-35d3dd92971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6" clrIdx="0">
    <p:extLst>
      <p:ext uri="{19B8F6BF-5375-455C-9EA6-DF929625EA0E}">
        <p15:presenceInfo xmlns:p15="http://schemas.microsoft.com/office/powerpoint/2012/main" userId="S::beth.mundy@pnnl.gov::09c03546-1d2d-4d82-89e1-bb5e2a2e687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9" d="100"/>
          <a:sy n="119" d="100"/>
        </p:scale>
        <p:origin x="156" y="11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kerst, Kali" userId="a580cef8-9553-4548-9b23-e92e6b5a0412" providerId="ADAL" clId="{58068D96-C7FF-4EE9-A868-6BA33920007B}"/>
    <pc:docChg chg="delSld">
      <pc:chgData name="Jokerst, Kali" userId="a580cef8-9553-4548-9b23-e92e6b5a0412" providerId="ADAL" clId="{58068D96-C7FF-4EE9-A868-6BA33920007B}" dt="2024-10-30T14:43:19.322" v="0" actId="2696"/>
      <pc:docMkLst>
        <pc:docMk/>
      </pc:docMkLst>
      <pc:sldChg chg="del">
        <pc:chgData name="Jokerst, Kali" userId="a580cef8-9553-4548-9b23-e92e6b5a0412" providerId="ADAL" clId="{58068D96-C7FF-4EE9-A868-6BA33920007B}" dt="2024-10-30T14:43:19.322" v="0" actId="2696"/>
        <pc:sldMkLst>
          <pc:docMk/>
          <pc:sldMk cId="4003227088" sldId="25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10/30/2024</a:t>
            </a:fld>
            <a:endParaRPr lang="en-US"/>
          </a:p>
        </p:txBody>
      </p:sp>
      <p:sp>
        <p:nvSpPr>
          <p:cNvPr id="4" name="Slide Image Placeholder 3"/>
          <p:cNvSpPr>
            <a:spLocks noGrp="1" noRot="1" noChangeAspect="1"/>
          </p:cNvSpPr>
          <p:nvPr>
            <p:ph type="sldImg" idx="2"/>
          </p:nvPr>
        </p:nvSpPr>
        <p:spPr>
          <a:xfrm>
            <a:off x="398463" y="696913"/>
            <a:ext cx="6188075" cy="3481387"/>
          </a:xfrm>
          <a:prstGeom prst="rect">
            <a:avLst/>
          </a:prstGeom>
          <a:noFill/>
          <a:ln w="12700">
            <a:solidFill>
              <a:prstClr val="black"/>
            </a:solidFill>
          </a:ln>
        </p:spPr>
        <p:txBody>
          <a:bodyPr vert="horz" lIns="92958" tIns="46479" rIns="92958" bIns="46479" rtlCol="0" anchor="ctr"/>
          <a:lstStyle/>
          <a:p>
            <a:pPr lvl="0"/>
            <a:endParaRPr lang="en-US" noProof="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xfrm>
            <a:off x="398463" y="696913"/>
            <a:ext cx="6188075" cy="34813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000" dirty="0"/>
          </a:p>
        </p:txBody>
      </p:sp>
    </p:spTree>
    <p:extLst>
      <p:ext uri="{BB962C8B-B14F-4D97-AF65-F5344CB8AC3E}">
        <p14:creationId xmlns:p14="http://schemas.microsoft.com/office/powerpoint/2010/main" val="31383869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10/30/2024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10/30/2024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10/30/2024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rtlCol="0">
            <a:normAutofit/>
          </a:bodyPr>
          <a:lstStyle/>
          <a:p>
            <a:pPr lvl="0"/>
            <a:r>
              <a:rPr lang="en-US" noProof="0"/>
              <a:t>Click icon to add table</a:t>
            </a:r>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10/30/2024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10/30/2024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10/30/2024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10/30/2024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10/30/2024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10/30/2024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10/30/2024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10/30/2024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10/30/2024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4"/>
          <p:cNvSpPr>
            <a:spLocks noChangeArrowheads="1"/>
          </p:cNvSpPr>
          <p:nvPr/>
        </p:nvSpPr>
        <p:spPr bwMode="auto">
          <a:xfrm>
            <a:off x="167469" y="1201667"/>
            <a:ext cx="5779311" cy="726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85750" indent="-285750" algn="l">
              <a:buFont typeface="Arial" panose="020B0604020202020204" pitchFamily="34" charset="0"/>
              <a:buChar char="•"/>
              <a:defRPr sz="1300"/>
            </a:pPr>
            <a:r>
              <a:rPr dirty="0">
                <a:latin typeface="Calibri"/>
                <a:ea typeface="Calibri"/>
                <a:cs typeface="Arial"/>
              </a:rPr>
              <a:t>Evaluate the impacts of material supply </a:t>
            </a:r>
            <a:r>
              <a:rPr lang="en-US" dirty="0">
                <a:latin typeface="Calibri"/>
                <a:ea typeface="Calibri"/>
                <a:cs typeface="Arial"/>
              </a:rPr>
              <a:t>availability</a:t>
            </a:r>
            <a:r>
              <a:rPr dirty="0">
                <a:latin typeface="Calibri"/>
                <a:ea typeface="Calibri"/>
                <a:cs typeface="Arial"/>
              </a:rPr>
              <a:t> on the evolution of the global power sector, highlighting the potential </a:t>
            </a:r>
            <a:r>
              <a:rPr lang="en-US" dirty="0">
                <a:latin typeface="Calibri"/>
                <a:ea typeface="Calibri"/>
                <a:cs typeface="Arial"/>
              </a:rPr>
              <a:t>restrictions on</a:t>
            </a:r>
            <a:r>
              <a:rPr dirty="0">
                <a:latin typeface="Calibri"/>
                <a:ea typeface="Calibri"/>
                <a:cs typeface="Arial"/>
              </a:rPr>
              <a:t> capacity expansion and increased electricity </a:t>
            </a:r>
            <a:r>
              <a:rPr lang="en-US" dirty="0">
                <a:latin typeface="Calibri"/>
                <a:ea typeface="Calibri"/>
                <a:cs typeface="Arial"/>
              </a:rPr>
              <a:t>price</a:t>
            </a:r>
            <a:r>
              <a:rPr dirty="0">
                <a:latin typeface="Calibri"/>
                <a:ea typeface="Calibri"/>
                <a:cs typeface="Arial"/>
              </a:rPr>
              <a:t> if material supplies continue to grow at historical rates.</a:t>
            </a:r>
          </a:p>
        </p:txBody>
      </p:sp>
      <p:sp>
        <p:nvSpPr>
          <p:cNvPr id="3076" name="Rectangle 5"/>
          <p:cNvSpPr>
            <a:spLocks noChangeArrowheads="1"/>
          </p:cNvSpPr>
          <p:nvPr/>
        </p:nvSpPr>
        <p:spPr bwMode="auto">
          <a:xfrm>
            <a:off x="160106" y="99938"/>
            <a:ext cx="1204153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sz="2400" b="1" i="0" dirty="0">
                <a:solidFill>
                  <a:srgbClr val="1D1C1D"/>
                </a:solidFill>
                <a:effectLst/>
                <a:latin typeface="Slack-Lato"/>
              </a:rPr>
              <a:t>Material Supply Availability Pose Potential Challenges to Future Power Sector Expansion</a:t>
            </a:r>
            <a:endParaRPr lang="en-US" sz="2400" dirty="0">
              <a:solidFill>
                <a:srgbClr val="000000"/>
              </a:solidFill>
              <a:cs typeface="Arial"/>
            </a:endParaRPr>
          </a:p>
        </p:txBody>
      </p:sp>
      <p:sp>
        <p:nvSpPr>
          <p:cNvPr id="3077" name="Text Box 6"/>
          <p:cNvSpPr txBox="1">
            <a:spLocks noChangeArrowheads="1"/>
          </p:cNvSpPr>
          <p:nvPr/>
        </p:nvSpPr>
        <p:spPr bwMode="auto">
          <a:xfrm>
            <a:off x="6231450" y="6045868"/>
            <a:ext cx="5731949" cy="507831"/>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None/>
            </a:pPr>
            <a:r>
              <a:rPr lang="en-US" sz="900" b="0" dirty="0"/>
              <a:t>Qiu, Y., Iyer, G., Graham, N., Binsted, M., Wise, M., Patel, P., &amp; Yarlagadda, B. (2024). The impacts of material supply availability on a transitioning electric power sector. Cell Reports Sustainability, 1(10), 100221. https://doi.org/10.1016/j.crsus.2024.100221</a:t>
            </a:r>
          </a:p>
        </p:txBody>
      </p:sp>
      <p:sp>
        <p:nvSpPr>
          <p:cNvPr id="3078" name="TextBox 9"/>
          <p:cNvSpPr txBox="1">
            <a:spLocks noChangeArrowheads="1"/>
          </p:cNvSpPr>
          <p:nvPr/>
        </p:nvSpPr>
        <p:spPr bwMode="auto">
          <a:xfrm>
            <a:off x="6132160" y="4209232"/>
            <a:ext cx="5870337" cy="1785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US" sz="1100" b="1" dirty="0">
                <a:solidFill>
                  <a:srgbClr val="0000FF"/>
                </a:solidFill>
                <a:latin typeface="Calibri"/>
                <a:ea typeface="Calibri"/>
                <a:cs typeface="Arial"/>
              </a:rPr>
              <a:t>Figure a</a:t>
            </a:r>
            <a:r>
              <a:rPr lang="en-US" sz="1100" dirty="0">
                <a:solidFill>
                  <a:srgbClr val="0000FF"/>
                </a:solidFill>
                <a:latin typeface="Calibri"/>
                <a:ea typeface="Calibri"/>
                <a:cs typeface="Arial"/>
              </a:rPr>
              <a:t> shows the effect of material supply availability on global power sector capital investment. The left two panels show the cumulative capital investments (from 2020 to 2050) with unconstrained material supply. The right two panels show the reductions of capital investments (relative to the unconstrained supply cases) when supplies of all 12 materials are constrained at historical growth rate (His) to 4 times historical growth rate (4xHis).</a:t>
            </a:r>
            <a:endParaRPr lang="en-US" sz="1100" dirty="0">
              <a:latin typeface="Calibri"/>
              <a:ea typeface="Calibri"/>
              <a:cs typeface="Arial"/>
            </a:endParaRPr>
          </a:p>
          <a:p>
            <a:pPr>
              <a:spcBef>
                <a:spcPct val="0"/>
              </a:spcBef>
              <a:buNone/>
            </a:pPr>
            <a:r>
              <a:rPr lang="en-US" sz="1100" dirty="0">
                <a:solidFill>
                  <a:srgbClr val="0000FF"/>
                </a:solidFill>
                <a:latin typeface="Calibri"/>
                <a:ea typeface="Calibri"/>
                <a:cs typeface="Arial"/>
              </a:rPr>
              <a:t>In </a:t>
            </a:r>
            <a:r>
              <a:rPr lang="en-US" sz="1100" b="1" dirty="0">
                <a:solidFill>
                  <a:srgbClr val="0000FF"/>
                </a:solidFill>
                <a:latin typeface="Calibri"/>
                <a:ea typeface="Calibri"/>
                <a:cs typeface="Arial"/>
              </a:rPr>
              <a:t>Figure b</a:t>
            </a:r>
            <a:r>
              <a:rPr lang="en-US" sz="1100" dirty="0">
                <a:solidFill>
                  <a:srgbClr val="0000FF"/>
                </a:solidFill>
                <a:latin typeface="Calibri"/>
                <a:ea typeface="Calibri"/>
                <a:cs typeface="Arial"/>
              </a:rPr>
              <a:t>, the first two bars of each panel show the reduction of capital investment when future supplies of all 12 materials are constrained to historical growth rates (with material intensity remain constant over time, [con intensity]). The third bar shows the effect of material intensity reduction (low intensity) in alleviating material supply constraints on power sector capital investment. </a:t>
            </a:r>
            <a:endParaRPr lang="en-US" sz="1100" dirty="0">
              <a:latin typeface="Calibri"/>
              <a:ea typeface="Calibri"/>
              <a:cs typeface="Arial"/>
            </a:endParaRPr>
          </a:p>
        </p:txBody>
      </p:sp>
      <p:sp>
        <p:nvSpPr>
          <p:cNvPr id="3" name="Rectangle 4">
            <a:extLst>
              <a:ext uri="{FF2B5EF4-FFF2-40B4-BE49-F238E27FC236}">
                <a16:creationId xmlns:a16="http://schemas.microsoft.com/office/drawing/2014/main" id="{68BF74B0-DE2D-377C-83B3-52E22BD1DD2D}"/>
              </a:ext>
            </a:extLst>
          </p:cNvPr>
          <p:cNvSpPr>
            <a:spLocks noChangeArrowheads="1"/>
          </p:cNvSpPr>
          <p:nvPr/>
        </p:nvSpPr>
        <p:spPr bwMode="auto">
          <a:xfrm>
            <a:off x="172370" y="2507297"/>
            <a:ext cx="5774410" cy="24348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342900" indent="-342900">
              <a:buFont typeface="Arial" panose="020B0604020202020204" pitchFamily="34" charset="0"/>
              <a:buChar char="•"/>
              <a:defRPr sz="1300"/>
            </a:pPr>
            <a:r>
              <a:rPr dirty="0">
                <a:latin typeface="Calibri"/>
                <a:ea typeface="Calibri"/>
                <a:cs typeface="Arial"/>
              </a:rPr>
              <a:t>Develop a new capability in the Global Change Analysis Model (GCAM) to endogenously </a:t>
            </a:r>
            <a:r>
              <a:rPr lang="en-US" dirty="0">
                <a:latin typeface="Calibri"/>
                <a:ea typeface="Calibri"/>
                <a:cs typeface="Arial"/>
              </a:rPr>
              <a:t>model critical material supply and demand</a:t>
            </a:r>
            <a:r>
              <a:rPr dirty="0">
                <a:latin typeface="Calibri"/>
                <a:ea typeface="Calibri"/>
                <a:cs typeface="Arial"/>
              </a:rPr>
              <a:t> in the power sector</a:t>
            </a:r>
            <a:r>
              <a:rPr lang="en-US" dirty="0">
                <a:latin typeface="Calibri"/>
                <a:ea typeface="Calibri"/>
                <a:cs typeface="Arial"/>
              </a:rPr>
              <a:t>.</a:t>
            </a:r>
          </a:p>
          <a:p>
            <a:pPr marL="342900" indent="-342900">
              <a:buFont typeface="Arial" panose="020B0604020202020204" pitchFamily="34" charset="0"/>
              <a:buChar char="•"/>
              <a:defRPr sz="1300"/>
            </a:pPr>
            <a:r>
              <a:rPr lang="en-US" dirty="0">
                <a:latin typeface="Calibri"/>
                <a:ea typeface="Calibri" panose="020F0502020204030204" pitchFamily="34" charset="0"/>
                <a:cs typeface="Arial"/>
              </a:rPr>
              <a:t>Incorporate additional detail in electric power technology representations, including multiple types of battery storage, solar, and wind, to account for their different demands and substitution possibilities for critical materials.</a:t>
            </a:r>
            <a:endParaRPr lang="en-US" dirty="0">
              <a:ea typeface="Calibri" panose="020F0502020204030204" pitchFamily="34" charset="0"/>
            </a:endParaRPr>
          </a:p>
          <a:p>
            <a:pPr marL="342900" indent="-342900">
              <a:buFont typeface="Arial" panose="020B0604020202020204" pitchFamily="34" charset="0"/>
              <a:buChar char="•"/>
              <a:defRPr sz="1300"/>
            </a:pPr>
            <a:r>
              <a:rPr lang="en-US" dirty="0">
                <a:latin typeface="Calibri"/>
                <a:ea typeface="Calibri"/>
                <a:cs typeface="Calibri"/>
              </a:rPr>
              <a:t>Identify and model 12 materials that are key to power sector technologies,       allowing for dynamic economic competition among these materials and the electric technologies that demand them in response to changing costs.</a:t>
            </a:r>
            <a:endParaRPr lang="en-US" dirty="0">
              <a:latin typeface="Calibri"/>
              <a:ea typeface="Calibri"/>
              <a:cs typeface="Arial"/>
            </a:endParaRPr>
          </a:p>
          <a:p>
            <a:pPr marL="342900" indent="-342900">
              <a:buFont typeface="Arial" panose="020B0604020202020204" pitchFamily="34" charset="0"/>
              <a:buChar char="•"/>
              <a:defRPr sz="1300"/>
            </a:pPr>
            <a:r>
              <a:rPr dirty="0">
                <a:latin typeface="Calibri"/>
                <a:ea typeface="Calibri"/>
                <a:cs typeface="Arial"/>
              </a:rPr>
              <a:t>Implement </a:t>
            </a:r>
            <a:r>
              <a:rPr lang="en-US" dirty="0">
                <a:latin typeface="Calibri"/>
                <a:ea typeface="Calibri"/>
                <a:cs typeface="Arial"/>
              </a:rPr>
              <a:t>scenarios of future material supply constraints</a:t>
            </a:r>
            <a:r>
              <a:rPr dirty="0">
                <a:latin typeface="Calibri"/>
                <a:ea typeface="Calibri"/>
                <a:cs typeface="Arial"/>
              </a:rPr>
              <a:t> to explore their effects on </a:t>
            </a:r>
            <a:r>
              <a:rPr lang="en-US" dirty="0">
                <a:latin typeface="Calibri"/>
                <a:ea typeface="Calibri"/>
                <a:cs typeface="Arial"/>
              </a:rPr>
              <a:t>material prices, material demands, and the corresponding impacts on </a:t>
            </a:r>
            <a:r>
              <a:rPr dirty="0">
                <a:latin typeface="Calibri"/>
                <a:ea typeface="Calibri"/>
                <a:cs typeface="Arial"/>
              </a:rPr>
              <a:t>power sector capacity </a:t>
            </a:r>
            <a:r>
              <a:rPr lang="en-US" dirty="0">
                <a:latin typeface="Calibri"/>
                <a:ea typeface="Calibri"/>
                <a:cs typeface="Arial"/>
              </a:rPr>
              <a:t>expansion</a:t>
            </a:r>
            <a:r>
              <a:rPr dirty="0">
                <a:latin typeface="Calibri"/>
                <a:ea typeface="Calibri"/>
                <a:cs typeface="Arial"/>
              </a:rPr>
              <a:t>, </a:t>
            </a:r>
            <a:r>
              <a:rPr lang="en-US" dirty="0">
                <a:latin typeface="Calibri"/>
                <a:ea typeface="Calibri"/>
                <a:cs typeface="Arial"/>
              </a:rPr>
              <a:t>investment</a:t>
            </a:r>
            <a:r>
              <a:rPr dirty="0">
                <a:latin typeface="Calibri"/>
                <a:ea typeface="Calibri"/>
                <a:cs typeface="Arial"/>
              </a:rPr>
              <a:t>, and electricity </a:t>
            </a:r>
            <a:r>
              <a:rPr lang="en-US" dirty="0">
                <a:latin typeface="Calibri"/>
                <a:ea typeface="Calibri"/>
                <a:cs typeface="Arial"/>
              </a:rPr>
              <a:t>price</a:t>
            </a:r>
            <a:r>
              <a:rPr dirty="0">
                <a:latin typeface="Calibri"/>
                <a:ea typeface="Calibri"/>
                <a:cs typeface="Arial"/>
              </a:rPr>
              <a:t>.</a:t>
            </a:r>
            <a:endParaRPr lang="en-US" dirty="0">
              <a:latin typeface="Calibri"/>
              <a:ea typeface="Calibri"/>
              <a:cs typeface="Arial"/>
            </a:endParaRPr>
          </a:p>
        </p:txBody>
      </p:sp>
      <p:sp>
        <p:nvSpPr>
          <p:cNvPr id="4" name="Rectangle 4">
            <a:extLst>
              <a:ext uri="{FF2B5EF4-FFF2-40B4-BE49-F238E27FC236}">
                <a16:creationId xmlns:a16="http://schemas.microsoft.com/office/drawing/2014/main" id="{EF94BB43-E224-DEE9-15D1-8FDDF20D201A}"/>
              </a:ext>
            </a:extLst>
          </p:cNvPr>
          <p:cNvSpPr>
            <a:spLocks noChangeArrowheads="1"/>
          </p:cNvSpPr>
          <p:nvPr/>
        </p:nvSpPr>
        <p:spPr bwMode="auto">
          <a:xfrm>
            <a:off x="163913" y="5099455"/>
            <a:ext cx="5768815" cy="1688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342900" indent="-342900">
              <a:buFont typeface="Arial" panose="020B0604020202020204" pitchFamily="34" charset="0"/>
              <a:buChar char="•"/>
              <a:defRPr sz="1300"/>
            </a:pPr>
            <a:r>
              <a:rPr lang="en-US">
                <a:latin typeface="Calibri"/>
                <a:ea typeface="Calibri"/>
                <a:cs typeface="Arial"/>
              </a:rPr>
              <a:t>C</a:t>
            </a:r>
            <a:r>
              <a:rPr>
                <a:latin typeface="Calibri"/>
                <a:ea typeface="Calibri"/>
                <a:cs typeface="Arial"/>
              </a:rPr>
              <a:t>onstrained </a:t>
            </a:r>
            <a:r>
              <a:rPr lang="en-US">
                <a:latin typeface="Calibri"/>
                <a:ea typeface="Calibri"/>
                <a:cs typeface="Arial"/>
              </a:rPr>
              <a:t>future material</a:t>
            </a:r>
            <a:r>
              <a:rPr>
                <a:latin typeface="Calibri"/>
                <a:ea typeface="Calibri"/>
                <a:cs typeface="Arial"/>
              </a:rPr>
              <a:t> </a:t>
            </a:r>
            <a:r>
              <a:rPr lang="en-US">
                <a:latin typeface="Calibri"/>
                <a:ea typeface="Calibri"/>
                <a:cs typeface="Arial"/>
              </a:rPr>
              <a:t>supplies can</a:t>
            </a:r>
            <a:r>
              <a:rPr>
                <a:latin typeface="Calibri"/>
                <a:ea typeface="Calibri"/>
                <a:cs typeface="Arial"/>
              </a:rPr>
              <a:t> </a:t>
            </a:r>
            <a:r>
              <a:rPr lang="en-US">
                <a:latin typeface="Calibri"/>
                <a:ea typeface="Calibri"/>
                <a:cs typeface="Arial"/>
              </a:rPr>
              <a:t>reduce</a:t>
            </a:r>
            <a:r>
              <a:rPr>
                <a:latin typeface="Calibri"/>
                <a:ea typeface="Calibri"/>
                <a:cs typeface="Arial"/>
              </a:rPr>
              <a:t> </a:t>
            </a:r>
            <a:r>
              <a:rPr lang="en-US">
                <a:latin typeface="Calibri"/>
                <a:ea typeface="Calibri"/>
                <a:cs typeface="Arial"/>
              </a:rPr>
              <a:t>the rate of </a:t>
            </a:r>
            <a:r>
              <a:rPr>
                <a:latin typeface="Calibri"/>
                <a:ea typeface="Calibri"/>
                <a:cs typeface="Arial"/>
              </a:rPr>
              <a:t>global power sector </a:t>
            </a:r>
            <a:r>
              <a:rPr lang="en-US">
                <a:latin typeface="Calibri"/>
                <a:ea typeface="Calibri"/>
                <a:cs typeface="Arial"/>
              </a:rPr>
              <a:t>investment</a:t>
            </a:r>
            <a:r>
              <a:rPr>
                <a:latin typeface="Calibri"/>
                <a:ea typeface="Calibri"/>
                <a:cs typeface="Arial"/>
              </a:rPr>
              <a:t> and increase</a:t>
            </a:r>
            <a:r>
              <a:rPr lang="en-US">
                <a:latin typeface="Calibri"/>
                <a:ea typeface="Calibri"/>
                <a:cs typeface="Arial"/>
              </a:rPr>
              <a:t> </a:t>
            </a:r>
            <a:r>
              <a:rPr>
                <a:latin typeface="Calibri"/>
                <a:ea typeface="Calibri"/>
                <a:cs typeface="Arial"/>
              </a:rPr>
              <a:t>electricity </a:t>
            </a:r>
            <a:r>
              <a:rPr lang="en-US">
                <a:latin typeface="Calibri"/>
                <a:ea typeface="Calibri"/>
                <a:cs typeface="Arial"/>
              </a:rPr>
              <a:t>prices</a:t>
            </a:r>
            <a:r>
              <a:rPr>
                <a:latin typeface="Calibri"/>
                <a:ea typeface="Calibri"/>
                <a:cs typeface="Arial"/>
              </a:rPr>
              <a:t>.</a:t>
            </a:r>
            <a:r>
              <a:rPr lang="en-US">
                <a:latin typeface="Calibri"/>
                <a:ea typeface="Calibri"/>
                <a:cs typeface="Arial"/>
              </a:rPr>
              <a:t> </a:t>
            </a:r>
          </a:p>
          <a:p>
            <a:pPr marL="342900" indent="-342900">
              <a:buFont typeface="Arial" panose="020B0604020202020204" pitchFamily="34" charset="0"/>
              <a:buChar char="•"/>
              <a:defRPr sz="1300"/>
            </a:pPr>
            <a:r>
              <a:rPr lang="en-US">
                <a:latin typeface="Calibri"/>
                <a:ea typeface="Calibri"/>
                <a:cs typeface="Arial"/>
              </a:rPr>
              <a:t>Such effects can be intensified when the power sector has high penetration of renewable energy and storage technologies. </a:t>
            </a:r>
            <a:endParaRPr lang="en-US">
              <a:ea typeface="Calibri" panose="020F0502020204030204" pitchFamily="34" charset="0"/>
            </a:endParaRPr>
          </a:p>
          <a:p>
            <a:pPr marL="342900" indent="-342900">
              <a:buFont typeface="Arial" panose="020B0604020202020204" pitchFamily="34" charset="0"/>
              <a:buChar char="•"/>
              <a:defRPr sz="1300"/>
            </a:pPr>
            <a:r>
              <a:rPr lang="en-US">
                <a:latin typeface="Calibri"/>
                <a:ea typeface="Calibri"/>
                <a:cs typeface="Arial"/>
              </a:rPr>
              <a:t>Increased material supplies and technological</a:t>
            </a:r>
            <a:r>
              <a:rPr>
                <a:latin typeface="Calibri"/>
                <a:ea typeface="Calibri"/>
                <a:cs typeface="Arial"/>
              </a:rPr>
              <a:t> innovations that decrease material intensities </a:t>
            </a:r>
            <a:r>
              <a:rPr lang="en-US">
                <a:latin typeface="Calibri"/>
                <a:ea typeface="Calibri"/>
                <a:cs typeface="Arial"/>
              </a:rPr>
              <a:t>can </a:t>
            </a:r>
            <a:r>
              <a:rPr>
                <a:latin typeface="Calibri"/>
                <a:ea typeface="Calibri"/>
                <a:cs typeface="Arial"/>
              </a:rPr>
              <a:t>alleviate the </a:t>
            </a:r>
            <a:r>
              <a:rPr lang="en-US">
                <a:latin typeface="Calibri"/>
                <a:ea typeface="Calibri"/>
                <a:cs typeface="Arial"/>
              </a:rPr>
              <a:t>limiting</a:t>
            </a:r>
            <a:r>
              <a:rPr>
                <a:latin typeface="Calibri"/>
                <a:ea typeface="Calibri"/>
                <a:cs typeface="Arial"/>
              </a:rPr>
              <a:t> effects of material supply constraints on power sector development.</a:t>
            </a:r>
            <a:endParaRPr lang="en-US">
              <a:latin typeface="Calibri"/>
              <a:ea typeface="Calibri"/>
              <a:cs typeface="Arial"/>
            </a:endParaRPr>
          </a:p>
        </p:txBody>
      </p:sp>
      <p:sp>
        <p:nvSpPr>
          <p:cNvPr id="8" name="Rectangle 4">
            <a:extLst>
              <a:ext uri="{FF2B5EF4-FFF2-40B4-BE49-F238E27FC236}">
                <a16:creationId xmlns:a16="http://schemas.microsoft.com/office/drawing/2014/main" id="{7401EFDF-50E3-340F-EBF7-9002B0511AE6}"/>
              </a:ext>
            </a:extLst>
          </p:cNvPr>
          <p:cNvSpPr>
            <a:spLocks noChangeArrowheads="1"/>
          </p:cNvSpPr>
          <p:nvPr/>
        </p:nvSpPr>
        <p:spPr bwMode="auto">
          <a:xfrm>
            <a:off x="203324" y="820326"/>
            <a:ext cx="5669153" cy="391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31775" indent="-231775" algn="ctr">
              <a:spcBef>
                <a:spcPct val="15000"/>
              </a:spcBef>
              <a:defRPr/>
            </a:pPr>
            <a:r>
              <a:rPr lang="en-US" sz="1400" b="1">
                <a:solidFill>
                  <a:prstClr val="black"/>
                </a:solidFill>
              </a:rPr>
              <a:t>Objective</a:t>
            </a:r>
          </a:p>
        </p:txBody>
      </p:sp>
      <p:sp>
        <p:nvSpPr>
          <p:cNvPr id="9" name="Rectangle 4">
            <a:extLst>
              <a:ext uri="{FF2B5EF4-FFF2-40B4-BE49-F238E27FC236}">
                <a16:creationId xmlns:a16="http://schemas.microsoft.com/office/drawing/2014/main" id="{E7A84942-FEBE-A930-6496-9FA34FD6C745}"/>
              </a:ext>
            </a:extLst>
          </p:cNvPr>
          <p:cNvSpPr>
            <a:spLocks noChangeArrowheads="1"/>
          </p:cNvSpPr>
          <p:nvPr/>
        </p:nvSpPr>
        <p:spPr bwMode="auto">
          <a:xfrm>
            <a:off x="203324" y="2150604"/>
            <a:ext cx="5669153" cy="4011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31775" indent="-231775" algn="ctr">
              <a:spcBef>
                <a:spcPct val="15000"/>
              </a:spcBef>
              <a:defRPr/>
            </a:pPr>
            <a:r>
              <a:rPr lang="en-US" sz="1400" b="1" dirty="0">
                <a:solidFill>
                  <a:prstClr val="black"/>
                </a:solidFill>
              </a:rPr>
              <a:t>Approach</a:t>
            </a:r>
          </a:p>
        </p:txBody>
      </p:sp>
      <p:sp>
        <p:nvSpPr>
          <p:cNvPr id="10" name="Rectangle 4">
            <a:extLst>
              <a:ext uri="{FF2B5EF4-FFF2-40B4-BE49-F238E27FC236}">
                <a16:creationId xmlns:a16="http://schemas.microsoft.com/office/drawing/2014/main" id="{145C8B62-5EEE-2E74-C2BB-F43010C0A1E8}"/>
              </a:ext>
            </a:extLst>
          </p:cNvPr>
          <p:cNvSpPr>
            <a:spLocks noChangeArrowheads="1"/>
          </p:cNvSpPr>
          <p:nvPr/>
        </p:nvSpPr>
        <p:spPr bwMode="auto">
          <a:xfrm>
            <a:off x="197728" y="4824911"/>
            <a:ext cx="5669153" cy="391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31775" indent="-231775" algn="ctr">
              <a:spcBef>
                <a:spcPct val="15000"/>
              </a:spcBef>
              <a:defRPr/>
            </a:pPr>
            <a:r>
              <a:rPr lang="en-US" sz="1400" b="1" dirty="0">
                <a:solidFill>
                  <a:prstClr val="black"/>
                </a:solidFill>
              </a:rPr>
              <a:t>Impact</a:t>
            </a:r>
          </a:p>
        </p:txBody>
      </p:sp>
      <p:pic>
        <p:nvPicPr>
          <p:cNvPr id="6" name="Picture 5">
            <a:extLst>
              <a:ext uri="{FF2B5EF4-FFF2-40B4-BE49-F238E27FC236}">
                <a16:creationId xmlns:a16="http://schemas.microsoft.com/office/drawing/2014/main" id="{396371DB-BF97-73E4-50E6-3DDBA6BFD657}"/>
              </a:ext>
            </a:extLst>
          </p:cNvPr>
          <p:cNvPicPr>
            <a:picLocks noChangeAspect="1"/>
          </p:cNvPicPr>
          <p:nvPr/>
        </p:nvPicPr>
        <p:blipFill>
          <a:blip r:embed="rId3"/>
          <a:stretch>
            <a:fillRect/>
          </a:stretch>
        </p:blipFill>
        <p:spPr>
          <a:xfrm>
            <a:off x="5926667" y="822813"/>
            <a:ext cx="6246519" cy="3236818"/>
          </a:xfrm>
          <a:prstGeom prst="rect">
            <a:avLst/>
          </a:prstGeom>
        </p:spPr>
      </p:pic>
    </p:spTree>
    <p:extLst>
      <p:ext uri="{BB962C8B-B14F-4D97-AF65-F5344CB8AC3E}">
        <p14:creationId xmlns:p14="http://schemas.microsoft.com/office/powerpoint/2010/main" val="3621823531"/>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3dd6b36f-9053-431b-948e-c92c94fa1af8">
      <Terms xmlns="http://schemas.microsoft.com/office/infopath/2007/PartnerControls"/>
    </lcf76f155ced4ddcb4097134ff3c332f>
    <TaxCatchAll xmlns="6c393795-268f-4662-9efe-940c571d540a" xsi:nil="true"/>
    <SharedWithUsers xmlns="6c393795-268f-4662-9efe-940c571d540a">
      <UserInfo>
        <DisplayName>Rice, Jennie S</DisplayName>
        <AccountId>12</AccountId>
        <AccountType/>
      </UserInfo>
      <UserInfo>
        <DisplayName>Vernon, Chris R</DisplayName>
        <AccountId>27</AccountId>
        <AccountType/>
      </UserInfo>
      <UserInfo>
        <DisplayName>Mcgrath, Casey R</DisplayName>
        <AccountId>11</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AF3DCE4A35DF2489B0FA14578B7EB9C" ma:contentTypeVersion="12" ma:contentTypeDescription="Create a new document." ma:contentTypeScope="" ma:versionID="faf1079ce1506b83608f5b4215338454">
  <xsd:schema xmlns:xsd="http://www.w3.org/2001/XMLSchema" xmlns:xs="http://www.w3.org/2001/XMLSchema" xmlns:p="http://schemas.microsoft.com/office/2006/metadata/properties" xmlns:ns2="3dd6b36f-9053-431b-948e-c92c94fa1af8" xmlns:ns3="6c393795-268f-4662-9efe-940c571d540a" targetNamespace="http://schemas.microsoft.com/office/2006/metadata/properties" ma:root="true" ma:fieldsID="4d709a063d34cc7f748a9fa1b9359265" ns2:_="" ns3:_="">
    <xsd:import namespace="3dd6b36f-9053-431b-948e-c92c94fa1af8"/>
    <xsd:import namespace="6c393795-268f-4662-9efe-940c571d540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d6b36f-9053-431b-948e-c92c94fa1af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260f1aaf-6244-4bb9-9bf9-38bf37385302"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c393795-268f-4662-9efe-940c571d540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bb38cd87-6fc5-4b59-a51d-8a8705125e1d}" ma:internalName="TaxCatchAll" ma:showField="CatchAllData" ma:web="6c393795-268f-4662-9efe-940c571d540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A57D9F0-2B85-430B-8843-0027C0E6F07C}">
  <ds:schemaRefs>
    <ds:schemaRef ds:uri="3dd6b36f-9053-431b-948e-c92c94fa1af8"/>
    <ds:schemaRef ds:uri="http://purl.org/dc/elements/1.1/"/>
    <ds:schemaRef ds:uri="6c393795-268f-4662-9efe-940c571d540a"/>
    <ds:schemaRef ds:uri="http://schemas.microsoft.com/office/infopath/2007/PartnerControls"/>
    <ds:schemaRef ds:uri="http://schemas.microsoft.com/office/2006/documentManagement/types"/>
    <ds:schemaRef ds:uri="http://purl.org/dc/dcmitype/"/>
    <ds:schemaRef ds:uri="http://purl.org/dc/terms/"/>
    <ds:schemaRef ds:uri="http://schemas.openxmlformats.org/package/2006/metadata/core-propertie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2C74935E-4390-47DD-99CE-60A5373B7B50}">
  <ds:schemaRefs>
    <ds:schemaRef ds:uri="http://schemas.microsoft.com/sharepoint/v3/contenttype/forms"/>
  </ds:schemaRefs>
</ds:datastoreItem>
</file>

<file path=customXml/itemProps3.xml><?xml version="1.0" encoding="utf-8"?>
<ds:datastoreItem xmlns:ds="http://schemas.openxmlformats.org/officeDocument/2006/customXml" ds:itemID="{468862FD-82ED-4CB1-8201-B3F3BF3B1E15}">
  <ds:schemaRefs>
    <ds:schemaRef ds:uri="3dd6b36f-9053-431b-948e-c92c94fa1af8"/>
    <ds:schemaRef ds:uri="6c393795-268f-4662-9efe-940c571d540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0</TotalTime>
  <Words>454</Words>
  <Application>Microsoft Office PowerPoint</Application>
  <PresentationFormat>Widescreen</PresentationFormat>
  <Paragraphs>16</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Slack-Lato</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lastModifiedBy>Jokerst, Kali</cp:lastModifiedBy>
  <cp:revision>15</cp:revision>
  <cp:lastPrinted>2011-05-11T17:30:12Z</cp:lastPrinted>
  <dcterms:created xsi:type="dcterms:W3CDTF">2017-11-02T21:19:41Z</dcterms:created>
  <dcterms:modified xsi:type="dcterms:W3CDTF">2024-10-30T14:43:20Z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0x0101000AF3DCE4A35DF2489B0FA14578B7EB9C</vt:lpwstr>
  </property>
  <property fmtid="{D5CDD505-2E9C-101B-9397-08002B2CF9AE}" pid="4" name="Order">
    <vt:r8>3400</vt:r8>
  </property>
  <property fmtid="{D5CDD505-2E9C-101B-9397-08002B2CF9AE}" pid="5" name="MediaServiceImageTags">
    <vt:lpwstr/>
  </property>
</Properties>
</file>