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4AEBAD-A7B8-3075-9AAB-08133B673BBB}" name="Wise, Marshall A" initials="WMA" userId="S::Marshall.Wise@pnnl.gov::d84c1332-f494-433f-b3f1-35d3dd92971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76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EF9C12-0612-14D6-7C36-71C80D826ACA}" v="21" dt="2024-10-09T14:51:52.5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se, Marshall A" userId="S::marshall.wise@pnnl.gov::d84c1332-f494-433f-b3f1-35d3dd929719" providerId="AD" clId="Web-{3A9958A7-31A4-71E3-3DEA-CEC270CF3BC2}"/>
    <pc:docChg chg="modSld">
      <pc:chgData name="Wise, Marshall A" userId="S::marshall.wise@pnnl.gov::d84c1332-f494-433f-b3f1-35d3dd929719" providerId="AD" clId="Web-{3A9958A7-31A4-71E3-3DEA-CEC270CF3BC2}" dt="2024-09-19T16:35:41.036" v="31" actId="20577"/>
      <pc:docMkLst>
        <pc:docMk/>
      </pc:docMkLst>
      <pc:sldChg chg="modSp">
        <pc:chgData name="Wise, Marshall A" userId="S::marshall.wise@pnnl.gov::d84c1332-f494-433f-b3f1-35d3dd929719" providerId="AD" clId="Web-{3A9958A7-31A4-71E3-3DEA-CEC270CF3BC2}" dt="2024-09-19T16:35:41.036" v="31" actId="20577"/>
        <pc:sldMkLst>
          <pc:docMk/>
          <pc:sldMk cId="3913439670" sldId="257"/>
        </pc:sldMkLst>
        <pc:spChg chg="mod">
          <ac:chgData name="Wise, Marshall A" userId="S::marshall.wise@pnnl.gov::d84c1332-f494-433f-b3f1-35d3dd929719" providerId="AD" clId="Web-{3A9958A7-31A4-71E3-3DEA-CEC270CF3BC2}" dt="2024-09-19T16:35:41.036" v="31" actId="20577"/>
          <ac:spMkLst>
            <pc:docMk/>
            <pc:sldMk cId="3913439670" sldId="257"/>
            <ac:spMk id="6" creationId="{FFC04BF0-ECF0-36A0-D6DF-184068AC6258}"/>
          </ac:spMkLst>
        </pc:spChg>
      </pc:sldChg>
    </pc:docChg>
  </pc:docChgLst>
  <pc:docChgLst>
    <pc:chgData name="Narayan, Kanishka Balu" userId="S::kanishka.narayan@pnnl.gov::97126ed6-38a1-4e0b-af25-a70092d3f494" providerId="AD" clId="Web-{D98DEFFF-F06E-CC76-1DE9-AB76453BC320}"/>
    <pc:docChg chg="delSld">
      <pc:chgData name="Narayan, Kanishka Balu" userId="S::kanishka.narayan@pnnl.gov::97126ed6-38a1-4e0b-af25-a70092d3f494" providerId="AD" clId="Web-{D98DEFFF-F06E-CC76-1DE9-AB76453BC320}" dt="2024-09-19T19:31:11.810" v="0"/>
      <pc:docMkLst>
        <pc:docMk/>
      </pc:docMkLst>
      <pc:sldChg chg="del">
        <pc:chgData name="Narayan, Kanishka Balu" userId="S::kanishka.narayan@pnnl.gov::97126ed6-38a1-4e0b-af25-a70092d3f494" providerId="AD" clId="Web-{D98DEFFF-F06E-CC76-1DE9-AB76453BC320}" dt="2024-09-19T19:31:11.810" v="0"/>
        <pc:sldMkLst>
          <pc:docMk/>
          <pc:sldMk cId="3913439670" sldId="257"/>
        </pc:sldMkLst>
      </pc:sldChg>
    </pc:docChg>
  </pc:docChgLst>
  <pc:docChgLst>
    <pc:chgData name="Jokerst, Kali" userId="a580cef8-9553-4548-9b23-e92e6b5a0412" providerId="ADAL" clId="{D4A349FF-1C7B-4A17-B54E-8912535EA4F4}"/>
    <pc:docChg chg="custSel modSld">
      <pc:chgData name="Jokerst, Kali" userId="a580cef8-9553-4548-9b23-e92e6b5a0412" providerId="ADAL" clId="{D4A349FF-1C7B-4A17-B54E-8912535EA4F4}" dt="2024-10-09T14:54:34.326" v="22" actId="313"/>
      <pc:docMkLst>
        <pc:docMk/>
      </pc:docMkLst>
      <pc:sldChg chg="modSp mod">
        <pc:chgData name="Jokerst, Kali" userId="a580cef8-9553-4548-9b23-e92e6b5a0412" providerId="ADAL" clId="{D4A349FF-1C7B-4A17-B54E-8912535EA4F4}" dt="2024-10-09T14:54:34.326" v="22" actId="313"/>
        <pc:sldMkLst>
          <pc:docMk/>
          <pc:sldMk cId="714720667" sldId="258"/>
        </pc:sldMkLst>
        <pc:spChg chg="mod">
          <ac:chgData name="Jokerst, Kali" userId="a580cef8-9553-4548-9b23-e92e6b5a0412" providerId="ADAL" clId="{D4A349FF-1C7B-4A17-B54E-8912535EA4F4}" dt="2024-10-09T14:54:34.326" v="22" actId="313"/>
          <ac:spMkLst>
            <pc:docMk/>
            <pc:sldMk cId="714720667" sldId="258"/>
            <ac:spMk id="6" creationId="{FFC04BF0-ECF0-36A0-D6DF-184068AC6258}"/>
          </ac:spMkLst>
        </pc:spChg>
      </pc:sldChg>
    </pc:docChg>
  </pc:docChgLst>
  <pc:docChgLst>
    <pc:chgData name="Jokerst, Kali" userId="S::kali.jokerst@pnnl.gov::a580cef8-9553-4548-9b23-e92e6b5a0412" providerId="AD" clId="Web-{77EF9C12-0612-14D6-7C36-71C80D826ACA}"/>
    <pc:docChg chg="modSld">
      <pc:chgData name="Jokerst, Kali" userId="S::kali.jokerst@pnnl.gov::a580cef8-9553-4548-9b23-e92e6b5a0412" providerId="AD" clId="Web-{77EF9C12-0612-14D6-7C36-71C80D826ACA}" dt="2024-10-09T14:51:52.589" v="20" actId="20577"/>
      <pc:docMkLst>
        <pc:docMk/>
      </pc:docMkLst>
      <pc:sldChg chg="modSp">
        <pc:chgData name="Jokerst, Kali" userId="S::kali.jokerst@pnnl.gov::a580cef8-9553-4548-9b23-e92e6b5a0412" providerId="AD" clId="Web-{77EF9C12-0612-14D6-7C36-71C80D826ACA}" dt="2024-10-09T14:51:52.589" v="20" actId="20577"/>
        <pc:sldMkLst>
          <pc:docMk/>
          <pc:sldMk cId="714720667" sldId="258"/>
        </pc:sldMkLst>
        <pc:spChg chg="mod">
          <ac:chgData name="Jokerst, Kali" userId="S::kali.jokerst@pnnl.gov::a580cef8-9553-4548-9b23-e92e6b5a0412" providerId="AD" clId="Web-{77EF9C12-0612-14D6-7C36-71C80D826ACA}" dt="2024-10-09T14:51:52.589" v="20" actId="20577"/>
          <ac:spMkLst>
            <pc:docMk/>
            <pc:sldMk cId="714720667" sldId="258"/>
            <ac:spMk id="6" creationId="{FFC04BF0-ECF0-36A0-D6DF-184068AC6258}"/>
          </ac:spMkLst>
        </pc:spChg>
      </pc:sldChg>
    </pc:docChg>
  </pc:docChgLst>
  <pc:docChgLst>
    <pc:chgData name="Wise, Marshall A" userId="d84c1332-f494-433f-b3f1-35d3dd929719" providerId="ADAL" clId="{958F811D-5479-4713-B907-0896E20FBFE5}"/>
    <pc:docChg chg="addSld modSld">
      <pc:chgData name="Wise, Marshall A" userId="d84c1332-f494-433f-b3f1-35d3dd929719" providerId="ADAL" clId="{958F811D-5479-4713-B907-0896E20FBFE5}" dt="2024-09-19T16:44:27.734" v="181"/>
      <pc:docMkLst>
        <pc:docMk/>
      </pc:docMkLst>
      <pc:sldChg chg="modSp add mod addCm">
        <pc:chgData name="Wise, Marshall A" userId="d84c1332-f494-433f-b3f1-35d3dd929719" providerId="ADAL" clId="{958F811D-5479-4713-B907-0896E20FBFE5}" dt="2024-09-19T16:44:27.734" v="181"/>
        <pc:sldMkLst>
          <pc:docMk/>
          <pc:sldMk cId="714720667" sldId="258"/>
        </pc:sldMkLst>
        <pc:spChg chg="mod">
          <ac:chgData name="Wise, Marshall A" userId="d84c1332-f494-433f-b3f1-35d3dd929719" providerId="ADAL" clId="{958F811D-5479-4713-B907-0896E20FBFE5}" dt="2024-09-19T16:43:35.489" v="180" actId="20577"/>
          <ac:spMkLst>
            <pc:docMk/>
            <pc:sldMk cId="714720667" sldId="258"/>
            <ac:spMk id="6" creationId="{FFC04BF0-ECF0-36A0-D6DF-184068AC6258}"/>
          </ac:spMkLst>
        </pc:spChg>
        <pc:extLst>
          <p:ext xmlns:p="http://schemas.openxmlformats.org/presentationml/2006/main" uri="{D6D511B9-2390-475A-947B-AFAB55BFBCF1}">
            <pc226:cmChg xmlns:pc226="http://schemas.microsoft.com/office/powerpoint/2022/06/main/command" chg="add">
              <pc226:chgData name="Wise, Marshall A" userId="d84c1332-f494-433f-b3f1-35d3dd929719" providerId="ADAL" clId="{958F811D-5479-4713-B907-0896E20FBFE5}" dt="2024-09-19T16:44:27.734" v="181"/>
              <pc2:cmMkLst xmlns:pc2="http://schemas.microsoft.com/office/powerpoint/2019/9/main/command">
                <pc:docMk/>
                <pc:sldMk cId="714720667" sldId="258"/>
                <pc2:cmMk id="{D8211598-B6D3-4B5C-B0E4-28E72324327D}"/>
              </pc2:cmMkLst>
            </pc226:cmChg>
          </p:ext>
        </pc:ext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C05D5-4374-B209-9BCB-E90A477F8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761328-965F-875A-31DE-FCE48D31C7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D31200-4710-2A69-C416-C375BB8274C7}"/>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5" name="Footer Placeholder 4">
            <a:extLst>
              <a:ext uri="{FF2B5EF4-FFF2-40B4-BE49-F238E27FC236}">
                <a16:creationId xmlns:a16="http://schemas.microsoft.com/office/drawing/2014/main" id="{66D5828B-542B-0876-ADEB-98291FB3FE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27E647-AA4D-9FCF-CA62-E01FE1375618}"/>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1111492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91772-82CA-C895-C717-915108A61F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D0C313-9483-93EE-E781-7D0E52A26B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52D11C-549E-20A8-995E-1BE2320E5156}"/>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5" name="Footer Placeholder 4">
            <a:extLst>
              <a:ext uri="{FF2B5EF4-FFF2-40B4-BE49-F238E27FC236}">
                <a16:creationId xmlns:a16="http://schemas.microsoft.com/office/drawing/2014/main" id="{6235C57E-40EC-7CF5-42F0-2B5DDD6B6B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3D659-AD84-DFF5-5312-EAA96343B5B6}"/>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248429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AEB31E-6891-28F1-7159-1E822F68AF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51A20F-918F-8DCB-91AC-D152EE33B2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EE82D5-AB99-C8D9-B389-5440E1AC5F14}"/>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5" name="Footer Placeholder 4">
            <a:extLst>
              <a:ext uri="{FF2B5EF4-FFF2-40B4-BE49-F238E27FC236}">
                <a16:creationId xmlns:a16="http://schemas.microsoft.com/office/drawing/2014/main" id="{D8CB4130-12CD-899E-318E-2CA1C100D6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033A0-67A9-0236-32FE-84ADC3253466}"/>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1020904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14FA6-9458-CDB2-B406-1C1FB80EC8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94D746-BAD3-1A18-C25D-6C07A5FDB4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77C620-E5B2-5A41-875B-3374A3D74557}"/>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5" name="Footer Placeholder 4">
            <a:extLst>
              <a:ext uri="{FF2B5EF4-FFF2-40B4-BE49-F238E27FC236}">
                <a16:creationId xmlns:a16="http://schemas.microsoft.com/office/drawing/2014/main" id="{C578FCC1-7B96-E6F3-7CFE-BE80B650DB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A3562-1B77-B282-2D38-5288F7C4FAC4}"/>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4258057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27893-F750-FAB6-1035-A4DDC9744F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0A57-100D-DF1F-924D-60CE3C4D12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33A419-1F4E-61A5-729C-1BF32D7CDBE2}"/>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5" name="Footer Placeholder 4">
            <a:extLst>
              <a:ext uri="{FF2B5EF4-FFF2-40B4-BE49-F238E27FC236}">
                <a16:creationId xmlns:a16="http://schemas.microsoft.com/office/drawing/2014/main" id="{62EFA0BD-194C-B203-D93D-900008738D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36A55A-047E-E01A-3E12-96B23DA4DB2A}"/>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4103064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9AD9-40C4-D78A-C09A-99C7123651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F23422-66D4-38BD-52C0-9A847573A3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7F3446-52EE-A3DD-AA82-79E830558F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F4B7DA-9BA1-B17E-FBE9-FBAA64C8D5A1}"/>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6" name="Footer Placeholder 5">
            <a:extLst>
              <a:ext uri="{FF2B5EF4-FFF2-40B4-BE49-F238E27FC236}">
                <a16:creationId xmlns:a16="http://schemas.microsoft.com/office/drawing/2014/main" id="{71906E4C-04A8-60F2-035A-E256DE286C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377BF0-7844-4E33-4AD0-F84286270D31}"/>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366214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F7910-C05F-AB5F-2B21-230D1C32C3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A1B919-48BD-E0C2-851A-48344DF5A2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FB91EF-5C20-BD16-3EA1-71910D3D86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14EA99-0EF3-01CF-6EB4-3F925D24BC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1EAAA5-699C-0C31-AD52-3BB825956E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50E400-AA31-4DF2-37E2-355921573D46}"/>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8" name="Footer Placeholder 7">
            <a:extLst>
              <a:ext uri="{FF2B5EF4-FFF2-40B4-BE49-F238E27FC236}">
                <a16:creationId xmlns:a16="http://schemas.microsoft.com/office/drawing/2014/main" id="{FD3E6434-96F1-B36E-FD08-2BCD8F5BB0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FE5929-81C6-BF36-4599-D2C284375760}"/>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3356357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C5427-6EF0-0BE3-1F80-8CA2780A46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26C431-1981-537F-B813-C091A3D93284}"/>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4" name="Footer Placeholder 3">
            <a:extLst>
              <a:ext uri="{FF2B5EF4-FFF2-40B4-BE49-F238E27FC236}">
                <a16:creationId xmlns:a16="http://schemas.microsoft.com/office/drawing/2014/main" id="{E7DA09CE-81E5-D3CE-444F-007E906B2D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42413E-0E0E-FEA9-3771-0EDFA39D0BAC}"/>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183618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96615B-BC85-B79F-7AFA-1EF3D15C1A92}"/>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3" name="Footer Placeholder 2">
            <a:extLst>
              <a:ext uri="{FF2B5EF4-FFF2-40B4-BE49-F238E27FC236}">
                <a16:creationId xmlns:a16="http://schemas.microsoft.com/office/drawing/2014/main" id="{681B0FF8-4968-6A93-4675-C6AFACFE4D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C33B60-9963-6465-A865-608B0EE40A0D}"/>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3727954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24C6-51D3-7F13-B88A-E132C8D381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851FB1-76B0-39FA-F8A3-B463CE2FC0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2135DA-51B1-9C9C-DF89-C2C5C140C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93658-D2EF-8C88-7CBF-8667D01C77D2}"/>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6" name="Footer Placeholder 5">
            <a:extLst>
              <a:ext uri="{FF2B5EF4-FFF2-40B4-BE49-F238E27FC236}">
                <a16:creationId xmlns:a16="http://schemas.microsoft.com/office/drawing/2014/main" id="{57B093C8-2A6D-1F67-C6AD-92FD7F9BC2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8916A1-1A94-FB43-9AA2-EC2C080914D3}"/>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326513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B1B92-F62D-FFDF-652A-9DCD656BF6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5E7621-0327-5A35-34B1-8BC706346B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CCABC2-3B43-36A2-9446-317D73E629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1106C7-F291-1A86-AB49-FB0185DD6025}"/>
              </a:ext>
            </a:extLst>
          </p:cNvPr>
          <p:cNvSpPr>
            <a:spLocks noGrp="1"/>
          </p:cNvSpPr>
          <p:nvPr>
            <p:ph type="dt" sz="half" idx="10"/>
          </p:nvPr>
        </p:nvSpPr>
        <p:spPr/>
        <p:txBody>
          <a:bodyPr/>
          <a:lstStyle/>
          <a:p>
            <a:fld id="{FE5ECD04-1451-4A03-8782-1C8004FE6DF9}" type="datetimeFigureOut">
              <a:rPr lang="en-US" smtClean="0"/>
              <a:t>10/9/2024</a:t>
            </a:fld>
            <a:endParaRPr lang="en-US"/>
          </a:p>
        </p:txBody>
      </p:sp>
      <p:sp>
        <p:nvSpPr>
          <p:cNvPr id="6" name="Footer Placeholder 5">
            <a:extLst>
              <a:ext uri="{FF2B5EF4-FFF2-40B4-BE49-F238E27FC236}">
                <a16:creationId xmlns:a16="http://schemas.microsoft.com/office/drawing/2014/main" id="{A69BF997-C347-DF95-4065-267A9891D2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6D8543-2BC9-8A52-2E4E-979A8DC0A436}"/>
              </a:ext>
            </a:extLst>
          </p:cNvPr>
          <p:cNvSpPr>
            <a:spLocks noGrp="1"/>
          </p:cNvSpPr>
          <p:nvPr>
            <p:ph type="sldNum" sz="quarter" idx="12"/>
          </p:nvPr>
        </p:nvSpPr>
        <p:spPr/>
        <p:txBody>
          <a:bodyPr/>
          <a:lstStyle/>
          <a:p>
            <a:fld id="{4F6947EC-E975-4451-BB9C-3FBE646FBFB1}" type="slidenum">
              <a:rPr lang="en-US" smtClean="0"/>
              <a:t>‹#›</a:t>
            </a:fld>
            <a:endParaRPr lang="en-US"/>
          </a:p>
        </p:txBody>
      </p:sp>
    </p:spTree>
    <p:extLst>
      <p:ext uri="{BB962C8B-B14F-4D97-AF65-F5344CB8AC3E}">
        <p14:creationId xmlns:p14="http://schemas.microsoft.com/office/powerpoint/2010/main" val="249524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7076E3-ADF7-3A0B-93E3-1C8DEE5A89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8179C-E818-92CB-64B8-FFA8E71B01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63F606-950F-F59E-6746-3B33C3C550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5ECD04-1451-4A03-8782-1C8004FE6DF9}" type="datetimeFigureOut">
              <a:rPr lang="en-US" smtClean="0"/>
              <a:t>10/9/2024</a:t>
            </a:fld>
            <a:endParaRPr lang="en-US"/>
          </a:p>
        </p:txBody>
      </p:sp>
      <p:sp>
        <p:nvSpPr>
          <p:cNvPr id="5" name="Footer Placeholder 4">
            <a:extLst>
              <a:ext uri="{FF2B5EF4-FFF2-40B4-BE49-F238E27FC236}">
                <a16:creationId xmlns:a16="http://schemas.microsoft.com/office/drawing/2014/main" id="{DF84B186-B365-A1CE-5A80-3529979977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804103-C6F2-2E8E-75D6-AF810F39E3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47EC-E975-4451-BB9C-3FBE646FBFB1}" type="slidenum">
              <a:rPr lang="en-US" smtClean="0"/>
              <a:t>‹#›</a:t>
            </a:fld>
            <a:endParaRPr lang="en-US"/>
          </a:p>
        </p:txBody>
      </p:sp>
    </p:spTree>
    <p:extLst>
      <p:ext uri="{BB962C8B-B14F-4D97-AF65-F5344CB8AC3E}">
        <p14:creationId xmlns:p14="http://schemas.microsoft.com/office/powerpoint/2010/main" val="545657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ED35E46E-EAD6-92C7-6AB1-3523D81388EC}"/>
              </a:ext>
            </a:extLst>
          </p:cNvPr>
          <p:cNvSpPr>
            <a:spLocks noChangeArrowheads="1"/>
          </p:cNvSpPr>
          <p:nvPr/>
        </p:nvSpPr>
        <p:spPr bwMode="auto">
          <a:xfrm>
            <a:off x="160106" y="99938"/>
            <a:ext cx="12031894"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a:latin typeface="Arial" panose="020B0604020202020204" pitchFamily="34" charset="0"/>
              </a:rPr>
              <a:t>A new dataset of the net income distributions for 190 countries from 1958 to 2015</a:t>
            </a:r>
          </a:p>
        </p:txBody>
      </p:sp>
      <p:sp>
        <p:nvSpPr>
          <p:cNvPr id="6" name="Rectangle 4">
            <a:extLst>
              <a:ext uri="{FF2B5EF4-FFF2-40B4-BE49-F238E27FC236}">
                <a16:creationId xmlns:a16="http://schemas.microsoft.com/office/drawing/2014/main" id="{FFC04BF0-ECF0-36A0-D6DF-184068AC6258}"/>
              </a:ext>
            </a:extLst>
          </p:cNvPr>
          <p:cNvSpPr>
            <a:spLocks noChangeArrowheads="1"/>
          </p:cNvSpPr>
          <p:nvPr/>
        </p:nvSpPr>
        <p:spPr bwMode="auto">
          <a:xfrm>
            <a:off x="152400" y="1143000"/>
            <a:ext cx="5512351" cy="55861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Develop a consistent dataset of income distributions across 190 countries from 1958 to 2015 measured in terms of net income. This dataset will enable calibrating multisector models and other classes of economic models with detailed data on income distributions. </a:t>
            </a:r>
            <a:endParaRPr lang="en-US" sz="1400" dirty="0">
              <a:cs typeface="Calibri"/>
            </a:endParaRPr>
          </a:p>
          <a:p>
            <a:pPr marL="231775" indent="-231775" algn="ctr">
              <a:spcBef>
                <a:spcPct val="15000"/>
              </a:spcBef>
              <a:defRPr/>
            </a:pPr>
            <a:r>
              <a:rPr lang="en-US" sz="1400" b="1" dirty="0"/>
              <a:t>Approach</a:t>
            </a:r>
            <a:endParaRPr lang="en-US" sz="1400" b="1" dirty="0">
              <a:ea typeface="Calibri"/>
              <a:cs typeface="Calibri"/>
            </a:endParaRPr>
          </a:p>
          <a:p>
            <a:pPr marL="285750" indent="-285750">
              <a:spcBef>
                <a:spcPct val="15000"/>
              </a:spcBef>
              <a:buFont typeface="Arial" pitchFamily="34" charset="0"/>
              <a:buChar char="●"/>
              <a:defRPr/>
            </a:pPr>
            <a:r>
              <a:rPr lang="en-US" sz="1400" dirty="0"/>
              <a:t>We first identified observations by the country and year of net income deciles from all available datasets (Luxembourg Income Study Database (LIS) , World Bank </a:t>
            </a:r>
            <a:r>
              <a:rPr lang="en-US" sz="1400" dirty="0" err="1"/>
              <a:t>PovCal</a:t>
            </a:r>
            <a:r>
              <a:rPr lang="en-US" sz="1400" dirty="0"/>
              <a:t> tool and individual research studies). In doing so, we prioritized the LIS dataset given its high data quality on the net income distribution.</a:t>
            </a:r>
            <a:endParaRPr lang="en-US" sz="1400" dirty="0">
              <a:cs typeface="Calibri"/>
            </a:endParaRPr>
          </a:p>
          <a:p>
            <a:pPr marL="285750" indent="-285750">
              <a:spcBef>
                <a:spcPct val="15000"/>
              </a:spcBef>
              <a:buFont typeface="Arial" pitchFamily="34" charset="0"/>
              <a:buChar char="●"/>
              <a:defRPr/>
            </a:pPr>
            <a:r>
              <a:rPr lang="en-US" sz="1400" dirty="0">
                <a:ea typeface="Calibri"/>
                <a:cs typeface="Calibri"/>
              </a:rPr>
              <a:t>For countries and years in which there were no net income data but consumption data were available, the net income distribution was imputed from consumption distribution with a regression approach. </a:t>
            </a:r>
          </a:p>
          <a:p>
            <a:pPr marL="285750" indent="-285750">
              <a:spcBef>
                <a:spcPct val="15000"/>
              </a:spcBef>
              <a:buFont typeface="Arial" pitchFamily="34" charset="0"/>
              <a:buChar char="●"/>
              <a:defRPr/>
            </a:pPr>
            <a:r>
              <a:rPr lang="en-US" sz="1400" dirty="0">
                <a:ea typeface="Calibri"/>
                <a:cs typeface="Calibri"/>
              </a:rPr>
              <a:t>Where there were no net income or consumption data, but the Gini coefficient, a summary metric of the income distribution, was available, we imputed the net income distribution from this summary measure using a </a:t>
            </a:r>
            <a:r>
              <a:rPr lang="en-US" sz="1400" dirty="0">
                <a:latin typeface="Calibri"/>
                <a:ea typeface="Calibri"/>
                <a:cs typeface="Calibri"/>
              </a:rPr>
              <a:t>P</a:t>
            </a:r>
            <a:r>
              <a:rPr lang="en-US" sz="1400" dirty="0">
                <a:latin typeface="Calibri"/>
                <a:ea typeface="Calibri"/>
                <a:cs typeface="Times New Roman"/>
              </a:rPr>
              <a:t>rincipal Component Analysis (</a:t>
            </a:r>
            <a:r>
              <a:rPr lang="en-US" sz="1400" dirty="0">
                <a:ea typeface="Calibri"/>
                <a:cs typeface="Calibri"/>
              </a:rPr>
              <a:t>PCA) based approach.</a:t>
            </a:r>
          </a:p>
          <a:p>
            <a:pPr algn="ctr" eaLnBrk="1" hangingPunct="1">
              <a:spcBef>
                <a:spcPct val="15000"/>
              </a:spcBef>
              <a:buFontTx/>
              <a:buNone/>
            </a:pPr>
            <a:r>
              <a:rPr lang="en-US" altLang="en-US" sz="1400" b="1" dirty="0"/>
              <a:t>Impact</a:t>
            </a:r>
            <a:endParaRPr lang="en-US" altLang="en-US" sz="1400" b="1" dirty="0">
              <a:cs typeface="Calibri"/>
            </a:endParaRPr>
          </a:p>
          <a:p>
            <a:pPr marL="283210" indent="-283210">
              <a:spcBef>
                <a:spcPct val="15000"/>
              </a:spcBef>
              <a:buFont typeface="Arial" panose="020B0604020202020204" pitchFamily="34" charset="0"/>
              <a:buChar char="●"/>
            </a:pPr>
            <a:r>
              <a:rPr lang="en-US" altLang="en-US" sz="1400" dirty="0"/>
              <a:t>To our knowledge there is no other dataset that presents consistent data at multiple geographical scales that have been documented in a peer-reviewed article.</a:t>
            </a:r>
            <a:endParaRPr lang="en-US" altLang="en-US" sz="1400" dirty="0">
              <a:cs typeface="Calibri"/>
            </a:endParaRPr>
          </a:p>
          <a:p>
            <a:pPr marL="283210" indent="-283210">
              <a:spcBef>
                <a:spcPct val="15000"/>
              </a:spcBef>
              <a:buFont typeface="Arial" panose="020B0604020202020204" pitchFamily="34" charset="0"/>
              <a:buChar char="●"/>
            </a:pPr>
            <a:r>
              <a:rPr lang="en-US" altLang="en-US" sz="1400" dirty="0">
                <a:ea typeface="Calibri"/>
                <a:cs typeface="Calibri"/>
              </a:rPr>
              <a:t>This complete and harmonized dataset may be useful for efforts related to the modeling of the net income distribution.</a:t>
            </a:r>
          </a:p>
        </p:txBody>
      </p:sp>
      <p:sp>
        <p:nvSpPr>
          <p:cNvPr id="10" name="TextBox 9">
            <a:extLst>
              <a:ext uri="{FF2B5EF4-FFF2-40B4-BE49-F238E27FC236}">
                <a16:creationId xmlns:a16="http://schemas.microsoft.com/office/drawing/2014/main" id="{4F9A617F-9106-6A36-C8FC-76DB799B876D}"/>
              </a:ext>
            </a:extLst>
          </p:cNvPr>
          <p:cNvSpPr txBox="1"/>
          <p:nvPr/>
        </p:nvSpPr>
        <p:spPr>
          <a:xfrm>
            <a:off x="5544212" y="5330279"/>
            <a:ext cx="6128425" cy="430887"/>
          </a:xfrm>
          <a:prstGeom prst="rect">
            <a:avLst/>
          </a:prstGeom>
          <a:solidFill>
            <a:schemeClr val="bg1"/>
          </a:solidFill>
        </p:spPr>
        <p:txBody>
          <a:bodyPr wrap="square" rtlCol="0">
            <a:spAutoFit/>
          </a:bodyPr>
          <a:lstStyle/>
          <a:p>
            <a:r>
              <a:rPr lang="en-US" sz="1100">
                <a:solidFill>
                  <a:schemeClr val="accent1"/>
                </a:solidFill>
              </a:rPr>
              <a:t>Summary of data availability globally in our dataset for two years (2010 and 2015) where the color represents both data availability and how the data was sourced (i.e. through original data or imputation) </a:t>
            </a:r>
            <a:endParaRPr lang="en-US" sz="1400">
              <a:solidFill>
                <a:schemeClr val="accent1"/>
              </a:solidFill>
            </a:endParaRPr>
          </a:p>
        </p:txBody>
      </p:sp>
      <p:sp>
        <p:nvSpPr>
          <p:cNvPr id="15" name="Text Box 6">
            <a:extLst>
              <a:ext uri="{FF2B5EF4-FFF2-40B4-BE49-F238E27FC236}">
                <a16:creationId xmlns:a16="http://schemas.microsoft.com/office/drawing/2014/main" id="{6C249FE4-A6DE-E1B5-FC7B-CFA8654BA71E}"/>
              </a:ext>
            </a:extLst>
          </p:cNvPr>
          <p:cNvSpPr txBox="1">
            <a:spLocks noChangeArrowheads="1"/>
          </p:cNvSpPr>
          <p:nvPr/>
        </p:nvSpPr>
        <p:spPr bwMode="auto">
          <a:xfrm>
            <a:off x="5664751" y="5842435"/>
            <a:ext cx="6229215" cy="830997"/>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200" dirty="0"/>
              <a:t>Narayan, K. B., O'Neill, B. C., Waldhoff, S., and Tebaldi, C.: A consistent dataset for the net income distribution for 190 countries and aggregated to 32 geographical regions from 1958 to 2015, Earth Syst. Sci. Data, 16, 2333–2349, https://doi.org/10.5194/essd-16-2333-2024, 2024. The complete dataset is also available on Zenodo here-  https://zenodo.org/records/11222880</a:t>
            </a:r>
          </a:p>
        </p:txBody>
      </p:sp>
      <p:pic>
        <p:nvPicPr>
          <p:cNvPr id="4" name="Picture 3">
            <a:extLst>
              <a:ext uri="{FF2B5EF4-FFF2-40B4-BE49-F238E27FC236}">
                <a16:creationId xmlns:a16="http://schemas.microsoft.com/office/drawing/2014/main" id="{C5BC3B2D-48D0-5799-DB02-CF618EFA7AC4}"/>
              </a:ext>
            </a:extLst>
          </p:cNvPr>
          <p:cNvPicPr>
            <a:picLocks noChangeAspect="1"/>
          </p:cNvPicPr>
          <p:nvPr/>
        </p:nvPicPr>
        <p:blipFill>
          <a:blip r:embed="rId2"/>
          <a:stretch>
            <a:fillRect/>
          </a:stretch>
        </p:blipFill>
        <p:spPr>
          <a:xfrm>
            <a:off x="5544212" y="1088549"/>
            <a:ext cx="6572997" cy="4243184"/>
          </a:xfrm>
          <a:prstGeom prst="rect">
            <a:avLst/>
          </a:prstGeom>
        </p:spPr>
      </p:pic>
    </p:spTree>
    <p:extLst>
      <p:ext uri="{BB962C8B-B14F-4D97-AF65-F5344CB8AC3E}">
        <p14:creationId xmlns:p14="http://schemas.microsoft.com/office/powerpoint/2010/main" val="7147206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F3DCE4A35DF2489B0FA14578B7EB9C" ma:contentTypeVersion="6" ma:contentTypeDescription="Create a new document." ma:contentTypeScope="" ma:versionID="e2a616fd8b8821c3b7c6fdbc675099db">
  <xsd:schema xmlns:xsd="http://www.w3.org/2001/XMLSchema" xmlns:xs="http://www.w3.org/2001/XMLSchema" xmlns:p="http://schemas.microsoft.com/office/2006/metadata/properties" xmlns:ns2="3dd6b36f-9053-431b-948e-c92c94fa1af8" xmlns:ns3="6c393795-268f-4662-9efe-940c571d540a" targetNamespace="http://schemas.microsoft.com/office/2006/metadata/properties" ma:root="true" ma:fieldsID="6d8bbc7f7f4906d342c05c4b13e171c9" ns2:_="" ns3:_="">
    <xsd:import namespace="3dd6b36f-9053-431b-948e-c92c94fa1af8"/>
    <xsd:import namespace="6c393795-268f-4662-9efe-940c571d540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6b36f-9053-431b-948e-c92c94fa1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393795-268f-4662-9efe-940c571d54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3385A5F-40AA-44A2-97C6-091F6FDED222}">
  <ds:schemaRefs>
    <ds:schemaRef ds:uri="3dd6b36f-9053-431b-948e-c92c94fa1af8"/>
    <ds:schemaRef ds:uri="6c393795-268f-4662-9efe-940c571d540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D8C9068-8C05-4275-9C9E-C90CD9A74DCC}">
  <ds:schemaRefs>
    <ds:schemaRef ds:uri="http://schemas.microsoft.com/sharepoint/v3/contenttype/forms"/>
  </ds:schemaRefs>
</ds:datastoreItem>
</file>

<file path=customXml/itemProps3.xml><?xml version="1.0" encoding="utf-8"?>
<ds:datastoreItem xmlns:ds="http://schemas.openxmlformats.org/officeDocument/2006/customXml" ds:itemID="{20A95BDF-8F38-4C38-81BE-4DA5C0555CF2}">
  <ds:schemaRefs>
    <ds:schemaRef ds:uri="http://purl.org/dc/terms/"/>
    <ds:schemaRef ds:uri="3dd6b36f-9053-431b-948e-c92c94fa1af8"/>
    <ds:schemaRef ds:uri="http://www.w3.org/XML/1998/namespace"/>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6c393795-268f-4662-9efe-940c571d540a"/>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362</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Narayan, Kanishka Balu</dc:creator>
  <cp:lastModifiedBy>Jokerst, Kali</cp:lastModifiedBy>
  <cp:revision>10</cp:revision>
  <dcterms:created xsi:type="dcterms:W3CDTF">2023-07-06T17:22:54Z</dcterms:created>
  <dcterms:modified xsi:type="dcterms:W3CDTF">2024-10-09T14:54:43Z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0x0101000AF3DCE4A35DF2489B0FA14578B7EB9C</vt:lpwstr>
  </property>
</Properties>
</file>