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0" r:id="rId2"/>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91A7B2-D6E2-489A-BCB1-4F6D6DC9E4A8}" v="6" dt="2024-12-02T19:03:26.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12/2/2024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a:p>
        </p:txBody>
      </p:sp>
    </p:spTree>
    <p:extLst>
      <p:ext uri="{BB962C8B-B14F-4D97-AF65-F5344CB8AC3E}">
        <p14:creationId xmlns:p14="http://schemas.microsoft.com/office/powerpoint/2010/main" val="57960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12/2/2024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12/2/2024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12/2/2024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12/2/2024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12/2/2024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12/2/2024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12/2/2024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36019" y="1292580"/>
            <a:ext cx="5838983"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t>Implement a dynamic forest harvest model in a global multisector dynamics </a:t>
            </a:r>
            <a:r>
              <a:rPr lang="en-US"/>
              <a:t>model </a:t>
            </a:r>
            <a:r>
              <a:t>to evaluate the interactions between forest management decisions and other sectors in the economy, focusing on the effects of </a:t>
            </a:r>
            <a:r>
              <a:rPr lang="en-US"/>
              <a:t>changing timber prices and crop prices</a:t>
            </a:r>
            <a:r>
              <a:t> on forest </a:t>
            </a:r>
            <a:r>
              <a:rPr lang="en-US"/>
              <a:t>plantation, clearing</a:t>
            </a:r>
            <a:r>
              <a:t> and </a:t>
            </a:r>
            <a:r>
              <a:rPr lang="en-US"/>
              <a:t>harvest </a:t>
            </a:r>
            <a:r>
              <a:t>rotation ages.</a:t>
            </a:r>
          </a:p>
        </p:txBody>
      </p:sp>
      <p:sp>
        <p:nvSpPr>
          <p:cNvPr id="3077" name="Text Box 6"/>
          <p:cNvSpPr txBox="1">
            <a:spLocks noChangeArrowheads="1"/>
          </p:cNvSpPr>
          <p:nvPr/>
        </p:nvSpPr>
        <p:spPr bwMode="auto">
          <a:xfrm>
            <a:off x="6220758" y="5832552"/>
            <a:ext cx="5808825" cy="7694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a:t>Narayan, Kanishka B., </a:t>
            </a:r>
            <a:r>
              <a:rPr sz="1100" b="0" err="1"/>
              <a:t>Pralit</a:t>
            </a:r>
            <a:r>
              <a:rPr sz="1100" b="0"/>
              <a:t> Patel, Marshall Wise, Abigail Snyder, Kate Calvin, and Neal Graham. 2024. Seeing the Forest for the Trees: Implementing Dynamic Representation of Forest Management and Forest Carbon in a Long-Term Global Multisector Model. Environmental Research Letters 19 (104044). https://</a:t>
            </a:r>
            <a:r>
              <a:rPr sz="1100" b="0" err="1"/>
              <a:t>doi.org</a:t>
            </a:r>
            <a:r>
              <a:rPr sz="1100" b="0"/>
              <a:t>/10.1088/1748-9326/ad6ea3.</a:t>
            </a:r>
          </a:p>
        </p:txBody>
      </p:sp>
      <p:sp>
        <p:nvSpPr>
          <p:cNvPr id="3078" name="TextBox 9"/>
          <p:cNvSpPr txBox="1">
            <a:spLocks noChangeArrowheads="1"/>
          </p:cNvSpPr>
          <p:nvPr/>
        </p:nvSpPr>
        <p:spPr bwMode="auto">
          <a:xfrm>
            <a:off x="6223015" y="4788282"/>
            <a:ext cx="580882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sz="1100" b="1">
                <a:solidFill>
                  <a:srgbClr val="0000FF"/>
                </a:solidFill>
                <a:latin typeface="Calibri"/>
                <a:ea typeface="Calibri"/>
                <a:cs typeface="Arial"/>
              </a:rPr>
              <a:t>Global accessible or unprotected forest cover by age in thousand km2 from 1990-2100 under the Baseline and a scenario where land use and land cover changes are </a:t>
            </a:r>
            <a:r>
              <a:rPr lang="en-US" sz="1100" b="1">
                <a:solidFill>
                  <a:srgbClr val="0000FF"/>
                </a:solidFill>
                <a:latin typeface="Calibri"/>
                <a:ea typeface="Calibri"/>
                <a:cs typeface="Times New Roman"/>
              </a:rPr>
              <a:t>consistent with reaching a global 2.6 W/m^2 radiative forcing in the Year 2100</a:t>
            </a:r>
            <a:r>
              <a:rPr lang="en-US" sz="1100" b="1">
                <a:solidFill>
                  <a:srgbClr val="0000FF"/>
                </a:solidFill>
                <a:latin typeface="Calibri"/>
                <a:ea typeface="Calibri"/>
                <a:cs typeface="Arial"/>
              </a:rPr>
              <a:t>. </a:t>
            </a:r>
            <a:r>
              <a:rPr lang="en-US" sz="1100" b="1" dirty="0">
                <a:solidFill>
                  <a:srgbClr val="0000FF"/>
                </a:solidFill>
                <a:latin typeface="Calibri"/>
                <a:ea typeface="Calibri"/>
                <a:cs typeface="Arial"/>
              </a:rPr>
              <a:t>Lighter colors thus represent younger forests with yellow representing new plantations in any given year (age 0). Darkening of colors represents preservation of forests which represents biomass accumulation. </a:t>
            </a:r>
            <a:endParaRPr lang="en-US" sz="1100" b="1" dirty="0">
              <a:latin typeface="Calibri"/>
              <a:ea typeface="Calibri"/>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51884" y="2590800"/>
            <a:ext cx="589670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lang="en-US"/>
              <a:t>We implement a novel dynamic forest harvest model in a global state of the art multi-sector dynamics model: the Global Change Analysis Model (GCAM). </a:t>
            </a:r>
          </a:p>
          <a:p>
            <a:pPr marL="285750" indent="-285750" algn="l">
              <a:buFont typeface="Arial" panose="020B0604020202020204" pitchFamily="34" charset="0"/>
              <a:buChar char="•"/>
              <a:defRPr sz="1300"/>
            </a:pPr>
            <a:r>
              <a:rPr lang="en-US"/>
              <a:t>We implement an approach that explicitly tracks forest age and generates rotation ages for forest harvest that are responsive to changes in wood prices, changes in forest age and regional preferences for forest rotation.</a:t>
            </a:r>
          </a:p>
          <a:p>
            <a:pPr marL="285750" indent="-285750" algn="l">
              <a:buFont typeface="Arial" panose="020B0604020202020204" pitchFamily="34" charset="0"/>
              <a:buChar char="•"/>
              <a:defRPr sz="1300"/>
            </a:pPr>
            <a:r>
              <a:rPr lang="en-US"/>
              <a:t>With our changes, the forest sector in GCAM competes for investment with other land use types in the future years and the model can produce forest rotation ages that are responsive to changes from other sectors of the economy.</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36019" y="4754323"/>
            <a:ext cx="5834666" cy="184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lang="en-US"/>
              <a:t>Our baseline scenario results indicates that with the new forest harvest model, the current global wood product demand in GCAM can be met with minimal loss of old growth forest through the age-based harvest decisions.</a:t>
            </a:r>
            <a:endParaRPr/>
          </a:p>
          <a:p>
            <a:pPr marL="285750" indent="-285750" algn="l">
              <a:buFont typeface="Arial" panose="020B0604020202020204" pitchFamily="34" charset="0"/>
              <a:buChar char="•"/>
              <a:defRPr sz="1300"/>
            </a:pPr>
            <a:r>
              <a:rPr lang="en-US"/>
              <a:t>We find that economic pressure for deforestation is a bigger driver of global forest change than wood harvests, especially in developing regions. </a:t>
            </a:r>
          </a:p>
          <a:p>
            <a:pPr marL="285750" indent="-285750">
              <a:buFont typeface="Arial" panose="020B0604020202020204" pitchFamily="34" charset="0"/>
              <a:buChar char="•"/>
              <a:defRPr sz="1300"/>
            </a:pPr>
            <a:r>
              <a:rPr lang="en-US">
                <a:latin typeface="Calibri"/>
                <a:cs typeface="Arial"/>
              </a:rPr>
              <a:t>Under alternative scenarios where terrestrial carbon is valued and energy systems are reducing their carbon footprint, there is an increase in forest plantations in total. However, there can be decreases in forest cover in some regions where forest land competes with land for bio-energy crops.</a:t>
            </a:r>
          </a:p>
          <a:p>
            <a:pPr marL="285750" indent="-285750" algn="l">
              <a:buFont typeface="Arial" panose="020B0604020202020204" pitchFamily="34" charset="0"/>
              <a:buChar char="•"/>
              <a:defRPr sz="1300"/>
            </a:pPr>
            <a:endParaRPr lang="en-US"/>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98066" y="1014720"/>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98066" y="2283584"/>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69896" y="4453393"/>
            <a:ext cx="5997932"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Impact</a:t>
            </a:r>
          </a:p>
        </p:txBody>
      </p:sp>
      <p:pic>
        <p:nvPicPr>
          <p:cNvPr id="6" name="Picture 5">
            <a:extLst>
              <a:ext uri="{FF2B5EF4-FFF2-40B4-BE49-F238E27FC236}">
                <a16:creationId xmlns:a16="http://schemas.microsoft.com/office/drawing/2014/main" id="{FAEE9BF9-9779-0CF9-04B0-1BB876FA6075}"/>
              </a:ext>
            </a:extLst>
          </p:cNvPr>
          <p:cNvPicPr>
            <a:picLocks noChangeAspect="1"/>
          </p:cNvPicPr>
          <p:nvPr/>
        </p:nvPicPr>
        <p:blipFill>
          <a:blip r:embed="rId3"/>
          <a:stretch>
            <a:fillRect/>
          </a:stretch>
        </p:blipFill>
        <p:spPr>
          <a:xfrm>
            <a:off x="6064721" y="1028182"/>
            <a:ext cx="5944115" cy="3798137"/>
          </a:xfrm>
          <a:prstGeom prst="rect">
            <a:avLst/>
          </a:prstGeom>
        </p:spPr>
      </p:pic>
      <p:sp>
        <p:nvSpPr>
          <p:cNvPr id="7" name="TextBox 6">
            <a:extLst>
              <a:ext uri="{FF2B5EF4-FFF2-40B4-BE49-F238E27FC236}">
                <a16:creationId xmlns:a16="http://schemas.microsoft.com/office/drawing/2014/main" id="{4BA462E3-503E-99B8-BEF0-9C02C1D21F8C}"/>
              </a:ext>
            </a:extLst>
          </p:cNvPr>
          <p:cNvSpPr txBox="1"/>
          <p:nvPr/>
        </p:nvSpPr>
        <p:spPr>
          <a:xfrm>
            <a:off x="311621" y="112176"/>
            <a:ext cx="11506200" cy="830997"/>
          </a:xfrm>
          <a:prstGeom prst="rect">
            <a:avLst/>
          </a:prstGeom>
          <a:noFill/>
        </p:spPr>
        <p:txBody>
          <a:bodyPr wrap="square" rtlCol="0">
            <a:spAutoFit/>
          </a:bodyPr>
          <a:lstStyle/>
          <a:p>
            <a:r>
              <a:rPr lang="en-US" sz="2400" b="1"/>
              <a:t>Dynamic representation of forest management and forest carbon in a long-term global multisector model</a:t>
            </a:r>
          </a:p>
        </p:txBody>
      </p:sp>
    </p:spTree>
    <p:extLst>
      <p:ext uri="{BB962C8B-B14F-4D97-AF65-F5344CB8AC3E}">
        <p14:creationId xmlns:p14="http://schemas.microsoft.com/office/powerpoint/2010/main" val="402443451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16DF2E0E-F5A2-45F7-BF56-32503F500A0C}"/>
</file>

<file path=customXml/itemProps2.xml><?xml version="1.0" encoding="utf-8"?>
<ds:datastoreItem xmlns:ds="http://schemas.openxmlformats.org/officeDocument/2006/customXml" ds:itemID="{4B46856B-DBC2-4B10-9929-F31A1B1ACEB1}"/>
</file>

<file path=customXml/itemProps3.xml><?xml version="1.0" encoding="utf-8"?>
<ds:datastoreItem xmlns:ds="http://schemas.openxmlformats.org/officeDocument/2006/customXml" ds:itemID="{8A57AA19-CEF3-44F0-946F-334B4380F075}"/>
</file>

<file path=docProps/app.xml><?xml version="1.0" encoding="utf-8"?>
<Properties xmlns="http://schemas.openxmlformats.org/officeDocument/2006/extended-properties" xmlns:vt="http://schemas.openxmlformats.org/officeDocument/2006/docPropsVTypes">
  <Template>DOE-Sample-Slide-Highlights-Template</Template>
  <TotalTime>0</TotalTime>
  <Words>419</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2024-12-02T19:03:26Z</dcterms:created>
  <dcterms:modified xsi:type="dcterms:W3CDTF">2024-12-02T19:03:46Z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3400</vt:r8>
  </property>
  <property fmtid="{D5CDD505-2E9C-101B-9397-08002B2CF9AE}" pid="3" name="MediaServiceImageTags">
    <vt:lpwstr/>
  </property>
  <property fmtid="{D5CDD505-2E9C-101B-9397-08002B2CF9AE}" pid="4" name="ContentTypeId">
    <vt:lpwstr>0x0101000AF3DCE4A35DF2489B0FA14578B7EB9C</vt:lpwstr>
  </property>
  <property fmtid="{D5CDD505-2E9C-101B-9397-08002B2CF9AE}" pid="5" name="_dlc_DocIdItemGuid">
    <vt:lpwstr>75333844-ddec-49b7-ae1e-c27b23a45b5c</vt:lpwstr>
  </property>
</Properties>
</file>