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C907A6-C131-EBA8-BC15-5684EB98CEEC}" name="Dorheim, Kalyn R" initials="DR" userId="S::kalyn.dorheim@pnnl.gov::7da2f341-76ae-4380-aaa2-30ac9c53c8b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Wise, Marshall A" initials="WA" lastIdx="3" clrIdx="1">
    <p:extLst>
      <p:ext uri="{19B8F6BF-5375-455C-9EA6-DF929625EA0E}">
        <p15:presenceInfo xmlns:p15="http://schemas.microsoft.com/office/powerpoint/2012/main" userId="S::marshall.wise@pnnl.gov::d84c1332-f494-433f-b3f1-35d3dd9297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rheim, Kalyn R" userId="S::kalyn.dorheim@pnnl.gov::7da2f341-76ae-4380-aaa2-30ac9c53c8b0" providerId="AD" clId="Web-{65F9907E-EB72-9C2F-19F3-6EB246CF92D8}"/>
    <pc:docChg chg="modSld">
      <pc:chgData name="Dorheim, Kalyn R" userId="S::kalyn.dorheim@pnnl.gov::7da2f341-76ae-4380-aaa2-30ac9c53c8b0" providerId="AD" clId="Web-{65F9907E-EB72-9C2F-19F3-6EB246CF92D8}" dt="2024-04-29T14:56:21.119" v="46" actId="20577"/>
      <pc:docMkLst>
        <pc:docMk/>
      </pc:docMkLst>
      <pc:sldChg chg="addSp delSp modSp">
        <pc:chgData name="Dorheim, Kalyn R" userId="S::kalyn.dorheim@pnnl.gov::7da2f341-76ae-4380-aaa2-30ac9c53c8b0" providerId="AD" clId="Web-{65F9907E-EB72-9C2F-19F3-6EB246CF92D8}" dt="2024-04-29T14:56:21.119" v="46" actId="20577"/>
        <pc:sldMkLst>
          <pc:docMk/>
          <pc:sldMk cId="0" sldId="258"/>
        </pc:sldMkLst>
        <pc:spChg chg="mod">
          <ac:chgData name="Dorheim, Kalyn R" userId="S::kalyn.dorheim@pnnl.gov::7da2f341-76ae-4380-aaa2-30ac9c53c8b0" providerId="AD" clId="Web-{65F9907E-EB72-9C2F-19F3-6EB246CF92D8}" dt="2024-04-29T14:55:39.509" v="34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Dorheim, Kalyn R" userId="S::kalyn.dorheim@pnnl.gov::7da2f341-76ae-4380-aaa2-30ac9c53c8b0" providerId="AD" clId="Web-{65F9907E-EB72-9C2F-19F3-6EB246CF92D8}" dt="2024-04-29T14:53:37.600" v="1" actId="20577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Dorheim, Kalyn R" userId="S::kalyn.dorheim@pnnl.gov::7da2f341-76ae-4380-aaa2-30ac9c53c8b0" providerId="AD" clId="Web-{65F9907E-EB72-9C2F-19F3-6EB246CF92D8}" dt="2024-04-29T14:56:21.119" v="46" actId="20577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Dorheim, Kalyn R" userId="S::kalyn.dorheim@pnnl.gov::7da2f341-76ae-4380-aaa2-30ac9c53c8b0" providerId="AD" clId="Web-{65F9907E-EB72-9C2F-19F3-6EB246CF92D8}" dt="2024-04-29T14:56:20.932" v="44" actId="14100"/>
          <ac:spMkLst>
            <pc:docMk/>
            <pc:sldMk cId="0" sldId="258"/>
            <ac:spMk id="3078" creationId="{00000000-0000-0000-0000-000000000000}"/>
          </ac:spMkLst>
        </pc:spChg>
        <pc:picChg chg="add mod">
          <ac:chgData name="Dorheim, Kalyn R" userId="S::kalyn.dorheim@pnnl.gov::7da2f341-76ae-4380-aaa2-30ac9c53c8b0" providerId="AD" clId="Web-{65F9907E-EB72-9C2F-19F3-6EB246CF92D8}" dt="2024-04-29T14:56:19.979" v="38" actId="1076"/>
          <ac:picMkLst>
            <pc:docMk/>
            <pc:sldMk cId="0" sldId="258"/>
            <ac:picMk id="2" creationId="{2B7C400A-BB72-14E2-AA08-A69B378F3EFE}"/>
          </ac:picMkLst>
        </pc:picChg>
        <pc:picChg chg="del">
          <ac:chgData name="Dorheim, Kalyn R" userId="S::kalyn.dorheim@pnnl.gov::7da2f341-76ae-4380-aaa2-30ac9c53c8b0" providerId="AD" clId="Web-{65F9907E-EB72-9C2F-19F3-6EB246CF92D8}" dt="2024-04-29T14:56:16.072" v="35"/>
          <ac:picMkLst>
            <pc:docMk/>
            <pc:sldMk cId="0" sldId="258"/>
            <ac:picMk id="3080" creationId="{00000000-0000-0000-0000-000000000000}"/>
          </ac:picMkLst>
        </pc:picChg>
      </pc:sldChg>
    </pc:docChg>
  </pc:docChgLst>
  <pc:docChgLst>
    <pc:chgData name="Jokerst, Kali" userId="a580cef8-9553-4548-9b23-e92e6b5a0412" providerId="ADAL" clId="{1EDE7E5D-DA8C-4BD8-9E0B-13DF140B380A}"/>
    <pc:docChg chg="custSel modSld">
      <pc:chgData name="Jokerst, Kali" userId="a580cef8-9553-4548-9b23-e92e6b5a0412" providerId="ADAL" clId="{1EDE7E5D-DA8C-4BD8-9E0B-13DF140B380A}" dt="2024-10-09T14:01:58.315" v="15" actId="20577"/>
      <pc:docMkLst>
        <pc:docMk/>
      </pc:docMkLst>
      <pc:sldChg chg="modSp mod delCm modCm">
        <pc:chgData name="Jokerst, Kali" userId="a580cef8-9553-4548-9b23-e92e6b5a0412" providerId="ADAL" clId="{1EDE7E5D-DA8C-4BD8-9E0B-13DF140B380A}" dt="2024-10-09T14:01:58.315" v="15" actId="20577"/>
        <pc:sldMkLst>
          <pc:docMk/>
          <pc:sldMk cId="0" sldId="258"/>
        </pc:sldMkLst>
        <pc:spChg chg="mod">
          <ac:chgData name="Jokerst, Kali" userId="a580cef8-9553-4548-9b23-e92e6b5a0412" providerId="ADAL" clId="{1EDE7E5D-DA8C-4BD8-9E0B-13DF140B380A}" dt="2024-10-09T14:01:30.666" v="14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Jokerst, Kali" userId="a580cef8-9553-4548-9b23-e92e6b5a0412" providerId="ADAL" clId="{1EDE7E5D-DA8C-4BD8-9E0B-13DF140B380A}" dt="2024-10-09T14:01:58.315" v="15" actId="20577"/>
          <ac:spMkLst>
            <pc:docMk/>
            <pc:sldMk cId="0" sldId="258"/>
            <ac:spMk id="3076" creationId="{00000000-0000-0000-0000-000000000000}"/>
          </ac:spMkLst>
        </pc:spChg>
      </pc:sldChg>
    </pc:docChg>
  </pc:docChgLst>
  <pc:docChgLst>
    <pc:chgData name="Jokerst, Kali" userId="S::kali.jokerst@pnnl.gov::a580cef8-9553-4548-9b23-e92e6b5a0412" providerId="AD" clId="Web-{EDDF784F-F3DA-710F-82DA-C564FDDAAFE1}"/>
    <pc:docChg chg="addSld delSld modSld">
      <pc:chgData name="Jokerst, Kali" userId="S::kali.jokerst@pnnl.gov::a580cef8-9553-4548-9b23-e92e6b5a0412" providerId="AD" clId="Web-{EDDF784F-F3DA-710F-82DA-C564FDDAAFE1}" dt="2024-09-04T15:47:45.145" v="23"/>
      <pc:docMkLst>
        <pc:docMk/>
      </pc:docMkLst>
      <pc:sldChg chg="addSp delSp modSp">
        <pc:chgData name="Jokerst, Kali" userId="S::kali.jokerst@pnnl.gov::a580cef8-9553-4548-9b23-e92e6b5a0412" providerId="AD" clId="Web-{EDDF784F-F3DA-710F-82DA-C564FDDAAFE1}" dt="2024-09-04T15:43:22.204" v="17"/>
        <pc:sldMkLst>
          <pc:docMk/>
          <pc:sldMk cId="0" sldId="258"/>
        </pc:sldMkLst>
        <pc:spChg chg="add del mod">
          <ac:chgData name="Jokerst, Kali" userId="S::kali.jokerst@pnnl.gov::a580cef8-9553-4548-9b23-e92e6b5a0412" providerId="AD" clId="Web-{EDDF784F-F3DA-710F-82DA-C564FDDAAFE1}" dt="2024-09-04T15:43:22.204" v="17"/>
          <ac:spMkLst>
            <pc:docMk/>
            <pc:sldMk cId="0" sldId="258"/>
            <ac:spMk id="3" creationId="{07864B4D-A629-A629-F660-541C5025A353}"/>
          </ac:spMkLst>
        </pc:spChg>
        <pc:spChg chg="mod">
          <ac:chgData name="Jokerst, Kali" userId="S::kali.jokerst@pnnl.gov::a580cef8-9553-4548-9b23-e92e6b5a0412" providerId="AD" clId="Web-{EDDF784F-F3DA-710F-82DA-C564FDDAAFE1}" dt="2024-09-04T15:43:15.626" v="13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Jokerst, Kali" userId="S::kali.jokerst@pnnl.gov::a580cef8-9553-4548-9b23-e92e6b5a0412" providerId="AD" clId="Web-{EDDF784F-F3DA-710F-82DA-C564FDDAAFE1}" dt="2024-09-04T15:42:25.047" v="10" actId="20577"/>
          <ac:spMkLst>
            <pc:docMk/>
            <pc:sldMk cId="0" sldId="258"/>
            <ac:spMk id="3077" creationId="{00000000-0000-0000-0000-000000000000}"/>
          </ac:spMkLst>
        </pc:spChg>
      </pc:sldChg>
      <pc:sldChg chg="modSp add del replId">
        <pc:chgData name="Jokerst, Kali" userId="S::kali.jokerst@pnnl.gov::a580cef8-9553-4548-9b23-e92e6b5a0412" providerId="AD" clId="Web-{EDDF784F-F3DA-710F-82DA-C564FDDAAFE1}" dt="2024-09-04T15:47:45.145" v="23"/>
        <pc:sldMkLst>
          <pc:docMk/>
          <pc:sldMk cId="1658767305" sldId="259"/>
        </pc:sldMkLst>
        <pc:spChg chg="mod">
          <ac:chgData name="Jokerst, Kali" userId="S::kali.jokerst@pnnl.gov::a580cef8-9553-4548-9b23-e92e6b5a0412" providerId="AD" clId="Web-{EDDF784F-F3DA-710F-82DA-C564FDDAAFE1}" dt="2024-09-04T15:47:42.754" v="22" actId="20577"/>
          <ac:spMkLst>
            <pc:docMk/>
            <pc:sldMk cId="1658767305" sldId="259"/>
            <ac:spMk id="3075" creationId="{00000000-0000-0000-0000-000000000000}"/>
          </ac:spMkLst>
        </pc:spChg>
      </pc:sldChg>
    </pc:docChg>
  </pc:docChgLst>
  <pc:docChgLst>
    <pc:chgData name="Dorheim, Kalyn R" userId="S::kalyn.dorheim@pnnl.gov::7da2f341-76ae-4380-aaa2-30ac9c53c8b0" providerId="AD" clId="Web-{A5827C1C-2DF3-C52D-C453-2DDA311DA4CC}"/>
    <pc:docChg chg="mod modSld">
      <pc:chgData name="Dorheim, Kalyn R" userId="S::kalyn.dorheim@pnnl.gov::7da2f341-76ae-4380-aaa2-30ac9c53c8b0" providerId="AD" clId="Web-{A5827C1C-2DF3-C52D-C453-2DDA311DA4CC}" dt="2024-09-11T18:25:59.004" v="11"/>
      <pc:docMkLst>
        <pc:docMk/>
      </pc:docMkLst>
      <pc:sldChg chg="modSp">
        <pc:chgData name="Dorheim, Kalyn R" userId="S::kalyn.dorheim@pnnl.gov::7da2f341-76ae-4380-aaa2-30ac9c53c8b0" providerId="AD" clId="Web-{A5827C1C-2DF3-C52D-C453-2DDA311DA4CC}" dt="2024-09-11T18:25:48.035" v="10" actId="20577"/>
        <pc:sldMkLst>
          <pc:docMk/>
          <pc:sldMk cId="0" sldId="258"/>
        </pc:sldMkLst>
        <pc:spChg chg="mod">
          <ac:chgData name="Dorheim, Kalyn R" userId="S::kalyn.dorheim@pnnl.gov::7da2f341-76ae-4380-aaa2-30ac9c53c8b0" providerId="AD" clId="Web-{A5827C1C-2DF3-C52D-C453-2DDA311DA4CC}" dt="2024-09-11T18:25:48.035" v="10" actId="20577"/>
          <ac:spMkLst>
            <pc:docMk/>
            <pc:sldMk cId="0" sldId="258"/>
            <ac:spMk id="3076" creationId="{00000000-0000-0000-0000-000000000000}"/>
          </ac:spMkLst>
        </pc:spChg>
      </pc:sldChg>
    </pc:docChg>
  </pc:docChgLst>
  <pc:docChgLst>
    <pc:chgData name="Dorheim, Kalyn R" userId="S::kalyn.dorheim@pnnl.gov::7da2f341-76ae-4380-aaa2-30ac9c53c8b0" providerId="AD" clId="Web-{7E6E46D1-550E-9836-EADC-63AEA0B6B8B0}"/>
    <pc:docChg chg="modSld">
      <pc:chgData name="Dorheim, Kalyn R" userId="S::kalyn.dorheim@pnnl.gov::7da2f341-76ae-4380-aaa2-30ac9c53c8b0" providerId="AD" clId="Web-{7E6E46D1-550E-9836-EADC-63AEA0B6B8B0}" dt="2024-09-04T16:18:38.696" v="105" actId="20577"/>
      <pc:docMkLst>
        <pc:docMk/>
      </pc:docMkLst>
      <pc:sldChg chg="modSp">
        <pc:chgData name="Dorheim, Kalyn R" userId="S::kalyn.dorheim@pnnl.gov::7da2f341-76ae-4380-aaa2-30ac9c53c8b0" providerId="AD" clId="Web-{7E6E46D1-550E-9836-EADC-63AEA0B6B8B0}" dt="2024-09-04T16:18:38.696" v="105" actId="20577"/>
        <pc:sldMkLst>
          <pc:docMk/>
          <pc:sldMk cId="0" sldId="258"/>
        </pc:sldMkLst>
        <pc:spChg chg="mod">
          <ac:chgData name="Dorheim, Kalyn R" userId="S::kalyn.dorheim@pnnl.gov::7da2f341-76ae-4380-aaa2-30ac9c53c8b0" providerId="AD" clId="Web-{7E6E46D1-550E-9836-EADC-63AEA0B6B8B0}" dt="2024-09-04T16:18:38.696" v="105" actId="20577"/>
          <ac:spMkLst>
            <pc:docMk/>
            <pc:sldMk cId="0" sldId="258"/>
            <ac:spMk id="3075" creationId="{00000000-0000-0000-0000-000000000000}"/>
          </ac:spMkLst>
        </pc:spChg>
      </pc:sldChg>
    </pc:docChg>
  </pc:docChgLst>
  <pc:docChgLst>
    <pc:chgData name="Wise, Marshall A" userId="S::marshall.wise@pnnl.gov::d84c1332-f494-433f-b3f1-35d3dd929719" providerId="AD" clId="Web-{CB819FFA-6DF1-1185-D78F-D8E9BDEF5E7B}"/>
    <pc:docChg chg="modSld">
      <pc:chgData name="Wise, Marshall A" userId="S::marshall.wise@pnnl.gov::d84c1332-f494-433f-b3f1-35d3dd929719" providerId="AD" clId="Web-{CB819FFA-6DF1-1185-D78F-D8E9BDEF5E7B}" dt="2024-09-19T14:32:02.419" v="89" actId="20577"/>
      <pc:docMkLst>
        <pc:docMk/>
      </pc:docMkLst>
      <pc:sldChg chg="modSp">
        <pc:chgData name="Wise, Marshall A" userId="S::marshall.wise@pnnl.gov::d84c1332-f494-433f-b3f1-35d3dd929719" providerId="AD" clId="Web-{CB819FFA-6DF1-1185-D78F-D8E9BDEF5E7B}" dt="2024-09-19T14:32:02.419" v="89" actId="20577"/>
        <pc:sldMkLst>
          <pc:docMk/>
          <pc:sldMk cId="0" sldId="258"/>
        </pc:sldMkLst>
        <pc:spChg chg="mod">
          <ac:chgData name="Wise, Marshall A" userId="S::marshall.wise@pnnl.gov::d84c1332-f494-433f-b3f1-35d3dd929719" providerId="AD" clId="Web-{CB819FFA-6DF1-1185-D78F-D8E9BDEF5E7B}" dt="2024-09-19T14:32:02.419" v="89" actId="20577"/>
          <ac:spMkLst>
            <pc:docMk/>
            <pc:sldMk cId="0" sldId="25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5834666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  <a:cs typeface="Calibri"/>
              </a:rPr>
              <a:t>Documents the latest release of the Hector, an open-source of reduced complexity climate-carbon cycle model that represents climate dynamics on a global annual basis</a:t>
            </a:r>
            <a:endParaRPr lang="en-US" sz="1400" dirty="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  <a:p>
            <a:pPr>
              <a:spcBef>
                <a:spcPct val="150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latin typeface="Calibri"/>
                <a:ea typeface="Calibri"/>
                <a:cs typeface="Arial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  <a:cs typeface="Calibri"/>
              </a:rPr>
              <a:t>Provide details on the following: changes to Hector’s carbon cycle, new equations related to radiative forcing and temperature, model parameterization, and new model features</a:t>
            </a:r>
            <a:endParaRPr lang="en-US" sz="1400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  <a:cs typeface="Calibri"/>
              </a:rPr>
              <a:t>New features include implementing permafrost feedback and the carbon tracking feature, which enables Hector to track carbon as it moves through Hector’s terrestrial and ocean carbon cycle</a:t>
            </a:r>
            <a:endParaRPr lang="en-US" sz="1400" dirty="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prstClr val="black"/>
                </a:solidFill>
                <a:latin typeface="Calibri"/>
                <a:cs typeface="Calibri"/>
              </a:rPr>
              <a:t>Compare model output with historical observations and Earth System Model output to benchmark Hector and document model performance</a:t>
            </a:r>
            <a:endParaRPr lang="en-US" sz="1400" dirty="0">
              <a:solidFill>
                <a:prstClr val="black"/>
              </a:solidFill>
              <a:latin typeface="Calibri"/>
              <a:ea typeface="Calibri"/>
              <a:cs typeface="Calibri"/>
            </a:endParaRP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altLang="en-US" sz="1400" b="1" dirty="0">
                <a:solidFill>
                  <a:srgbClr val="000000"/>
                </a:solidFill>
                <a:latin typeface="Calibri"/>
                <a:ea typeface="Calibri"/>
                <a:cs typeface="Arial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alibri"/>
                <a:cs typeface="Calibri"/>
              </a:rPr>
              <a:t>This manuscript demonstrates that Hector historical results are consistent with CO2 concentrations and global mean surface temperature observations, making Hector a valuable tool that can be coupled with socioeconomic models and used to conduct studies focusing on climate-carbon and or human-Earth system interactions. </a:t>
            </a:r>
            <a:endParaRPr lang="en-US" altLang="en-US" sz="1400" dirty="0">
              <a:solidFill>
                <a:srgbClr val="000000"/>
              </a:solidFill>
            </a:endParaRP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Hector's new capabilities enable researchers to explore a wider array of climate scenarios and integrate novel components tailored to specific research needs. </a:t>
            </a:r>
            <a:endParaRPr lang="en-US" sz="1400" dirty="0">
              <a:solidFill>
                <a:srgbClr val="000000"/>
              </a:solidFill>
              <a:ea typeface="Calibri"/>
              <a:cs typeface="Calibri"/>
            </a:endParaRPr>
          </a:p>
          <a:p>
            <a:pPr>
              <a:spcBef>
                <a:spcPct val="15000"/>
              </a:spcBef>
              <a:defRPr/>
            </a:pPr>
            <a:endParaRPr lang="en-US" altLang="en-US" sz="1400" dirty="0">
              <a:solidFill>
                <a:prstClr val="black"/>
              </a:solidFill>
              <a:ea typeface="Calibri" panose="020F0502020204030204" pitchFamily="34" charset="0"/>
            </a:endParaRP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  <a:ea typeface="Calibri" panose="020F050202020403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60106" y="99938"/>
            <a:ext cx="1203189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000" b="1" dirty="0">
                <a:solidFill>
                  <a:srgbClr val="000000"/>
                </a:solidFill>
                <a:latin typeface="Arial"/>
                <a:cs typeface="Arial"/>
              </a:rPr>
              <a:t>Hector V3.2.0</a:t>
            </a:r>
            <a:r>
              <a:rPr lang="en-US" sz="3000" b="1">
                <a:solidFill>
                  <a:srgbClr val="000000"/>
                </a:solidFill>
                <a:latin typeface="Arial"/>
                <a:cs typeface="Arial"/>
              </a:rPr>
              <a:t>: Functionality </a:t>
            </a:r>
            <a:r>
              <a:rPr lang="en-US" sz="3000" b="1" dirty="0">
                <a:solidFill>
                  <a:srgbClr val="000000"/>
                </a:solidFill>
                <a:latin typeface="Arial"/>
                <a:cs typeface="Arial"/>
              </a:rPr>
              <a:t>and performance of a simple climate model </a:t>
            </a:r>
            <a:endParaRPr lang="en-US" dirty="0">
              <a:ea typeface="Calibri" panose="020F0502020204030204" pitchFamily="34" charset="0"/>
            </a:endParaRPr>
          </a:p>
          <a:p>
            <a:endParaRPr lang="en-US" altLang="en-US" sz="3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324600" y="5943600"/>
            <a:ext cx="5410200" cy="80021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900" err="1">
                <a:solidFill>
                  <a:srgbClr val="464646"/>
                </a:solidFill>
                <a:latin typeface="Open Sans"/>
                <a:ea typeface="Open Sans"/>
                <a:cs typeface="Open Sans"/>
              </a:rPr>
              <a:t>Dorheim</a:t>
            </a:r>
            <a:r>
              <a:rPr lang="en-US" sz="900">
                <a:solidFill>
                  <a:srgbClr val="464646"/>
                </a:solidFill>
                <a:latin typeface="Open Sans"/>
                <a:ea typeface="Open Sans"/>
                <a:cs typeface="Open Sans"/>
              </a:rPr>
              <a:t>, K., Gering, S., Gieseke, R., Hartin, C., Pressburger, L., </a:t>
            </a:r>
            <a:r>
              <a:rPr lang="en-US" sz="900" err="1">
                <a:solidFill>
                  <a:srgbClr val="464646"/>
                </a:solidFill>
                <a:latin typeface="Open Sans"/>
                <a:ea typeface="Open Sans"/>
                <a:cs typeface="Open Sans"/>
              </a:rPr>
              <a:t>Shiklomanov</a:t>
            </a:r>
            <a:r>
              <a:rPr lang="en-US" sz="900">
                <a:solidFill>
                  <a:srgbClr val="464646"/>
                </a:solidFill>
                <a:latin typeface="Open Sans"/>
                <a:ea typeface="Open Sans"/>
                <a:cs typeface="Open Sans"/>
              </a:rPr>
              <a:t>, A. N., Smith, S. J., Tebaldi, C., Woodard, D. L., and Bond-Lamberty, B.: Hector V3.2.0: functionality and performance of a reduced-complexity climate model, </a:t>
            </a:r>
            <a:r>
              <a:rPr lang="en-US" sz="900" err="1">
                <a:solidFill>
                  <a:srgbClr val="464646"/>
                </a:solidFill>
                <a:latin typeface="Open Sans"/>
                <a:ea typeface="Open Sans"/>
                <a:cs typeface="Open Sans"/>
              </a:rPr>
              <a:t>Geosci</a:t>
            </a:r>
            <a:r>
              <a:rPr lang="en-US" sz="900">
                <a:solidFill>
                  <a:srgbClr val="464646"/>
                </a:solidFill>
                <a:latin typeface="Open Sans"/>
                <a:ea typeface="Open Sans"/>
                <a:cs typeface="Open Sans"/>
              </a:rPr>
              <a:t>. Model Dev., 17, 4855–4869, https://doi.org/10.5194/gmd-17-4855-2024, 2024.</a:t>
            </a:r>
            <a:endParaRPr lang="en-US" sz="9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628901" y="4706736"/>
            <a:ext cx="478822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sz="1200" b="1">
                <a:solidFill>
                  <a:srgbClr val="0000FF"/>
                </a:solidFill>
                <a:latin typeface="Arial"/>
                <a:cs typeface="Arial"/>
              </a:rPr>
              <a:t>Hector temperature anomaly compared with CMIP6 participating Earth System Model output for two common diagnostic experiments, a 1% increase in atmospheric CO2 concentrations per year (left) and an abrupt 4x step increase in CO2 concentrations (right).</a:t>
            </a:r>
            <a:endParaRPr lang="en-US"/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pic>
        <p:nvPicPr>
          <p:cNvPr id="2" name="Picture 1" descr="Chart&#10;&#10;Description automatically generated">
            <a:extLst>
              <a:ext uri="{FF2B5EF4-FFF2-40B4-BE49-F238E27FC236}">
                <a16:creationId xmlns:a16="http://schemas.microsoft.com/office/drawing/2014/main" id="{2B7C400A-BB72-14E2-AA08-A69B378F3E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2909" y="1143668"/>
            <a:ext cx="4781550" cy="3581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F3DCE4A35DF2489B0FA14578B7EB9C" ma:contentTypeVersion="6" ma:contentTypeDescription="Create a new document." ma:contentTypeScope="" ma:versionID="e2a616fd8b8821c3b7c6fdbc675099db">
  <xsd:schema xmlns:xsd="http://www.w3.org/2001/XMLSchema" xmlns:xs="http://www.w3.org/2001/XMLSchema" xmlns:p="http://schemas.microsoft.com/office/2006/metadata/properties" xmlns:ns2="3dd6b36f-9053-431b-948e-c92c94fa1af8" xmlns:ns3="6c393795-268f-4662-9efe-940c571d540a" targetNamespace="http://schemas.microsoft.com/office/2006/metadata/properties" ma:root="true" ma:fieldsID="6d8bbc7f7f4906d342c05c4b13e171c9" ns2:_="" ns3:_="">
    <xsd:import namespace="3dd6b36f-9053-431b-948e-c92c94fa1af8"/>
    <xsd:import namespace="6c393795-268f-4662-9efe-940c571d54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d6b36f-9053-431b-948e-c92c94fa1a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393795-268f-4662-9efe-940c571d54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www.w3.org/XML/1998/namespace"/>
    <ds:schemaRef ds:uri="http://purl.org/dc/elements/1.1/"/>
    <ds:schemaRef ds:uri="3dd6b36f-9053-431b-948e-c92c94fa1af8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6c393795-268f-4662-9efe-940c571d540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EEE231-C84A-4C74-80A1-D52886DF0FAA}">
  <ds:schemaRefs>
    <ds:schemaRef ds:uri="3dd6b36f-9053-431b-948e-c92c94fa1af8"/>
    <ds:schemaRef ds:uri="6c393795-268f-4662-9efe-940c571d54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0</TotalTime>
  <Words>323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Jokerst, Kali</cp:lastModifiedBy>
  <cp:revision>17</cp:revision>
  <cp:lastPrinted>2011-05-11T17:30:12Z</cp:lastPrinted>
  <dcterms:created xsi:type="dcterms:W3CDTF">2017-11-02T21:19:41Z</dcterms:created>
  <dcterms:modified xsi:type="dcterms:W3CDTF">2024-10-09T14:02:07Z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0x0101000AF3DCE4A35DF2489B0FA14578B7EB9C</vt:lpwstr>
  </property>
  <property fmtid="{D5CDD505-2E9C-101B-9397-08002B2CF9AE}" pid="4" name="Order">
    <vt:r8>3400</vt:r8>
  </property>
</Properties>
</file>