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2"/>
    <p:restoredTop sz="94647"/>
  </p:normalViewPr>
  <p:slideViewPr>
    <p:cSldViewPr snapToGrid="0" snapToObjects="1">
      <p:cViewPr varScale="1">
        <p:scale>
          <a:sx n="120" d="100"/>
          <a:sy n="120" d="100"/>
        </p:scale>
        <p:origin x="21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4B0-B5AC-8242-A5BF-8024D09C5B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46D4D-DFA6-3D4E-9142-823D0A510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3D453-A21A-464C-8F3B-5DBC10CDBD15}"/>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A3C6DEE4-B33C-BF49-A88C-28E7EE40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2A1EC-9649-4643-B0AB-E2DCF6462D28}"/>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9466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33E3-DD53-3640-9873-580712977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B530F5-653C-CA4A-8CDA-7CD156FA2A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5885-80AC-5C49-8BA1-7F0577C1A343}"/>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A630CEE0-0A42-CE45-9FB8-E893960F3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E3FB1-1B6F-1740-AC3B-482FA823FA5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837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2CF7C1-6CBA-1F4F-B6B9-E51E84058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81D5C0-B4B4-BC41-91E1-6AEEA9CE4D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AB89-4155-8040-B371-DFD318B55F00}"/>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6902ABA2-9FE6-5B4F-A841-20D683734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9FDBB-D0D6-8E4B-A98A-E0D4060B104C}"/>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66139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8B3A-0427-BA4C-85A3-BE6E4BDB0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6AC3-6A34-E448-B3F1-D1A3830AC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827C7-6163-3247-BA71-FD598FE7947A}"/>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DADDDDD0-7624-CC4D-9ADA-AAFCE6508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0901-AA9D-3741-AE7F-EFE6A29E8C3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414651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6512-5458-2F48-9D85-696AF1E89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917B8-685B-054A-978F-68ECE1628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BD03D2-5907-744C-9555-FC111708298A}"/>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C78BA3C4-B7A0-AE42-8385-D9BBC3966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33693-11E4-424C-87EB-905BC4383572}"/>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0755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BA6D-BD55-AF4D-9B88-5ADD567AD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2CD63-48B3-7C4B-B5CF-4EB360014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9AC2B-0A1F-B344-BD9A-6C8354B072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40082-0C2A-8549-B660-CE0267BD3B73}"/>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6" name="Footer Placeholder 5">
            <a:extLst>
              <a:ext uri="{FF2B5EF4-FFF2-40B4-BE49-F238E27FC236}">
                <a16:creationId xmlns:a16="http://schemas.microsoft.com/office/drawing/2014/main" id="{7613CC6A-E8C0-1745-9ADA-3A548C183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50967-F7B7-354D-AED0-FACBDF50139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38094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8CCC-EDB9-DE4F-9837-8992A74675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FFAA9-7BC6-E349-9242-4EF0B8A7C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473FF1-45FF-844C-826F-806D40DB76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D1C88-2D9E-4A47-B38E-6DA87A155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2376165-3DDD-DC49-AB1D-6BFDA73A4A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EEB8C7-6BCD-7741-BD59-3AD1EB05199F}"/>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8" name="Footer Placeholder 7">
            <a:extLst>
              <a:ext uri="{FF2B5EF4-FFF2-40B4-BE49-F238E27FC236}">
                <a16:creationId xmlns:a16="http://schemas.microsoft.com/office/drawing/2014/main" id="{CB2B7351-294F-4842-A85F-C5458B1E8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1D03D2-2B76-FA41-997D-89966DD5F3B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54156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5E97-E1D3-8148-9E67-576CE7B47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20ACB7-2CF2-A249-8EDD-D93152979E07}"/>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4" name="Footer Placeholder 3">
            <a:extLst>
              <a:ext uri="{FF2B5EF4-FFF2-40B4-BE49-F238E27FC236}">
                <a16:creationId xmlns:a16="http://schemas.microsoft.com/office/drawing/2014/main" id="{7ACFEA8D-3E03-414D-9A19-388CAB9D0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85CC0-2175-0948-8D61-7B9AE0C7A22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17023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2ED71-A714-A44A-B6C3-EB617209726B}"/>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3" name="Footer Placeholder 2">
            <a:extLst>
              <a:ext uri="{FF2B5EF4-FFF2-40B4-BE49-F238E27FC236}">
                <a16:creationId xmlns:a16="http://schemas.microsoft.com/office/drawing/2014/main" id="{ADEFA4FF-AE2C-2B43-9BD2-EA4DD1065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9B42D-80BE-3B4D-BB68-9C9F1B55AD94}"/>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17401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1045-FC92-E446-B719-CEE59445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513B7-9293-FB41-96D8-F259060ACD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C5928-9515-5C47-9DB8-50E41A9B5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94D0C-9CF3-8548-BEE0-7F4BFA236227}"/>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6" name="Footer Placeholder 5">
            <a:extLst>
              <a:ext uri="{FF2B5EF4-FFF2-40B4-BE49-F238E27FC236}">
                <a16:creationId xmlns:a16="http://schemas.microsoft.com/office/drawing/2014/main" id="{4685762B-CA09-8642-B906-8FBA7D7C2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38B03-84F1-3D43-8A04-BFCE6546F611}"/>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1754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34D-6CEF-0846-BE20-BA1C797C1A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D1AE3-0A3A-1845-AFAC-DA70EB3050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8D4E8-A04E-3548-A315-DD7FAE7F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EB4E8-A70D-AA4A-8A1D-55AEC74A57F9}"/>
              </a:ext>
            </a:extLst>
          </p:cNvPr>
          <p:cNvSpPr>
            <a:spLocks noGrp="1"/>
          </p:cNvSpPr>
          <p:nvPr>
            <p:ph type="dt" sz="half" idx="10"/>
          </p:nvPr>
        </p:nvSpPr>
        <p:spPr/>
        <p:txBody>
          <a:bodyPr/>
          <a:lstStyle/>
          <a:p>
            <a:fld id="{507456DF-0A81-A14B-AA86-C8EDD1E859E7}" type="datetimeFigureOut">
              <a:rPr lang="en-US" smtClean="0"/>
              <a:t>11/17/24</a:t>
            </a:fld>
            <a:endParaRPr lang="en-US"/>
          </a:p>
        </p:txBody>
      </p:sp>
      <p:sp>
        <p:nvSpPr>
          <p:cNvPr id="6" name="Footer Placeholder 5">
            <a:extLst>
              <a:ext uri="{FF2B5EF4-FFF2-40B4-BE49-F238E27FC236}">
                <a16:creationId xmlns:a16="http://schemas.microsoft.com/office/drawing/2014/main" id="{ED8CAC84-D629-5E4D-A910-818241A14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F4C55-1B9B-1940-8E4F-A9CAC845850F}"/>
              </a:ext>
            </a:extLst>
          </p:cNvPr>
          <p:cNvSpPr>
            <a:spLocks noGrp="1"/>
          </p:cNvSpPr>
          <p:nvPr>
            <p:ph type="sldNum" sz="quarter" idx="12"/>
          </p:nvPr>
        </p:nvSpPr>
        <p:spPr/>
        <p:txBody>
          <a:bodyPr/>
          <a:lstStyle/>
          <a:p>
            <a:fld id="{7D446996-BA74-5841-AC0F-A18822EADCC5}" type="slidenum">
              <a:rPr lang="en-US" smtClean="0"/>
              <a:t>‹#›</a:t>
            </a:fld>
            <a:endParaRPr lang="en-US"/>
          </a:p>
        </p:txBody>
      </p:sp>
    </p:spTree>
    <p:extLst>
      <p:ext uri="{BB962C8B-B14F-4D97-AF65-F5344CB8AC3E}">
        <p14:creationId xmlns:p14="http://schemas.microsoft.com/office/powerpoint/2010/main" val="3418221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5E8F1-A942-BA4A-AE92-76F91173A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1D312E-9006-0347-B0A5-308BE253C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94E02-F3B1-434D-BD6D-87F60317F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456DF-0A81-A14B-AA86-C8EDD1E859E7}" type="datetimeFigureOut">
              <a:rPr lang="en-US" smtClean="0"/>
              <a:t>11/17/24</a:t>
            </a:fld>
            <a:endParaRPr lang="en-US"/>
          </a:p>
        </p:txBody>
      </p:sp>
      <p:sp>
        <p:nvSpPr>
          <p:cNvPr id="5" name="Footer Placeholder 4">
            <a:extLst>
              <a:ext uri="{FF2B5EF4-FFF2-40B4-BE49-F238E27FC236}">
                <a16:creationId xmlns:a16="http://schemas.microsoft.com/office/drawing/2014/main" id="{885AD956-A09C-6944-B8F5-ABD2B26EE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DCF463-5C16-4F45-ACAF-6EFE472088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46996-BA74-5841-AC0F-A18822EADCC5}" type="slidenum">
              <a:rPr lang="en-US" smtClean="0"/>
              <a:t>‹#›</a:t>
            </a:fld>
            <a:endParaRPr lang="en-US"/>
          </a:p>
        </p:txBody>
      </p:sp>
    </p:spTree>
    <p:extLst>
      <p:ext uri="{BB962C8B-B14F-4D97-AF65-F5344CB8AC3E}">
        <p14:creationId xmlns:p14="http://schemas.microsoft.com/office/powerpoint/2010/main" val="290003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2A06BB-C25A-EA44-A8AC-8606A4495173}"/>
              </a:ext>
            </a:extLst>
          </p:cNvPr>
          <p:cNvSpPr txBox="1"/>
          <p:nvPr/>
        </p:nvSpPr>
        <p:spPr>
          <a:xfrm>
            <a:off x="142015" y="116888"/>
            <a:ext cx="6807426" cy="769441"/>
          </a:xfrm>
          <a:prstGeom prst="rect">
            <a:avLst/>
          </a:prstGeom>
          <a:noFill/>
        </p:spPr>
        <p:txBody>
          <a:bodyPr wrap="square" rtlCol="0">
            <a:spAutoFit/>
          </a:bodyPr>
          <a:lstStyle/>
          <a:p>
            <a:r>
              <a:rPr lang="en-US" sz="2200" b="1" dirty="0"/>
              <a:t>Increasing extreme hourly precipitation risk for New York City after Hurricane Ida</a:t>
            </a:r>
          </a:p>
        </p:txBody>
      </p:sp>
      <p:pic>
        <p:nvPicPr>
          <p:cNvPr id="19" name="Picture 18">
            <a:extLst>
              <a:ext uri="{FF2B5EF4-FFF2-40B4-BE49-F238E27FC236}">
                <a16:creationId xmlns:a16="http://schemas.microsoft.com/office/drawing/2014/main" id="{E4FC2D94-20FC-EA42-BB42-2D9AFFA267E7}"/>
              </a:ext>
            </a:extLst>
          </p:cNvPr>
          <p:cNvPicPr>
            <a:picLocks noChangeAspect="1"/>
          </p:cNvPicPr>
          <p:nvPr/>
        </p:nvPicPr>
        <p:blipFill>
          <a:blip r:embed="rId2"/>
          <a:stretch>
            <a:fillRect/>
          </a:stretch>
        </p:blipFill>
        <p:spPr>
          <a:xfrm>
            <a:off x="4549292" y="6278820"/>
            <a:ext cx="2767689" cy="464649"/>
          </a:xfrm>
          <a:prstGeom prst="rect">
            <a:avLst/>
          </a:prstGeom>
        </p:spPr>
      </p:pic>
      <p:sp>
        <p:nvSpPr>
          <p:cNvPr id="20" name="Rectangle 19">
            <a:extLst>
              <a:ext uri="{FF2B5EF4-FFF2-40B4-BE49-F238E27FC236}">
                <a16:creationId xmlns:a16="http://schemas.microsoft.com/office/drawing/2014/main" id="{74B5393D-A426-CE49-A359-7BCE18E89393}"/>
              </a:ext>
            </a:extLst>
          </p:cNvPr>
          <p:cNvSpPr/>
          <p:nvPr/>
        </p:nvSpPr>
        <p:spPr>
          <a:xfrm>
            <a:off x="6119070" y="5337136"/>
            <a:ext cx="6095999" cy="738664"/>
          </a:xfrm>
          <a:prstGeom prst="rect">
            <a:avLst/>
          </a:prstGeom>
        </p:spPr>
        <p:txBody>
          <a:bodyPr wrap="square">
            <a:spAutoFit/>
          </a:bodyPr>
          <a:lstStyle/>
          <a:p>
            <a:r>
              <a:rPr lang="en-US" sz="1400" dirty="0"/>
              <a:t>Mossel, C., Hill, S. A., </a:t>
            </a:r>
            <a:r>
              <a:rPr lang="en-US" sz="1400" dirty="0" err="1"/>
              <a:t>Samal</a:t>
            </a:r>
            <a:r>
              <a:rPr lang="en-US" sz="1400" dirty="0"/>
              <a:t>, N. R., Booth, J. F., &amp; Devineni, N. (2024). Increasing extreme hourly precipitation risk for New York City after Hurricane Ida. Scientific Reports, 14(1), 27947. https://</a:t>
            </a:r>
            <a:r>
              <a:rPr lang="en-US" sz="1400" dirty="0" err="1"/>
              <a:t>doi.org</a:t>
            </a:r>
            <a:r>
              <a:rPr lang="en-US" sz="1400" dirty="0"/>
              <a:t>/10.1038/s41598-024-78704-9</a:t>
            </a:r>
            <a:r>
              <a:rPr lang="en-US" sz="1400" dirty="0">
                <a:effectLst/>
              </a:rPr>
              <a:t> </a:t>
            </a:r>
            <a:r>
              <a:rPr lang="en-US" sz="1400" dirty="0"/>
              <a:t> </a:t>
            </a:r>
            <a:r>
              <a:rPr lang="en-US" sz="1400" dirty="0">
                <a:effectLst/>
              </a:rPr>
              <a:t> </a:t>
            </a:r>
            <a:endParaRPr lang="en-US" sz="1400" dirty="0"/>
          </a:p>
        </p:txBody>
      </p:sp>
      <p:sp>
        <p:nvSpPr>
          <p:cNvPr id="23" name="Shape 113">
            <a:extLst>
              <a:ext uri="{FF2B5EF4-FFF2-40B4-BE49-F238E27FC236}">
                <a16:creationId xmlns:a16="http://schemas.microsoft.com/office/drawing/2014/main" id="{AAAF3FD3-EEF5-E64A-9AC9-EACF9F3B5972}"/>
              </a:ext>
            </a:extLst>
          </p:cNvPr>
          <p:cNvSpPr txBox="1">
            <a:spLocks/>
          </p:cNvSpPr>
          <p:nvPr/>
        </p:nvSpPr>
        <p:spPr>
          <a:xfrm>
            <a:off x="217631" y="782200"/>
            <a:ext cx="5582378" cy="4993877"/>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b="1" dirty="0">
                <a:solidFill>
                  <a:schemeClr val="tx1">
                    <a:lumMod val="50000"/>
                    <a:lumOff val="50000"/>
                  </a:schemeClr>
                </a:solidFill>
              </a:rPr>
              <a:t>Objective:</a:t>
            </a:r>
            <a:r>
              <a:rPr lang="en-US" sz="1500" dirty="0">
                <a:solidFill>
                  <a:schemeClr val="tx1">
                    <a:lumMod val="50000"/>
                    <a:lumOff val="50000"/>
                  </a:schemeClr>
                </a:solidFill>
              </a:rPr>
              <a:t> To contextualize Hurricane Ida’s record-breaking hourly intensity within the historical record as well as project its risk in the near- to medium-term future using nonstationary stochastic models. </a:t>
            </a:r>
          </a:p>
          <a:p>
            <a:pPr algn="l">
              <a:lnSpc>
                <a:spcPct val="50000"/>
              </a:lnSpc>
              <a:spcBef>
                <a:spcPts val="0"/>
              </a:spcBef>
            </a:pPr>
            <a:endParaRPr lang="en-US" sz="1600" dirty="0">
              <a:solidFill>
                <a:schemeClr val="tx1">
                  <a:lumMod val="50000"/>
                  <a:lumOff val="50000"/>
                </a:schemeClr>
              </a:solidFill>
            </a:endParaRPr>
          </a:p>
          <a:p>
            <a:pPr algn="l"/>
            <a:r>
              <a:rPr lang="en-US" sz="1500" b="1" dirty="0">
                <a:solidFill>
                  <a:schemeClr val="tx1">
                    <a:lumMod val="50000"/>
                    <a:lumOff val="50000"/>
                  </a:schemeClr>
                </a:solidFill>
              </a:rPr>
              <a:t>Approach: </a:t>
            </a:r>
            <a:r>
              <a:rPr lang="en-US" sz="1500" dirty="0">
                <a:solidFill>
                  <a:schemeClr val="tx1">
                    <a:lumMod val="50000"/>
                    <a:lumOff val="50000"/>
                  </a:schemeClr>
                </a:solidFill>
              </a:rPr>
              <a:t>We use a suite of traditional statistical tests to show how the significance of the extreme precipitation trend and the return period of Ida change with each year in the historical dataset. To complement existing climate modeling endeavors, we take a stochastic modeling approach to calculate nonstationary risk. We present a climate change-informed nonstationary method based on the Generalized Extreme Value distribution to project the risk of exceedance of another event of Ida’s magnitude and compare these values to a stationary one.</a:t>
            </a:r>
          </a:p>
          <a:p>
            <a:pPr algn="l">
              <a:lnSpc>
                <a:spcPct val="50000"/>
              </a:lnSpc>
              <a:spcBef>
                <a:spcPts val="0"/>
              </a:spcBef>
            </a:pPr>
            <a:endParaRPr lang="en-US" sz="1500" dirty="0">
              <a:solidFill>
                <a:schemeClr val="tx1">
                  <a:lumMod val="50000"/>
                  <a:lumOff val="50000"/>
                </a:schemeClr>
              </a:solidFill>
            </a:endParaRPr>
          </a:p>
          <a:p>
            <a:pPr algn="l"/>
            <a:r>
              <a:rPr lang="en-US" sz="1500" b="1" dirty="0">
                <a:solidFill>
                  <a:schemeClr val="tx1">
                    <a:lumMod val="50000"/>
                    <a:lumOff val="50000"/>
                  </a:schemeClr>
                </a:solidFill>
              </a:rPr>
              <a:t>Results/Impacts: </a:t>
            </a:r>
            <a:r>
              <a:rPr lang="en-US" sz="1500" dirty="0">
                <a:solidFill>
                  <a:schemeClr val="tx1">
                    <a:lumMod val="50000"/>
                    <a:lumOff val="50000"/>
                  </a:schemeClr>
                </a:solidFill>
              </a:rPr>
              <a:t>The projected aggregate reoccurrence risk of an event of Ida’s magnitude over time from the non-stationary models ranges from 4 to 52 times higher than the risk (0.045%) given by the stationary model. Using Cooling Degree Days as a covariate resulted in risks that were more than twice the magnitude than when using </a:t>
            </a:r>
            <a:r>
              <a:rPr lang="en-US" sz="1500" dirty="0" err="1">
                <a:solidFill>
                  <a:schemeClr val="tx1">
                    <a:lumMod val="50000"/>
                    <a:lumOff val="50000"/>
                  </a:schemeClr>
                </a:solidFill>
              </a:rPr>
              <a:t>Tavg</a:t>
            </a:r>
            <a:r>
              <a:rPr lang="en-US" sz="1500" dirty="0">
                <a:solidFill>
                  <a:schemeClr val="tx1">
                    <a:lumMod val="50000"/>
                    <a:lumOff val="50000"/>
                  </a:schemeClr>
                </a:solidFill>
              </a:rPr>
              <a:t>. Our results can be translated to potential future damage costs and encourage planning for such events that would be expected under climate change, reinforcing the pressing need for improved urban stormwater management systems that can handle higher intensity rainfall.</a:t>
            </a:r>
          </a:p>
          <a:p>
            <a:pPr algn="l"/>
            <a:endParaRPr lang="en-US" sz="1500" dirty="0">
              <a:solidFill>
                <a:schemeClr val="tx1">
                  <a:lumMod val="50000"/>
                  <a:lumOff val="50000"/>
                </a:schemeClr>
              </a:solidFill>
            </a:endParaRPr>
          </a:p>
          <a:p>
            <a:pPr algn="l"/>
            <a:endParaRPr lang="en-US" sz="1500" dirty="0">
              <a:solidFill>
                <a:schemeClr val="tx1">
                  <a:lumMod val="50000"/>
                  <a:lumOff val="50000"/>
                </a:schemeClr>
              </a:solidFill>
            </a:endParaRPr>
          </a:p>
        </p:txBody>
      </p:sp>
      <p:pic>
        <p:nvPicPr>
          <p:cNvPr id="2" name="Picture 1"/>
          <p:cNvPicPr>
            <a:picLocks noChangeAspect="1"/>
          </p:cNvPicPr>
          <p:nvPr/>
        </p:nvPicPr>
        <p:blipFill>
          <a:blip r:embed="rId3"/>
          <a:stretch>
            <a:fillRect/>
          </a:stretch>
        </p:blipFill>
        <p:spPr>
          <a:xfrm>
            <a:off x="968193" y="6216748"/>
            <a:ext cx="1403048" cy="561219"/>
          </a:xfrm>
          <a:prstGeom prst="rect">
            <a:avLst/>
          </a:prstGeom>
        </p:spPr>
      </p:pic>
      <p:pic>
        <p:nvPicPr>
          <p:cNvPr id="4" name="Picture 3"/>
          <p:cNvPicPr>
            <a:picLocks noChangeAspect="1"/>
          </p:cNvPicPr>
          <p:nvPr/>
        </p:nvPicPr>
        <p:blipFill>
          <a:blip r:embed="rId4"/>
          <a:stretch>
            <a:fillRect/>
          </a:stretch>
        </p:blipFill>
        <p:spPr>
          <a:xfrm>
            <a:off x="2783049" y="6241414"/>
            <a:ext cx="1263953" cy="522368"/>
          </a:xfrm>
          <a:prstGeom prst="rect">
            <a:avLst/>
          </a:prstGeom>
        </p:spPr>
      </p:pic>
      <p:sp>
        <p:nvSpPr>
          <p:cNvPr id="8" name="TextBox 7"/>
          <p:cNvSpPr txBox="1"/>
          <p:nvPr/>
        </p:nvSpPr>
        <p:spPr>
          <a:xfrm>
            <a:off x="5752735" y="-835878"/>
            <a:ext cx="184666" cy="369332"/>
          </a:xfrm>
          <a:prstGeom prst="rect">
            <a:avLst/>
          </a:prstGeom>
          <a:noFill/>
        </p:spPr>
        <p:txBody>
          <a:bodyPr wrap="none" rtlCol="0">
            <a:spAutoFit/>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D57F6274-C765-6F8A-9F6D-6D8889CEA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6442" y="6204428"/>
            <a:ext cx="3401309" cy="640478"/>
          </a:xfrm>
          <a:prstGeom prst="rect">
            <a:avLst/>
          </a:prstGeom>
        </p:spPr>
      </p:pic>
      <p:pic>
        <p:nvPicPr>
          <p:cNvPr id="1026" name="Picture 2" descr="Fig. 4">
            <a:extLst>
              <a:ext uri="{FF2B5EF4-FFF2-40B4-BE49-F238E27FC236}">
                <a16:creationId xmlns:a16="http://schemas.microsoft.com/office/drawing/2014/main" id="{44306E3F-4E56-CC82-FC25-07A70A70B1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6562" y="2681396"/>
            <a:ext cx="6398400" cy="2452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 1">
            <a:extLst>
              <a:ext uri="{FF2B5EF4-FFF2-40B4-BE49-F238E27FC236}">
                <a16:creationId xmlns:a16="http://schemas.microsoft.com/office/drawing/2014/main" id="{5C5B4AFF-1613-01A6-62E0-040E413305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096" y="54024"/>
            <a:ext cx="3779946" cy="257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292</Words>
  <Application>Microsoft Macintosh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Pritchard</dc:creator>
  <cp:lastModifiedBy>Microsoft Office User</cp:lastModifiedBy>
  <cp:revision>64</cp:revision>
  <dcterms:created xsi:type="dcterms:W3CDTF">2019-01-21T20:59:35Z</dcterms:created>
  <dcterms:modified xsi:type="dcterms:W3CDTF">2024-11-17T18:10:27Z</dcterms:modified>
</cp:coreProperties>
</file>