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
  </p:notesMasterIdLst>
  <p:sldIdLst>
    <p:sldId id="260"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7B2F3-3622-4364-A834-3F0E4CE681D4}" v="9" dt="2024-11-01T16:59:23.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7739" autoAdjust="0"/>
  </p:normalViewPr>
  <p:slideViewPr>
    <p:cSldViewPr>
      <p:cViewPr varScale="1">
        <p:scale>
          <a:sx n="110" d="100"/>
          <a:sy n="110" d="100"/>
        </p:scale>
        <p:origin x="3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11/1/2024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51888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11/1/2024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11/1/2024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11/1/2024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9016" y="1404509"/>
            <a:ext cx="5881698"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buFont typeface="Arial" panose="020B0604020202020204" pitchFamily="34" charset="0"/>
              <a:buChar char="•"/>
              <a:defRPr sz="1300"/>
            </a:pPr>
            <a:r>
              <a:rPr lang="en-US" sz="1300" dirty="0">
                <a:latin typeface="Calibri"/>
                <a:ea typeface="Calibri"/>
                <a:cs typeface="Arial"/>
              </a:rPr>
              <a:t>Characterize the multisectoral impacts of future global hydrologic uncertainty by integrating stochastic hydrology with multisector dynamic human-environmental systems modeling. </a:t>
            </a:r>
          </a:p>
        </p:txBody>
      </p:sp>
      <p:sp>
        <p:nvSpPr>
          <p:cNvPr id="3076" name="Rectangle 5"/>
          <p:cNvSpPr>
            <a:spLocks noChangeArrowheads="1"/>
          </p:cNvSpPr>
          <p:nvPr/>
        </p:nvSpPr>
        <p:spPr bwMode="auto">
          <a:xfrm>
            <a:off x="160106" y="99938"/>
            <a:ext cx="12031894" cy="4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spcBef>
                <a:spcPts val="0"/>
              </a:spcBef>
              <a:spcAft>
                <a:spcPts val="0"/>
              </a:spcAft>
            </a:pPr>
            <a:r>
              <a:rPr lang="en-US" sz="2400" b="1" dirty="0">
                <a:solidFill>
                  <a:srgbClr val="000000"/>
                </a:solidFill>
                <a:effectLst/>
                <a:latin typeface="+mj-lt"/>
                <a:ea typeface="Times New Roman" panose="02020603050405020304" pitchFamily="18" charset="0"/>
                <a:cs typeface="Arial"/>
              </a:rPr>
              <a:t>Exploring </a:t>
            </a:r>
            <a:r>
              <a:rPr lang="en-US" sz="2400" b="1" dirty="0">
                <a:solidFill>
                  <a:srgbClr val="000000"/>
                </a:solidFill>
                <a:latin typeface="+mj-lt"/>
                <a:ea typeface="Times New Roman" panose="02020603050405020304" pitchFamily="18" charset="0"/>
                <a:cs typeface="Arial"/>
              </a:rPr>
              <a:t>Multi-Sector</a:t>
            </a:r>
            <a:r>
              <a:rPr lang="en-US" sz="2400" b="1" dirty="0">
                <a:solidFill>
                  <a:srgbClr val="000000"/>
                </a:solidFill>
                <a:effectLst/>
                <a:latin typeface="+mj-lt"/>
                <a:ea typeface="Times New Roman" panose="02020603050405020304" pitchFamily="18" charset="0"/>
                <a:cs typeface="Arial"/>
              </a:rPr>
              <a:t> Impacts of </a:t>
            </a:r>
            <a:r>
              <a:rPr lang="en-US" sz="2400" b="1" dirty="0">
                <a:solidFill>
                  <a:srgbClr val="000000"/>
                </a:solidFill>
                <a:latin typeface="+mj-lt"/>
                <a:ea typeface="Times New Roman" panose="02020603050405020304" pitchFamily="18" charset="0"/>
                <a:cs typeface="Arial"/>
              </a:rPr>
              <a:t>Uncertain Future Water Availability</a:t>
            </a:r>
            <a:endParaRPr lang="en-US" sz="2400" b="1" dirty="0">
              <a:effectLst/>
              <a:latin typeface="+mj-lt"/>
              <a:ea typeface="SimSun" panose="02010600030101010101" pitchFamily="2" charset="-122"/>
              <a:cs typeface="Arial"/>
            </a:endParaRPr>
          </a:p>
        </p:txBody>
      </p:sp>
      <p:sp>
        <p:nvSpPr>
          <p:cNvPr id="3077" name="Text Box 6"/>
          <p:cNvSpPr txBox="1">
            <a:spLocks noChangeArrowheads="1"/>
          </p:cNvSpPr>
          <p:nvPr/>
        </p:nvSpPr>
        <p:spPr bwMode="auto">
          <a:xfrm>
            <a:off x="6223016" y="5754620"/>
            <a:ext cx="5823886"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100" b="0" dirty="0"/>
              <a:t>Birnbaum, Abigail, Ghazal </a:t>
            </a:r>
            <a:r>
              <a:rPr sz="1100" b="0" dirty="0" err="1"/>
              <a:t>Shabestanipour</a:t>
            </a:r>
            <a:r>
              <a:rPr sz="1100" b="0" dirty="0"/>
              <a:t>, </a:t>
            </a:r>
            <a:r>
              <a:rPr sz="1100" b="0" dirty="0" err="1"/>
              <a:t>Mengqi</a:t>
            </a:r>
            <a:r>
              <a:rPr sz="1100" b="0" dirty="0"/>
              <a:t> Zhao, Abigail Snyder, Thomas Wild, and Jonathan Lamontagne. 2024. Characterizing the Multisectoral Impacts of Future Global Hydrologic Variability. Environmental Research Letters 19 (7): 074014. https://</a:t>
            </a:r>
            <a:r>
              <a:rPr sz="1100" b="0" dirty="0" err="1"/>
              <a:t>doi.org</a:t>
            </a:r>
            <a:r>
              <a:rPr sz="1100" b="0" dirty="0"/>
              <a:t>/10.1088/1748-9326/ad52af.</a:t>
            </a:r>
          </a:p>
        </p:txBody>
      </p:sp>
      <p:sp>
        <p:nvSpPr>
          <p:cNvPr id="3078" name="TextBox 9"/>
          <p:cNvSpPr txBox="1">
            <a:spLocks noChangeArrowheads="1"/>
          </p:cNvSpPr>
          <p:nvPr/>
        </p:nvSpPr>
        <p:spPr bwMode="auto">
          <a:xfrm>
            <a:off x="6212238" y="4942615"/>
            <a:ext cx="5823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dirty="0">
                <a:solidFill>
                  <a:srgbClr val="0000FF"/>
                </a:solidFill>
                <a:latin typeface="Arial" panose="020B0604020202020204" pitchFamily="34" charset="0"/>
              </a:rPr>
              <a:t>The figure highlights how variability in future renewable water supply impacts total water withdrawals and irrigated cropland globally in 2100. Darker colors represents basins whose water and agricultural sectors are most sensitive to uncertainty in water supply, thus indicating potential areas of interest for future water and land management.</a:t>
            </a:r>
            <a:endParaRPr lang="en-US" altLang="en-US" sz="14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69077" y="2600792"/>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buFont typeface="Arial" panose="020B0604020202020204" pitchFamily="34" charset="0"/>
              <a:buChar char="•"/>
              <a:defRPr sz="1300"/>
            </a:pPr>
            <a:r>
              <a:rPr dirty="0">
                <a:latin typeface="Calibri"/>
                <a:cs typeface="Arial"/>
              </a:rPr>
              <a:t>Develop a </a:t>
            </a:r>
            <a:r>
              <a:rPr lang="en-US" dirty="0">
                <a:latin typeface="Calibri"/>
                <a:cs typeface="Arial"/>
              </a:rPr>
              <a:t>computationally efficient </a:t>
            </a:r>
            <a:r>
              <a:rPr dirty="0">
                <a:latin typeface="Calibri"/>
                <a:cs typeface="Arial"/>
              </a:rPr>
              <a:t>stochastic watershed model </a:t>
            </a:r>
            <a:r>
              <a:rPr lang="en-US" dirty="0">
                <a:latin typeface="Calibri"/>
                <a:cs typeface="Arial"/>
              </a:rPr>
              <a:t>with global coverage t</a:t>
            </a:r>
            <a:r>
              <a:rPr dirty="0">
                <a:latin typeface="Calibri"/>
                <a:cs typeface="Arial"/>
              </a:rPr>
              <a:t>hat generates a large ensemble of basin-scale runoff realizations, preserving historical mean, variance, and spatial correlation</a:t>
            </a:r>
            <a:r>
              <a:rPr lang="en-US" dirty="0">
                <a:latin typeface="Calibri"/>
                <a:cs typeface="Arial"/>
              </a:rPr>
              <a:t> and improving representation of extreme runoff events compared to deterministic models</a:t>
            </a:r>
            <a:r>
              <a:rPr dirty="0">
                <a:latin typeface="Calibri"/>
                <a:cs typeface="Arial"/>
              </a:rPr>
              <a:t>.</a:t>
            </a:r>
          </a:p>
          <a:p>
            <a:pPr marL="285750" indent="-285750">
              <a:buFont typeface="Arial" panose="020B0604020202020204" pitchFamily="34" charset="0"/>
              <a:buChar char="•"/>
              <a:defRPr sz="1300"/>
            </a:pPr>
            <a:r>
              <a:rPr dirty="0">
                <a:latin typeface="Calibri"/>
                <a:ea typeface="Calibri"/>
                <a:cs typeface="Arial"/>
              </a:rPr>
              <a:t>Integrate the stochastic watershed model with </a:t>
            </a:r>
            <a:r>
              <a:rPr lang="en-US" dirty="0">
                <a:latin typeface="Calibri"/>
                <a:ea typeface="Calibri"/>
                <a:cs typeface="Arial"/>
              </a:rPr>
              <a:t>the Global Change Analysis Model (GCAM), a multisector dynamics </a:t>
            </a:r>
            <a:r>
              <a:rPr dirty="0">
                <a:latin typeface="Calibri"/>
                <a:ea typeface="Calibri"/>
                <a:cs typeface="Arial"/>
              </a:rPr>
              <a:t>model</a:t>
            </a:r>
            <a:r>
              <a:rPr lang="en-US" dirty="0">
                <a:latin typeface="Calibri"/>
                <a:ea typeface="Calibri"/>
                <a:cs typeface="Arial"/>
              </a:rPr>
              <a:t>,</a:t>
            </a:r>
            <a:r>
              <a:rPr dirty="0">
                <a:latin typeface="Calibri"/>
                <a:ea typeface="Calibri"/>
                <a:cs typeface="Arial"/>
              </a:rPr>
              <a:t> to propagate runoff variability impacts across energy, water, and land sectors.</a:t>
            </a:r>
          </a:p>
          <a:p>
            <a:pPr marL="285750" indent="-285750">
              <a:buFont typeface="Arial" panose="020B0604020202020204" pitchFamily="34" charset="0"/>
              <a:buChar char="•"/>
              <a:defRPr sz="1300"/>
            </a:pPr>
            <a:r>
              <a:rPr dirty="0">
                <a:latin typeface="Calibri"/>
                <a:cs typeface="Arial"/>
              </a:rPr>
              <a:t>Utilize </a:t>
            </a:r>
            <a:r>
              <a:rPr lang="en-US" dirty="0">
                <a:latin typeface="Calibri"/>
                <a:cs typeface="Arial"/>
              </a:rPr>
              <a:t>GCAM results to identify basins and regions with significant impacts to water and land sectors given variability in future water supply. </a:t>
            </a:r>
            <a:endParaRPr dirty="0">
              <a:latin typeface="Calibri"/>
              <a:cs typeface="Arial"/>
            </a:endParaRP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13724" y="4910515"/>
            <a:ext cx="5825141" cy="128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buFont typeface="Arial" panose="020B0604020202020204" pitchFamily="34" charset="0"/>
              <a:buChar char="•"/>
              <a:defRPr sz="1300"/>
            </a:pPr>
            <a:r>
              <a:rPr lang="en-US" dirty="0">
                <a:latin typeface="Calibri"/>
                <a:cs typeface="Calibri"/>
              </a:rPr>
              <a:t>Integration of stochastic modeling with multisector dynamics models reveals that variability in water supply can lead to substantial shifts in basin-scale cropland allocation and irrigation demands.</a:t>
            </a:r>
            <a:endParaRPr lang="en-US" dirty="0"/>
          </a:p>
          <a:p>
            <a:pPr marL="285750" indent="-285750">
              <a:buFont typeface="Arial" panose="020B0604020202020204" pitchFamily="34" charset="0"/>
              <a:buChar char="•"/>
              <a:defRPr sz="1300"/>
            </a:pPr>
            <a:r>
              <a:rPr dirty="0">
                <a:latin typeface="Calibri"/>
                <a:ea typeface="Calibri"/>
                <a:cs typeface="Arial"/>
              </a:rPr>
              <a:t>Variability in future runoff significantly impacts water and agricultural sectors, with basins </a:t>
            </a:r>
            <a:r>
              <a:rPr lang="en-US" dirty="0">
                <a:latin typeface="Calibri"/>
                <a:ea typeface="Calibri"/>
                <a:cs typeface="Arial"/>
              </a:rPr>
              <a:t>that experience high rates of groundwater depletion, such as the Indus, </a:t>
            </a:r>
            <a:r>
              <a:rPr dirty="0">
                <a:latin typeface="Calibri"/>
                <a:ea typeface="Calibri"/>
                <a:cs typeface="Arial"/>
              </a:rPr>
              <a:t>showing increased sensitivity </a:t>
            </a:r>
            <a:r>
              <a:rPr lang="en-US" dirty="0">
                <a:latin typeface="Calibri"/>
                <a:ea typeface="Calibri"/>
                <a:cs typeface="Arial"/>
              </a:rPr>
              <a:t>to this variability</a:t>
            </a:r>
            <a:r>
              <a:rPr dirty="0">
                <a:latin typeface="Calibri"/>
                <a:ea typeface="Calibri"/>
                <a:cs typeface="Arial"/>
              </a:rPr>
              <a:t>.</a:t>
            </a:r>
          </a:p>
          <a:p>
            <a:pPr marL="285750" indent="-285750" algn="l">
              <a:buFont typeface="Arial" panose="020B0604020202020204" pitchFamily="34" charset="0"/>
              <a:buChar char="•"/>
              <a:defRPr sz="1300"/>
            </a:pPr>
            <a:endParaRPr dirty="0"/>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83778" y="1036548"/>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126976" y="2308572"/>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108007" y="4557511"/>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pic>
        <p:nvPicPr>
          <p:cNvPr id="2" name="Picture 1">
            <a:extLst>
              <a:ext uri="{FF2B5EF4-FFF2-40B4-BE49-F238E27FC236}">
                <a16:creationId xmlns:a16="http://schemas.microsoft.com/office/drawing/2014/main" id="{3D5796CA-2D7B-7941-F393-A31E0C14F698}"/>
              </a:ext>
            </a:extLst>
          </p:cNvPr>
          <p:cNvPicPr>
            <a:picLocks noChangeAspect="1"/>
          </p:cNvPicPr>
          <p:nvPr/>
        </p:nvPicPr>
        <p:blipFill>
          <a:blip r:embed="rId3"/>
          <a:stretch>
            <a:fillRect/>
          </a:stretch>
        </p:blipFill>
        <p:spPr>
          <a:xfrm>
            <a:off x="6536142" y="918489"/>
            <a:ext cx="4974541" cy="3967186"/>
          </a:xfrm>
          <a:prstGeom prst="rect">
            <a:avLst/>
          </a:prstGeom>
        </p:spPr>
      </p:pic>
    </p:spTree>
    <p:extLst>
      <p:ext uri="{BB962C8B-B14F-4D97-AF65-F5344CB8AC3E}">
        <p14:creationId xmlns:p14="http://schemas.microsoft.com/office/powerpoint/2010/main" val="1070304429"/>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3DCE4A35DF2489B0FA14578B7EB9C" ma:contentTypeVersion="12" ma:contentTypeDescription="Create a new document." ma:contentTypeScope="" ma:versionID="faf1079ce1506b83608f5b4215338454">
  <xsd:schema xmlns:xsd="http://www.w3.org/2001/XMLSchema" xmlns:xs="http://www.w3.org/2001/XMLSchema" xmlns:p="http://schemas.microsoft.com/office/2006/metadata/properties" xmlns:ns2="3dd6b36f-9053-431b-948e-c92c94fa1af8" xmlns:ns3="6c393795-268f-4662-9efe-940c571d540a" targetNamespace="http://schemas.microsoft.com/office/2006/metadata/properties" ma:root="true" ma:fieldsID="4d709a063d34cc7f748a9fa1b9359265" ns2:_="" ns3:_="">
    <xsd:import namespace="3dd6b36f-9053-431b-948e-c92c94fa1af8"/>
    <xsd:import namespace="6c393795-268f-4662-9efe-940c571d54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6b36f-9053-431b-948e-c92c94fa1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393795-268f-4662-9efe-940c571d54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b38cd87-6fc5-4b59-a51d-8a8705125e1d}" ma:internalName="TaxCatchAll" ma:showField="CatchAllData" ma:web="6c393795-268f-4662-9efe-940c571d54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d6b36f-9053-431b-948e-c92c94fa1af8">
      <Terms xmlns="http://schemas.microsoft.com/office/infopath/2007/PartnerControls"/>
    </lcf76f155ced4ddcb4097134ff3c332f>
    <TaxCatchAll xmlns="6c393795-268f-4662-9efe-940c571d540a" xsi:nil="true"/>
    <SharedWithUsers xmlns="6c393795-268f-4662-9efe-940c571d540a">
      <UserInfo>
        <DisplayName/>
        <AccountId xsi:nil="true"/>
        <AccountType/>
      </UserInfo>
    </SharedWithUsers>
  </documentManagement>
</p:properties>
</file>

<file path=customXml/itemProps1.xml><?xml version="1.0" encoding="utf-8"?>
<ds:datastoreItem xmlns:ds="http://schemas.openxmlformats.org/officeDocument/2006/customXml" ds:itemID="{4C74BC1B-D7AC-482E-8F53-832705D91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d6b36f-9053-431b-948e-c92c94fa1af8"/>
    <ds:schemaRef ds:uri="6c393795-268f-4662-9efe-940c571d5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251D6-BE3B-4B08-8BA0-5F93C9CB9749}">
  <ds:schemaRefs>
    <ds:schemaRef ds:uri="http://schemas.microsoft.com/sharepoint/v3/contenttype/forms"/>
  </ds:schemaRefs>
</ds:datastoreItem>
</file>

<file path=customXml/itemProps3.xml><?xml version="1.0" encoding="utf-8"?>
<ds:datastoreItem xmlns:ds="http://schemas.openxmlformats.org/officeDocument/2006/customXml" ds:itemID="{AF82FABA-4C6A-41CA-A957-9B42459857CC}">
  <ds:schemaRefs>
    <ds:schemaRef ds:uri="http://schemas.microsoft.com/office/2006/documentManagement/types"/>
    <ds:schemaRef ds:uri="http://purl.org/dc/elements/1.1/"/>
    <ds:schemaRef ds:uri="3dd6b36f-9053-431b-948e-c92c94fa1af8"/>
    <ds:schemaRef ds:uri="http://purl.org/dc/dcmitype/"/>
    <ds:schemaRef ds:uri="http://purl.org/dc/terms/"/>
    <ds:schemaRef ds:uri="http://www.w3.org/XML/1998/namespace"/>
    <ds:schemaRef ds:uri="http://schemas.microsoft.com/office/2006/metadata/properties"/>
    <ds:schemaRef ds:uri="6c393795-268f-4662-9efe-940c571d540a"/>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0</TotalTime>
  <Words>293</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2024-11-01T16:59:12Z</dcterms:created>
  <dcterms:modified xsi:type="dcterms:W3CDTF">2024-11-01T16:59:23Z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0x0101000AF3DCE4A35DF2489B0FA14578B7EB9C</vt:lpwstr>
  </property>
  <property fmtid="{D5CDD505-2E9C-101B-9397-08002B2CF9AE}" pid="4" name="MediaServiceImageTags">
    <vt:lpwstr/>
  </property>
</Properties>
</file>