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59" r:id="rId2"/>
  </p:sldIdLst>
  <p:sldSz cx="12192000" cy="6858000"/>
  <p:notesSz cx="6985000" cy="92837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C5FBEF-DD74-4F58-8F05-8C9A1989D73A}" v="6" dt="2024-12-02T16:03:56.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0" d="100"/>
          <a:sy n="60" d="100"/>
        </p:scale>
        <p:origin x="81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13"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theme" Target="theme/theme1.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1.xml"/><Relationship Id="rId5" Type="http://schemas.openxmlformats.org/officeDocument/2006/relationships/presProps" Target="presProps.xml"/><Relationship Id="rId10" Type="http://schemas.microsoft.com/office/2018/10/relationships/authors" Target="author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EE4913F5-1EAE-474B-AF5A-E8BC3172F19B}" type="datetimeFigureOut">
              <a:rPr lang="en-US"/>
              <a:pPr>
                <a:defRPr/>
              </a:pPr>
              <a:t>12/2/2024</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DB298FFB-70F1-4A24-9782-D3D4B90F4D57}" type="slidenum">
              <a:rPr lang="en-US" altLang="en-US"/>
              <a:pPr/>
              <a:t>‹#›</a:t>
            </a:fld>
            <a:endParaRPr lang="en-US" altLang="en-US"/>
          </a:p>
        </p:txBody>
      </p:sp>
    </p:spTree>
    <p:extLst>
      <p:ext uri="{BB962C8B-B14F-4D97-AF65-F5344CB8AC3E}">
        <p14:creationId xmlns:p14="http://schemas.microsoft.com/office/powerpoint/2010/main" val="477624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4063" indent="-288925" eaLnBrk="0" hangingPunct="0">
              <a:defRPr>
                <a:solidFill>
                  <a:schemeClr val="tx1"/>
                </a:solidFill>
                <a:latin typeface="Calibri" panose="020F0502020204030204" pitchFamily="34" charset="0"/>
                <a:cs typeface="Arial" panose="020B0604020202020204" pitchFamily="34" charset="0"/>
              </a:defRPr>
            </a:lvl2pPr>
            <a:lvl3pPr marL="1160463" indent="-231775" eaLnBrk="0" hangingPunct="0">
              <a:defRPr>
                <a:solidFill>
                  <a:schemeClr val="tx1"/>
                </a:solidFill>
                <a:latin typeface="Calibri" panose="020F0502020204030204" pitchFamily="34" charset="0"/>
                <a:cs typeface="Arial" panose="020B0604020202020204" pitchFamily="34" charset="0"/>
              </a:defRPr>
            </a:lvl3pPr>
            <a:lvl4pPr marL="1625600" indent="-231775" eaLnBrk="0" hangingPunct="0">
              <a:defRPr>
                <a:solidFill>
                  <a:schemeClr val="tx1"/>
                </a:solidFill>
                <a:latin typeface="Calibri" panose="020F0502020204030204" pitchFamily="34" charset="0"/>
                <a:cs typeface="Arial" panose="020B0604020202020204" pitchFamily="34" charset="0"/>
              </a:defRPr>
            </a:lvl4pPr>
            <a:lvl5pPr marL="2090738" indent="-231775" eaLnBrk="0" hangingPunct="0">
              <a:defRPr>
                <a:solidFill>
                  <a:schemeClr val="tx1"/>
                </a:solidFill>
                <a:latin typeface="Calibri" panose="020F0502020204030204" pitchFamily="34" charset="0"/>
                <a:cs typeface="Arial" panose="020B0604020202020204" pitchFamily="34" charset="0"/>
              </a:defRPr>
            </a:lvl5pPr>
            <a:lvl6pPr marL="25479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051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623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38"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705FAF-829E-4395-B8B6-B498D53B3B43}" type="slidenum">
              <a:rPr lang="en-US" altLang="en-US">
                <a:solidFill>
                  <a:srgbClr val="000000"/>
                </a:solidFill>
              </a:rPr>
              <a:pPr eaLnBrk="1" hangingPunct="1"/>
              <a:t>1</a:t>
            </a:fld>
            <a:endParaRPr lang="en-US" altLang="en-US">
              <a:solidFill>
                <a:srgbClr val="000000"/>
              </a:solidFill>
            </a:endParaRPr>
          </a:p>
        </p:txBody>
      </p:sp>
      <p:sp>
        <p:nvSpPr>
          <p:cNvPr id="5123" name="Rectangle 2"/>
          <p:cNvSpPr>
            <a:spLocks noGrp="1" noRot="1" noChangeAspect="1" noChangeArrowheads="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dirty="0"/>
          </a:p>
        </p:txBody>
      </p:sp>
    </p:spTree>
    <p:extLst>
      <p:ext uri="{BB962C8B-B14F-4D97-AF65-F5344CB8AC3E}">
        <p14:creationId xmlns:p14="http://schemas.microsoft.com/office/powerpoint/2010/main" val="4261415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1135F78-85A2-4A8E-B588-72BEBA900BB0}" type="datetimeFigureOut">
              <a:rPr lang="en-US"/>
              <a:pPr>
                <a:defRPr/>
              </a:pPr>
              <a:t>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E678E4-5B40-41E7-B295-6E15A5E915EA}" type="slidenum">
              <a:rPr lang="en-US" altLang="en-US"/>
              <a:pPr/>
              <a:t>‹#›</a:t>
            </a:fld>
            <a:endParaRPr lang="en-US" altLang="en-US"/>
          </a:p>
        </p:txBody>
      </p:sp>
    </p:spTree>
    <p:extLst>
      <p:ext uri="{BB962C8B-B14F-4D97-AF65-F5344CB8AC3E}">
        <p14:creationId xmlns:p14="http://schemas.microsoft.com/office/powerpoint/2010/main" val="3347593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E7F625-517B-440F-9267-2A80D666B736}" type="datetimeFigureOut">
              <a:rPr lang="en-US"/>
              <a:pPr>
                <a:defRPr/>
              </a:pPr>
              <a:t>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5A89244-42D4-4344-8CB0-317EFA9D52F5}" type="slidenum">
              <a:rPr lang="en-US" altLang="en-US"/>
              <a:pPr/>
              <a:t>‹#›</a:t>
            </a:fld>
            <a:endParaRPr lang="en-US" altLang="en-US"/>
          </a:p>
        </p:txBody>
      </p:sp>
    </p:spTree>
    <p:extLst>
      <p:ext uri="{BB962C8B-B14F-4D97-AF65-F5344CB8AC3E}">
        <p14:creationId xmlns:p14="http://schemas.microsoft.com/office/powerpoint/2010/main" val="407883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212E40-FFBC-4D16-9B96-AE4DC79ACE89}" type="datetimeFigureOut">
              <a:rPr lang="en-US"/>
              <a:pPr>
                <a:defRPr/>
              </a:pPr>
              <a:t>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1DC9DD-7613-4A46-8A55-B05D74670C3E}" type="slidenum">
              <a:rPr lang="en-US" altLang="en-US"/>
              <a:pPr/>
              <a:t>‹#›</a:t>
            </a:fld>
            <a:endParaRPr lang="en-US" altLang="en-US"/>
          </a:p>
        </p:txBody>
      </p:sp>
    </p:spTree>
    <p:extLst>
      <p:ext uri="{BB962C8B-B14F-4D97-AF65-F5344CB8AC3E}">
        <p14:creationId xmlns:p14="http://schemas.microsoft.com/office/powerpoint/2010/main" val="35118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rtlCol="0">
            <a:normAutofit/>
          </a:bodyPr>
          <a:lstStyle/>
          <a:p>
            <a:pPr lvl="0"/>
            <a:r>
              <a:rPr lang="en-US" noProof="0"/>
              <a:t>Click icon to add table</a:t>
            </a:r>
          </a:p>
        </p:txBody>
      </p:sp>
    </p:spTree>
    <p:extLst>
      <p:ext uri="{BB962C8B-B14F-4D97-AF65-F5344CB8AC3E}">
        <p14:creationId xmlns:p14="http://schemas.microsoft.com/office/powerpoint/2010/main" val="108773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D42F4A-CFDF-49B1-A5BB-80EE2A5CB064}" type="datetimeFigureOut">
              <a:rPr lang="en-US"/>
              <a:pPr>
                <a:defRPr/>
              </a:pPr>
              <a:t>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C322A1-86CB-4EDD-BD25-C77A09E989F7}" type="slidenum">
              <a:rPr lang="en-US" altLang="en-US"/>
              <a:pPr/>
              <a:t>‹#›</a:t>
            </a:fld>
            <a:endParaRPr lang="en-US" altLang="en-US"/>
          </a:p>
        </p:txBody>
      </p:sp>
    </p:spTree>
    <p:extLst>
      <p:ext uri="{BB962C8B-B14F-4D97-AF65-F5344CB8AC3E}">
        <p14:creationId xmlns:p14="http://schemas.microsoft.com/office/powerpoint/2010/main" val="94749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2C97724-70E9-494E-82EA-47E688CC4935}" type="datetimeFigureOut">
              <a:rPr lang="en-US"/>
              <a:pPr>
                <a:defRPr/>
              </a:pPr>
              <a:t>12/2/2024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CC3BD9F-1ED7-43F1-AEB5-0E60C8DFBF47}" type="slidenum">
              <a:rPr lang="en-US" altLang="en-US"/>
              <a:pPr/>
              <a:t>‹#›</a:t>
            </a:fld>
            <a:endParaRPr lang="en-US" altLang="en-US"/>
          </a:p>
        </p:txBody>
      </p:sp>
    </p:spTree>
    <p:extLst>
      <p:ext uri="{BB962C8B-B14F-4D97-AF65-F5344CB8AC3E}">
        <p14:creationId xmlns:p14="http://schemas.microsoft.com/office/powerpoint/2010/main" val="414610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2939D08-0738-4E34-AC41-6639B35ACD6D}" type="datetimeFigureOut">
              <a:rPr lang="en-US"/>
              <a:pPr>
                <a:defRPr/>
              </a:pPr>
              <a:t>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52041E4-4A3F-4086-9C88-809FE63A664C}" type="slidenum">
              <a:rPr lang="en-US" altLang="en-US"/>
              <a:pPr/>
              <a:t>‹#›</a:t>
            </a:fld>
            <a:endParaRPr lang="en-US" altLang="en-US"/>
          </a:p>
        </p:txBody>
      </p:sp>
    </p:spTree>
    <p:extLst>
      <p:ext uri="{BB962C8B-B14F-4D97-AF65-F5344CB8AC3E}">
        <p14:creationId xmlns:p14="http://schemas.microsoft.com/office/powerpoint/2010/main" val="193508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995167-4DB7-4E11-886A-CB7F3966F72D}" type="datetimeFigureOut">
              <a:rPr lang="en-US"/>
              <a:pPr>
                <a:defRPr/>
              </a:pPr>
              <a:t>12/2/2024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099FE3B-D710-4794-B641-5B860069AD1F}" type="slidenum">
              <a:rPr lang="en-US" altLang="en-US"/>
              <a:pPr/>
              <a:t>‹#›</a:t>
            </a:fld>
            <a:endParaRPr lang="en-US" altLang="en-US"/>
          </a:p>
        </p:txBody>
      </p:sp>
    </p:spTree>
    <p:extLst>
      <p:ext uri="{BB962C8B-B14F-4D97-AF65-F5344CB8AC3E}">
        <p14:creationId xmlns:p14="http://schemas.microsoft.com/office/powerpoint/2010/main" val="42564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364730-86BB-4110-9C41-08FDBFA392CA}" type="datetimeFigureOut">
              <a:rPr lang="en-US"/>
              <a:pPr>
                <a:defRPr/>
              </a:pPr>
              <a:t>12/2/2024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7D306B0-1A4A-4863-93A3-4B49804814EA}" type="slidenum">
              <a:rPr lang="en-US" altLang="en-US"/>
              <a:pPr/>
              <a:t>‹#›</a:t>
            </a:fld>
            <a:endParaRPr lang="en-US" altLang="en-US"/>
          </a:p>
        </p:txBody>
      </p:sp>
    </p:spTree>
    <p:extLst>
      <p:ext uri="{BB962C8B-B14F-4D97-AF65-F5344CB8AC3E}">
        <p14:creationId xmlns:p14="http://schemas.microsoft.com/office/powerpoint/2010/main" val="3769026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4AAD07-01BF-446E-8744-C7BB7767638F}" type="datetimeFigureOut">
              <a:rPr lang="en-US"/>
              <a:pPr>
                <a:defRPr/>
              </a:pPr>
              <a:t>12/2/2024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067ABCF-3691-42EF-8D96-8AEB84F18694}" type="slidenum">
              <a:rPr lang="en-US" altLang="en-US"/>
              <a:pPr/>
              <a:t>‹#›</a:t>
            </a:fld>
            <a:endParaRPr lang="en-US" altLang="en-US"/>
          </a:p>
        </p:txBody>
      </p:sp>
    </p:spTree>
    <p:extLst>
      <p:ext uri="{BB962C8B-B14F-4D97-AF65-F5344CB8AC3E}">
        <p14:creationId xmlns:p14="http://schemas.microsoft.com/office/powerpoint/2010/main" val="3778207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5FE092C-7F6F-4DA2-94A1-AFFE6A3B6BFC}" type="datetimeFigureOut">
              <a:rPr lang="en-US"/>
              <a:pPr>
                <a:defRPr/>
              </a:pPr>
              <a:t>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8D7103-DDC9-4808-B39B-D6FA4C867515}" type="slidenum">
              <a:rPr lang="en-US" altLang="en-US"/>
              <a:pPr/>
              <a:t>‹#›</a:t>
            </a:fld>
            <a:endParaRPr lang="en-US" altLang="en-US"/>
          </a:p>
        </p:txBody>
      </p:sp>
    </p:spTree>
    <p:extLst>
      <p:ext uri="{BB962C8B-B14F-4D97-AF65-F5344CB8AC3E}">
        <p14:creationId xmlns:p14="http://schemas.microsoft.com/office/powerpoint/2010/main" val="25882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F1619B4-0779-4B38-8346-A994C45F2BF8}" type="datetimeFigureOut">
              <a:rPr lang="en-US"/>
              <a:pPr>
                <a:defRPr/>
              </a:pPr>
              <a:t>12/2/2024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EFC4C9C-1FCF-4447-B5EF-8B193573439A}" type="slidenum">
              <a:rPr lang="en-US" altLang="en-US"/>
              <a:pPr/>
              <a:t>‹#›</a:t>
            </a:fld>
            <a:endParaRPr lang="en-US" altLang="en-US"/>
          </a:p>
        </p:txBody>
      </p:sp>
    </p:spTree>
    <p:extLst>
      <p:ext uri="{BB962C8B-B14F-4D97-AF65-F5344CB8AC3E}">
        <p14:creationId xmlns:p14="http://schemas.microsoft.com/office/powerpoint/2010/main" val="2498780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0570776-5D34-4B94-8688-589C882A4837}" type="datetimeFigureOut">
              <a:rPr lang="en-US"/>
              <a:pPr>
                <a:defRPr/>
              </a:pPr>
              <a:t>12/2/2024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C62178-E8A7-4C00-A203-4DE18BC737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14078" y="1115504"/>
            <a:ext cx="5843437" cy="688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buFont typeface="Arial" panose="020B0604020202020204" pitchFamily="34" charset="0"/>
              <a:buChar char="•"/>
              <a:defRPr sz="1300"/>
            </a:pPr>
            <a:r>
              <a:rPr dirty="0">
                <a:latin typeface="Calibri"/>
                <a:ea typeface="Calibri"/>
                <a:cs typeface="Arial"/>
              </a:rPr>
              <a:t>Propose a diffusion model </a:t>
            </a:r>
            <a:r>
              <a:rPr lang="en-US" dirty="0">
                <a:latin typeface="Calibri"/>
                <a:ea typeface="Calibri"/>
                <a:cs typeface="Arial"/>
              </a:rPr>
              <a:t>emulating Earth</a:t>
            </a:r>
            <a:r>
              <a:rPr dirty="0">
                <a:latin typeface="Calibri"/>
                <a:ea typeface="Calibri"/>
                <a:cs typeface="Arial"/>
              </a:rPr>
              <a:t> System Model </a:t>
            </a:r>
            <a:r>
              <a:rPr lang="en-US" dirty="0">
                <a:latin typeface="Calibri"/>
                <a:ea typeface="Calibri"/>
                <a:cs typeface="Arial"/>
              </a:rPr>
              <a:t>daily temperature and precipitation output</a:t>
            </a:r>
            <a:r>
              <a:rPr dirty="0">
                <a:latin typeface="Calibri"/>
                <a:ea typeface="Calibri"/>
                <a:cs typeface="Arial"/>
              </a:rPr>
              <a:t>, enabling more detailed </a:t>
            </a:r>
            <a:r>
              <a:rPr lang="en-US" dirty="0">
                <a:latin typeface="Calibri"/>
                <a:ea typeface="Calibri"/>
                <a:cs typeface="Arial"/>
              </a:rPr>
              <a:t>and computationally cheaper analysis</a:t>
            </a:r>
            <a:r>
              <a:rPr dirty="0">
                <a:latin typeface="Calibri"/>
                <a:ea typeface="Calibri"/>
                <a:cs typeface="Arial"/>
              </a:rPr>
              <a:t> of </a:t>
            </a:r>
            <a:r>
              <a:rPr lang="en-US" dirty="0">
                <a:latin typeface="Calibri"/>
                <a:ea typeface="Calibri"/>
                <a:cs typeface="Arial"/>
              </a:rPr>
              <a:t>climate, especially impact-relevant extreme metrics</a:t>
            </a:r>
            <a:r>
              <a:rPr dirty="0">
                <a:latin typeface="Calibri"/>
                <a:ea typeface="Calibri"/>
                <a:cs typeface="Arial"/>
              </a:rPr>
              <a:t> under future climate scenarios.</a:t>
            </a:r>
          </a:p>
        </p:txBody>
      </p:sp>
      <p:sp>
        <p:nvSpPr>
          <p:cNvPr id="3076" name="Rectangle 5"/>
          <p:cNvSpPr>
            <a:spLocks noChangeArrowheads="1"/>
          </p:cNvSpPr>
          <p:nvPr/>
        </p:nvSpPr>
        <p:spPr bwMode="auto">
          <a:xfrm>
            <a:off x="160106" y="99938"/>
            <a:ext cx="12031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sz="2400" b="1">
                <a:latin typeface="Calibri"/>
                <a:ea typeface="Calibri"/>
                <a:cs typeface="Arial"/>
              </a:rPr>
              <a:t>Machine Learning Model </a:t>
            </a:r>
            <a:r>
              <a:rPr lang="en-US" sz="2400" b="1">
                <a:latin typeface="Calibri"/>
                <a:ea typeface="Calibri"/>
                <a:cs typeface="Arial"/>
              </a:rPr>
              <a:t>Generates</a:t>
            </a:r>
            <a:r>
              <a:rPr sz="2400" b="1">
                <a:latin typeface="Calibri"/>
                <a:ea typeface="Calibri"/>
                <a:cs typeface="Arial"/>
              </a:rPr>
              <a:t> Daily Weather from Monthly Averages</a:t>
            </a:r>
          </a:p>
        </p:txBody>
      </p:sp>
      <p:sp>
        <p:nvSpPr>
          <p:cNvPr id="3077" name="Text Box 6"/>
          <p:cNvSpPr txBox="1">
            <a:spLocks noChangeArrowheads="1"/>
          </p:cNvSpPr>
          <p:nvPr/>
        </p:nvSpPr>
        <p:spPr bwMode="auto">
          <a:xfrm>
            <a:off x="6238077" y="5783759"/>
            <a:ext cx="5410200" cy="769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sz="1100" b="0"/>
              <a:t>Bassetti, Seth, Brian Hutchinson, Claudia Tebaldi, and Ben Kravitz. 2024. </a:t>
            </a:r>
            <a:r>
              <a:rPr sz="1100" b="0" err="1"/>
              <a:t>DiffESM</a:t>
            </a:r>
            <a:r>
              <a:rPr sz="1100" b="0"/>
              <a:t>: Conditional Emulation of Temperature and Precipitation in Earth System Models with 3D Diffusion Models. Journal of Advances in Modeling Earth Systems 16: e2023MS004194. https://</a:t>
            </a:r>
            <a:r>
              <a:rPr sz="1100" b="0" err="1"/>
              <a:t>doi.org</a:t>
            </a:r>
            <a:r>
              <a:rPr sz="1100" b="0"/>
              <a:t>/10.1029/2023MS004194.</a:t>
            </a:r>
          </a:p>
        </p:txBody>
      </p:sp>
      <p:sp>
        <p:nvSpPr>
          <p:cNvPr id="3078" name="TextBox 9"/>
          <p:cNvSpPr txBox="1">
            <a:spLocks noChangeArrowheads="1"/>
          </p:cNvSpPr>
          <p:nvPr/>
        </p:nvSpPr>
        <p:spPr bwMode="auto">
          <a:xfrm>
            <a:off x="6223016" y="4788282"/>
            <a:ext cx="56133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sz="1000" b="1">
                <a:solidFill>
                  <a:srgbClr val="0000FF"/>
                </a:solidFill>
                <a:latin typeface="Arial"/>
                <a:cs typeface="Arial"/>
              </a:rPr>
              <a:t>The above demonstrates the emulator performance under various RCP forcing scenarios, trained on output from the </a:t>
            </a:r>
            <a:r>
              <a:rPr lang="en-US" sz="1000" b="1" err="1">
                <a:solidFill>
                  <a:srgbClr val="0000FF"/>
                </a:solidFill>
                <a:latin typeface="Arial"/>
                <a:cs typeface="Arial"/>
              </a:rPr>
              <a:t>Institut</a:t>
            </a:r>
            <a:r>
              <a:rPr lang="en-US" sz="1000" b="1">
                <a:solidFill>
                  <a:srgbClr val="0000FF"/>
                </a:solidFill>
                <a:latin typeface="Arial"/>
                <a:cs typeface="Arial"/>
              </a:rPr>
              <a:t> Pierre-Simon Laplace (IPSL) model. </a:t>
            </a:r>
            <a:r>
              <a:rPr lang="en-US" sz="1000" b="1" err="1">
                <a:solidFill>
                  <a:srgbClr val="0000FF"/>
                </a:solidFill>
                <a:latin typeface="Arial"/>
                <a:cs typeface="Arial"/>
              </a:rPr>
              <a:t>DiffESM</a:t>
            </a:r>
            <a:r>
              <a:rPr lang="en-US" sz="1000" b="1">
                <a:solidFill>
                  <a:srgbClr val="0000FF"/>
                </a:solidFill>
                <a:latin typeface="Arial"/>
                <a:cs typeface="Arial"/>
              </a:rPr>
              <a:t>, trained on RCP8.5 data, is evaluated for lower-emission scenarios (RCP2.6 and RCP4.5) from 2080–2100. Results show accurate emulation of temperature and precipitation distributions across all scenarios, highlighting the emulator’s robustness despite training on only the highest emissions scenario.</a:t>
            </a:r>
            <a:endParaRPr lang="en-US" altLang="en-US" sz="1400" b="1">
              <a:solidFill>
                <a:srgbClr val="0000FF"/>
              </a:solidFill>
              <a:latin typeface="Arial"/>
              <a:cs typeface="Arial"/>
            </a:endParaRPr>
          </a:p>
        </p:txBody>
      </p:sp>
      <p:sp>
        <p:nvSpPr>
          <p:cNvPr id="3" name="Rectangle 4">
            <a:extLst>
              <a:ext uri="{FF2B5EF4-FFF2-40B4-BE49-F238E27FC236}">
                <a16:creationId xmlns:a16="http://schemas.microsoft.com/office/drawing/2014/main" id="{68BF74B0-DE2D-377C-83B3-52E22BD1DD2D}"/>
              </a:ext>
            </a:extLst>
          </p:cNvPr>
          <p:cNvSpPr>
            <a:spLocks noChangeArrowheads="1"/>
          </p:cNvSpPr>
          <p:nvPr/>
        </p:nvSpPr>
        <p:spPr bwMode="auto">
          <a:xfrm>
            <a:off x="114078" y="2242120"/>
            <a:ext cx="5896705" cy="214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buFont typeface="Arial" panose="020B0604020202020204" pitchFamily="34" charset="0"/>
              <a:buChar char="•"/>
              <a:defRPr sz="1300"/>
            </a:pPr>
            <a:r>
              <a:rPr lang="en-US" dirty="0">
                <a:latin typeface="Calibri"/>
                <a:ea typeface="Calibri"/>
                <a:cs typeface="Arial"/>
              </a:rPr>
              <a:t>Utilize diffusion</a:t>
            </a:r>
            <a:r>
              <a:rPr dirty="0">
                <a:latin typeface="Calibri"/>
                <a:ea typeface="Calibri"/>
                <a:cs typeface="Arial"/>
              </a:rPr>
              <a:t> models, a class of generative deep learning models, to </a:t>
            </a:r>
            <a:r>
              <a:rPr lang="en-US" dirty="0">
                <a:latin typeface="Calibri"/>
                <a:ea typeface="Calibri"/>
                <a:cs typeface="Arial"/>
              </a:rPr>
              <a:t>learn the relation between</a:t>
            </a:r>
            <a:r>
              <a:rPr dirty="0">
                <a:latin typeface="Calibri"/>
                <a:ea typeface="Calibri"/>
                <a:cs typeface="Arial"/>
              </a:rPr>
              <a:t> Earth System Model (ESM) outputs </a:t>
            </a:r>
            <a:r>
              <a:rPr lang="en-US" dirty="0">
                <a:latin typeface="Calibri"/>
                <a:ea typeface="Calibri"/>
                <a:cs typeface="Arial"/>
              </a:rPr>
              <a:t>at the monthly and</a:t>
            </a:r>
            <a:r>
              <a:rPr dirty="0">
                <a:latin typeface="Calibri"/>
                <a:ea typeface="Calibri"/>
                <a:cs typeface="Arial"/>
              </a:rPr>
              <a:t> daily frequency by training on a limited number of ESM realizations that </a:t>
            </a:r>
            <a:r>
              <a:rPr lang="en-US" dirty="0">
                <a:latin typeface="Calibri"/>
                <a:ea typeface="Calibri"/>
                <a:cs typeface="Arial"/>
              </a:rPr>
              <a:t>still </a:t>
            </a:r>
            <a:r>
              <a:rPr dirty="0">
                <a:latin typeface="Calibri"/>
                <a:ea typeface="Calibri"/>
                <a:cs typeface="Arial"/>
              </a:rPr>
              <a:t>encompass </a:t>
            </a:r>
            <a:r>
              <a:rPr lang="en-US" dirty="0">
                <a:latin typeface="Calibri"/>
                <a:ea typeface="Calibri"/>
                <a:cs typeface="Arial"/>
              </a:rPr>
              <a:t>over time a</a:t>
            </a:r>
            <a:r>
              <a:rPr dirty="0">
                <a:latin typeface="Calibri"/>
                <a:ea typeface="Calibri"/>
                <a:cs typeface="Arial"/>
              </a:rPr>
              <a:t> wide range of radiative forcings.</a:t>
            </a:r>
          </a:p>
          <a:p>
            <a:pPr marL="285750" indent="-285750">
              <a:buFont typeface="Arial" panose="020B0604020202020204" pitchFamily="34" charset="0"/>
              <a:buChar char="•"/>
              <a:defRPr sz="1300"/>
            </a:pPr>
            <a:r>
              <a:rPr lang="en-US" dirty="0">
                <a:latin typeface="Calibri"/>
                <a:cs typeface="Arial"/>
              </a:rPr>
              <a:t>Implement a</a:t>
            </a:r>
            <a:r>
              <a:rPr dirty="0">
                <a:latin typeface="Calibri"/>
                <a:cs typeface="Arial"/>
              </a:rPr>
              <a:t> denoising diffusion probabilistic model that learns to emulate the </a:t>
            </a:r>
            <a:r>
              <a:rPr dirty="0" err="1">
                <a:latin typeface="Calibri"/>
                <a:cs typeface="Arial"/>
              </a:rPr>
              <a:t>spatio</a:t>
            </a:r>
            <a:r>
              <a:rPr dirty="0">
                <a:latin typeface="Calibri"/>
                <a:cs typeface="Arial"/>
              </a:rPr>
              <a:t>-temporal behavior of ESMs, producing month-long samples of daily mean temperature or precipitation from monthly averages.</a:t>
            </a:r>
          </a:p>
          <a:p>
            <a:pPr marL="285750" indent="-285750" algn="l">
              <a:buFont typeface="Arial" panose="020B0604020202020204" pitchFamily="34" charset="0"/>
              <a:buChar char="•"/>
              <a:defRPr sz="1300"/>
            </a:pPr>
            <a:r>
              <a:rPr dirty="0"/>
              <a:t>Utilize a </a:t>
            </a:r>
            <a:r>
              <a:rPr lang="en-US" dirty="0"/>
              <a:t>3D</a:t>
            </a:r>
            <a:r>
              <a:rPr dirty="0"/>
              <a:t> U-Net architecture with spatial and temporal convolutional blocks to separate and learn spatial and temporal structures, ensuring realistic climate sequence generation.</a:t>
            </a:r>
          </a:p>
        </p:txBody>
      </p:sp>
      <p:sp>
        <p:nvSpPr>
          <p:cNvPr id="4" name="Rectangle 4">
            <a:extLst>
              <a:ext uri="{FF2B5EF4-FFF2-40B4-BE49-F238E27FC236}">
                <a16:creationId xmlns:a16="http://schemas.microsoft.com/office/drawing/2014/main" id="{EF94BB43-E224-DEE9-15D1-8FDDF20D201A}"/>
              </a:ext>
            </a:extLst>
          </p:cNvPr>
          <p:cNvSpPr>
            <a:spLocks noChangeArrowheads="1"/>
          </p:cNvSpPr>
          <p:nvPr/>
        </p:nvSpPr>
        <p:spPr bwMode="auto">
          <a:xfrm>
            <a:off x="145098" y="4572675"/>
            <a:ext cx="5834666" cy="200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85750" indent="-285750" algn="l">
              <a:buFont typeface="Arial" panose="020B0604020202020204" pitchFamily="34" charset="0"/>
              <a:buChar char="•"/>
              <a:defRPr sz="1300"/>
            </a:pPr>
            <a:r>
              <a:rPr err="1"/>
              <a:t>DiffESM</a:t>
            </a:r>
            <a:r>
              <a:t> effectively downscales monthly Earth System Model (ESM) outputs to daily temperature and precipitation values, closely matching the statistical characteristics of the original ESM data.</a:t>
            </a:r>
          </a:p>
          <a:p>
            <a:pPr marL="285750" indent="-285750" algn="l">
              <a:buFont typeface="Arial" panose="020B0604020202020204" pitchFamily="34" charset="0"/>
              <a:buChar char="•"/>
              <a:defRPr sz="1300"/>
            </a:pPr>
            <a:r>
              <a:rPr lang="en-US" err="1"/>
              <a:t>DiffESM</a:t>
            </a:r>
            <a:r>
              <a:rPr lang="en-US"/>
              <a:t> has</a:t>
            </a:r>
            <a:r>
              <a:t> robust performance across different climate scenarios and periods, maintaining accuracy even when trained on limited number of realizations.</a:t>
            </a:r>
          </a:p>
          <a:p>
            <a:pPr marL="285750" indent="-285750" algn="l">
              <a:buFont typeface="Arial" panose="020B0604020202020204" pitchFamily="34" charset="0"/>
              <a:buChar char="•"/>
              <a:defRPr sz="1300"/>
            </a:pPr>
            <a:r>
              <a:rPr err="1"/>
              <a:t>DiffESM's</a:t>
            </a:r>
            <a:r>
              <a:t> generated data exhibits sufficient variability, avoiding mode collapse and providing a realistic range of possible climate outcomes.</a:t>
            </a:r>
          </a:p>
          <a:p>
            <a:pPr marL="285750" indent="-285750">
              <a:buFont typeface="Arial" panose="020B0604020202020204" pitchFamily="34" charset="0"/>
              <a:buChar char="•"/>
              <a:defRPr sz="1300"/>
            </a:pPr>
            <a:r>
              <a:rPr lang="en-US" err="1">
                <a:latin typeface="Calibri"/>
                <a:ea typeface="Calibri"/>
                <a:cs typeface="Arial"/>
              </a:rPr>
              <a:t>DiffESM</a:t>
            </a:r>
            <a:r>
              <a:rPr lang="en-US">
                <a:latin typeface="Calibri"/>
                <a:ea typeface="Calibri"/>
                <a:cs typeface="Arial"/>
              </a:rPr>
              <a:t> can be coupled with existing emulators of ESM monthly temperature and precipitation output to provide relevant results under novel scenarios.</a:t>
            </a:r>
            <a:endParaRPr lang="en-US">
              <a:ea typeface="Calibri"/>
            </a:endParaRPr>
          </a:p>
        </p:txBody>
      </p:sp>
      <p:sp>
        <p:nvSpPr>
          <p:cNvPr id="8" name="Rectangle 4">
            <a:extLst>
              <a:ext uri="{FF2B5EF4-FFF2-40B4-BE49-F238E27FC236}">
                <a16:creationId xmlns:a16="http://schemas.microsoft.com/office/drawing/2014/main" id="{7401EFDF-50E3-340F-EBF7-9002B0511AE6}"/>
              </a:ext>
            </a:extLst>
          </p:cNvPr>
          <p:cNvSpPr>
            <a:spLocks noChangeArrowheads="1"/>
          </p:cNvSpPr>
          <p:nvPr/>
        </p:nvSpPr>
        <p:spPr bwMode="auto">
          <a:xfrm>
            <a:off x="98066" y="787903"/>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Objective</a:t>
            </a:r>
          </a:p>
        </p:txBody>
      </p:sp>
      <p:sp>
        <p:nvSpPr>
          <p:cNvPr id="9" name="Rectangle 4">
            <a:extLst>
              <a:ext uri="{FF2B5EF4-FFF2-40B4-BE49-F238E27FC236}">
                <a16:creationId xmlns:a16="http://schemas.microsoft.com/office/drawing/2014/main" id="{E7A84942-FEBE-A930-6496-9FA34FD6C745}"/>
              </a:ext>
            </a:extLst>
          </p:cNvPr>
          <p:cNvSpPr>
            <a:spLocks noChangeArrowheads="1"/>
          </p:cNvSpPr>
          <p:nvPr/>
        </p:nvSpPr>
        <p:spPr bwMode="auto">
          <a:xfrm>
            <a:off x="98066" y="2000916"/>
            <a:ext cx="5997933"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Approach</a:t>
            </a:r>
          </a:p>
        </p:txBody>
      </p:sp>
      <p:sp>
        <p:nvSpPr>
          <p:cNvPr id="10" name="Rectangle 4">
            <a:extLst>
              <a:ext uri="{FF2B5EF4-FFF2-40B4-BE49-F238E27FC236}">
                <a16:creationId xmlns:a16="http://schemas.microsoft.com/office/drawing/2014/main" id="{145C8B62-5EEE-2E74-C2BB-F43010C0A1E8}"/>
              </a:ext>
            </a:extLst>
          </p:cNvPr>
          <p:cNvSpPr>
            <a:spLocks noChangeArrowheads="1"/>
          </p:cNvSpPr>
          <p:nvPr/>
        </p:nvSpPr>
        <p:spPr bwMode="auto">
          <a:xfrm>
            <a:off x="98067" y="4299272"/>
            <a:ext cx="5997932" cy="37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p>
            <a:pPr marL="231775" indent="-231775" algn="ctr">
              <a:spcBef>
                <a:spcPct val="15000"/>
              </a:spcBef>
              <a:defRPr/>
            </a:pPr>
            <a:r>
              <a:rPr lang="en-US" sz="1400" b="1" dirty="0">
                <a:solidFill>
                  <a:prstClr val="black"/>
                </a:solidFill>
              </a:rPr>
              <a:t>Impact</a:t>
            </a:r>
          </a:p>
        </p:txBody>
      </p:sp>
      <p:pic>
        <p:nvPicPr>
          <p:cNvPr id="7" name="Picture 6">
            <a:extLst>
              <a:ext uri="{FF2B5EF4-FFF2-40B4-BE49-F238E27FC236}">
                <a16:creationId xmlns:a16="http://schemas.microsoft.com/office/drawing/2014/main" id="{A74A198C-54C7-D41F-E6B8-E7B64B3D12F9}"/>
              </a:ext>
            </a:extLst>
          </p:cNvPr>
          <p:cNvPicPr>
            <a:picLocks noChangeAspect="1"/>
          </p:cNvPicPr>
          <p:nvPr/>
        </p:nvPicPr>
        <p:blipFill>
          <a:blip r:embed="rId3"/>
          <a:stretch>
            <a:fillRect/>
          </a:stretch>
        </p:blipFill>
        <p:spPr>
          <a:xfrm>
            <a:off x="6149782" y="790917"/>
            <a:ext cx="5910653" cy="3896440"/>
          </a:xfrm>
          <a:prstGeom prst="rect">
            <a:avLst/>
          </a:prstGeom>
        </p:spPr>
      </p:pic>
    </p:spTree>
    <p:extLst>
      <p:ext uri="{BB962C8B-B14F-4D97-AF65-F5344CB8AC3E}">
        <p14:creationId xmlns:p14="http://schemas.microsoft.com/office/powerpoint/2010/main" val="3917392584"/>
      </p:ext>
    </p:extLst>
  </p:cSld>
  <p:clrMapOvr>
    <a:masterClrMapping/>
  </p:clrMapOvr>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3DCE4A35DF2489B0FA14578B7EB9C" ma:contentTypeVersion="12" ma:contentTypeDescription="Create a new document." ma:contentTypeScope="" ma:versionID="faf1079ce1506b83608f5b4215338454">
  <xsd:schema xmlns:xsd="http://www.w3.org/2001/XMLSchema" xmlns:xs="http://www.w3.org/2001/XMLSchema" xmlns:p="http://schemas.microsoft.com/office/2006/metadata/properties" xmlns:ns2="3dd6b36f-9053-431b-948e-c92c94fa1af8" xmlns:ns3="6c393795-268f-4662-9efe-940c571d540a" targetNamespace="http://schemas.microsoft.com/office/2006/metadata/properties" ma:root="true" ma:fieldsID="4d709a063d34cc7f748a9fa1b9359265" ns2:_="" ns3:_="">
    <xsd:import namespace="3dd6b36f-9053-431b-948e-c92c94fa1af8"/>
    <xsd:import namespace="6c393795-268f-4662-9efe-940c571d54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d6b36f-9053-431b-948e-c92c94fa1a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393795-268f-4662-9efe-940c571d54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b38cd87-6fc5-4b59-a51d-8a8705125e1d}" ma:internalName="TaxCatchAll" ma:showField="CatchAllData" ma:web="6c393795-268f-4662-9efe-940c571d54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dd6b36f-9053-431b-948e-c92c94fa1af8">
      <Terms xmlns="http://schemas.microsoft.com/office/infopath/2007/PartnerControls"/>
    </lcf76f155ced4ddcb4097134ff3c332f>
    <TaxCatchAll xmlns="6c393795-268f-4662-9efe-940c571d540a" xsi:nil="true"/>
    <SharedWithUsers xmlns="6c393795-268f-4662-9efe-940c571d540a">
      <UserInfo>
        <DisplayName>Rice, Jennie S</DisplayName>
        <AccountId>12</AccountId>
        <AccountType/>
      </UserInfo>
      <UserInfo>
        <DisplayName>Vernon, Chris R</DisplayName>
        <AccountId>27</AccountId>
        <AccountType/>
      </UserInfo>
      <UserInfo>
        <DisplayName>Mcgrath, Casey R</DisplayName>
        <AccountId>11</AccountId>
        <AccountType/>
      </UserInfo>
    </SharedWithUsers>
  </documentManagement>
</p:properties>
</file>

<file path=customXml/itemProps1.xml><?xml version="1.0" encoding="utf-8"?>
<ds:datastoreItem xmlns:ds="http://schemas.openxmlformats.org/officeDocument/2006/customXml" ds:itemID="{3C6DED06-936D-4BCC-AE0D-3190D739FD0E}"/>
</file>

<file path=customXml/itemProps2.xml><?xml version="1.0" encoding="utf-8"?>
<ds:datastoreItem xmlns:ds="http://schemas.openxmlformats.org/officeDocument/2006/customXml" ds:itemID="{3DA1C7AC-C04A-436E-A2DF-9B59A643F2BC}"/>
</file>

<file path=customXml/itemProps3.xml><?xml version="1.0" encoding="utf-8"?>
<ds:datastoreItem xmlns:ds="http://schemas.openxmlformats.org/officeDocument/2006/customXml" ds:itemID="{37C4D2B3-588D-4D83-8355-36B7B2792B18}"/>
</file>

<file path=docProps/app.xml><?xml version="1.0" encoding="utf-8"?>
<Properties xmlns="http://schemas.openxmlformats.org/officeDocument/2006/extended-properties" xmlns:vt="http://schemas.openxmlformats.org/officeDocument/2006/docPropsVTypes">
  <Template>DOE-Sample-Slide-Highlights-Template</Template>
  <TotalTime>0</TotalTime>
  <Words>368</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DOE-Sample-Slide-Highlights-Template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2024-12-02T16:03:56Z</dcterms:created>
  <dcterms:modified xsi:type="dcterms:W3CDTF">2024-12-02T16:04:07Z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3400</vt:r8>
  </property>
  <property fmtid="{D5CDD505-2E9C-101B-9397-08002B2CF9AE}" pid="3" name="MediaServiceImageTags">
    <vt:lpwstr/>
  </property>
  <property fmtid="{D5CDD505-2E9C-101B-9397-08002B2CF9AE}" pid="4" name="ContentTypeId">
    <vt:lpwstr>0x0101000AF3DCE4A35DF2489B0FA14578B7EB9C</vt:lpwstr>
  </property>
  <property fmtid="{D5CDD505-2E9C-101B-9397-08002B2CF9AE}" pid="5" name="_dlc_DocIdItemGuid">
    <vt:lpwstr>75333844-ddec-49b7-ae1e-c27b23a45b5c</vt:lpwstr>
  </property>
</Properties>
</file>