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52"/>
    <p:restoredTop sz="94647"/>
  </p:normalViewPr>
  <p:slideViewPr>
    <p:cSldViewPr snapToGrid="0" snapToObjects="1">
      <p:cViewPr varScale="1">
        <p:scale>
          <a:sx n="122" d="100"/>
          <a:sy n="122" d="100"/>
        </p:scale>
        <p:origin x="216" y="4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2/8/23</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2/8/23</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2WR032815" TargetMode="External"/><Relationship Id="rId2" Type="http://schemas.openxmlformats.org/officeDocument/2006/relationships/image" Target="../media/image1.tif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F2A06BB-C25A-EA44-A8AC-8606A4495173}"/>
              </a:ext>
            </a:extLst>
          </p:cNvPr>
          <p:cNvSpPr txBox="1"/>
          <p:nvPr/>
        </p:nvSpPr>
        <p:spPr>
          <a:xfrm>
            <a:off x="142014" y="265478"/>
            <a:ext cx="11894089" cy="769441"/>
          </a:xfrm>
          <a:prstGeom prst="rect">
            <a:avLst/>
          </a:prstGeom>
          <a:noFill/>
        </p:spPr>
        <p:txBody>
          <a:bodyPr wrap="square" rtlCol="0">
            <a:spAutoFit/>
          </a:bodyPr>
          <a:lstStyle/>
          <a:p>
            <a:r>
              <a:rPr lang="en-US" sz="2200" b="1" dirty="0"/>
              <a:t>Scaling of Floods with Geomorphologic Characteristics and Precipitation Variability across the conterminous United States </a:t>
            </a:r>
          </a:p>
        </p:txBody>
      </p:sp>
      <p:pic>
        <p:nvPicPr>
          <p:cNvPr id="19" name="Picture 18">
            <a:extLst>
              <a:ext uri="{FF2B5EF4-FFF2-40B4-BE49-F238E27FC236}">
                <a16:creationId xmlns:a16="http://schemas.microsoft.com/office/drawing/2014/main" id="{E4FC2D94-20FC-EA42-BB42-2D9AFFA267E7}"/>
              </a:ext>
            </a:extLst>
          </p:cNvPr>
          <p:cNvPicPr>
            <a:picLocks noChangeAspect="1"/>
          </p:cNvPicPr>
          <p:nvPr/>
        </p:nvPicPr>
        <p:blipFill>
          <a:blip r:embed="rId2"/>
          <a:stretch>
            <a:fillRect/>
          </a:stretch>
        </p:blipFill>
        <p:spPr>
          <a:xfrm>
            <a:off x="3634892" y="6278820"/>
            <a:ext cx="2767689" cy="464649"/>
          </a:xfrm>
          <a:prstGeom prst="rect">
            <a:avLst/>
          </a:prstGeom>
        </p:spPr>
      </p:pic>
      <p:sp>
        <p:nvSpPr>
          <p:cNvPr id="20" name="Rectangle 19">
            <a:extLst>
              <a:ext uri="{FF2B5EF4-FFF2-40B4-BE49-F238E27FC236}">
                <a16:creationId xmlns:a16="http://schemas.microsoft.com/office/drawing/2014/main" id="{74B5393D-A426-CE49-A359-7BCE18E89393}"/>
              </a:ext>
            </a:extLst>
          </p:cNvPr>
          <p:cNvSpPr/>
          <p:nvPr/>
        </p:nvSpPr>
        <p:spPr>
          <a:xfrm>
            <a:off x="6345030" y="2133375"/>
            <a:ext cx="2206123" cy="3293209"/>
          </a:xfrm>
          <a:prstGeom prst="rect">
            <a:avLst/>
          </a:prstGeom>
        </p:spPr>
        <p:txBody>
          <a:bodyPr wrap="square">
            <a:spAutoFit/>
          </a:bodyPr>
          <a:lstStyle/>
          <a:p>
            <a:pPr algn="ctr"/>
            <a:r>
              <a:rPr lang="en-US" sz="1600" dirty="0" err="1">
                <a:effectLst/>
                <a:ea typeface="Open Sans" panose="020B0606030504020204" pitchFamily="34" charset="0"/>
              </a:rPr>
              <a:t>Najibi</a:t>
            </a:r>
            <a:r>
              <a:rPr lang="en-US" sz="1600" dirty="0">
                <a:effectLst/>
                <a:ea typeface="Open Sans" panose="020B0606030504020204" pitchFamily="34" charset="0"/>
              </a:rPr>
              <a:t>, N., &amp; Devineni, N. (</a:t>
            </a:r>
            <a:r>
              <a:rPr lang="en-US" sz="1600" dirty="0">
                <a:effectLst/>
              </a:rPr>
              <a:t>2023).  Scaling of Floods with Geomorphologic Characteristics and Precipitation Variability across the conterminous United States. Water Resources Research, 59, e2022WR032815.</a:t>
            </a:r>
            <a:r>
              <a:rPr lang="en-US" sz="1600" dirty="0">
                <a:effectLst/>
                <a:ea typeface="Open Sans" panose="020B0606030504020204" pitchFamily="34" charset="0"/>
              </a:rPr>
              <a:t> </a:t>
            </a:r>
            <a:r>
              <a:rPr lang="en-US" sz="1600" u="sng" dirty="0">
                <a:effectLst/>
                <a:ea typeface="Calibri" panose="020F0502020204030204" pitchFamily="34" charset="0"/>
                <a:hlinkClick r:id="rId3">
                  <a:extLst>
                    <a:ext uri="{A12FA001-AC4F-418D-AE19-62706E023703}">
                      <ahyp:hlinkClr xmlns:ahyp="http://schemas.microsoft.com/office/drawing/2018/hyperlinkcolor" val="tx"/>
                    </a:ext>
                  </a:extLst>
                </a:hlinkClick>
              </a:rPr>
              <a:t>https://doi.org/10.1029/2022WR032815</a:t>
            </a:r>
            <a:r>
              <a:rPr lang="en-US" sz="1600" dirty="0">
                <a:effectLst/>
              </a:rPr>
              <a:t> </a:t>
            </a:r>
            <a:endParaRPr lang="en-US" sz="1600" dirty="0"/>
          </a:p>
        </p:txBody>
      </p:sp>
      <p:sp>
        <p:nvSpPr>
          <p:cNvPr id="23" name="Shape 113">
            <a:extLst>
              <a:ext uri="{FF2B5EF4-FFF2-40B4-BE49-F238E27FC236}">
                <a16:creationId xmlns:a16="http://schemas.microsoft.com/office/drawing/2014/main" id="{AAAF3FD3-EEF5-E64A-9AC9-EACF9F3B5972}"/>
              </a:ext>
            </a:extLst>
          </p:cNvPr>
          <p:cNvSpPr txBox="1">
            <a:spLocks/>
          </p:cNvSpPr>
          <p:nvPr/>
        </p:nvSpPr>
        <p:spPr>
          <a:xfrm>
            <a:off x="242372" y="1222871"/>
            <a:ext cx="5829944" cy="4993877"/>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500" b="1" dirty="0">
                <a:solidFill>
                  <a:schemeClr val="tx1">
                    <a:lumMod val="50000"/>
                    <a:lumOff val="50000"/>
                  </a:schemeClr>
                </a:solidFill>
              </a:rPr>
              <a:t>Objective:</a:t>
            </a:r>
            <a:r>
              <a:rPr lang="en-US" sz="1500" dirty="0">
                <a:solidFill>
                  <a:schemeClr val="tx1">
                    <a:lumMod val="50000"/>
                    <a:lumOff val="50000"/>
                  </a:schemeClr>
                </a:solidFill>
              </a:rPr>
              <a:t> To develop new scaling models to examine how the physical properties of catchments and precipitation patterns can inform flood attributes across the conterminous United States </a:t>
            </a:r>
          </a:p>
          <a:p>
            <a:pPr algn="l">
              <a:lnSpc>
                <a:spcPct val="50000"/>
              </a:lnSpc>
              <a:spcBef>
                <a:spcPts val="0"/>
              </a:spcBef>
            </a:pPr>
            <a:endParaRPr lang="en-US" sz="1600" dirty="0">
              <a:solidFill>
                <a:schemeClr val="tx1">
                  <a:lumMod val="50000"/>
                  <a:lumOff val="50000"/>
                </a:schemeClr>
              </a:solidFill>
            </a:endParaRPr>
          </a:p>
          <a:p>
            <a:pPr algn="l"/>
            <a:r>
              <a:rPr lang="en-US" sz="1500" b="1" dirty="0">
                <a:solidFill>
                  <a:schemeClr val="tx1">
                    <a:lumMod val="50000"/>
                    <a:lumOff val="50000"/>
                  </a:schemeClr>
                </a:solidFill>
              </a:rPr>
              <a:t>Approach: </a:t>
            </a:r>
            <a:r>
              <a:rPr lang="en-US" sz="1500" dirty="0">
                <a:solidFill>
                  <a:schemeClr val="tx1">
                    <a:lumMod val="50000"/>
                    <a:lumOff val="50000"/>
                  </a:schemeClr>
                </a:solidFill>
              </a:rPr>
              <a:t>We developed the laws of scaling of floods (duration, peak, volume) with geomorphologic characteristics of the basin (i.e., drainage area, slope, elevation) and precipitation patterns (rainfall accumulation, variability) using a multi-level Bayesian approach. The spatial organization of scaling exponents is also investigated. The baseline model quantifies the scaling of floods to geomorphologic characteristics. The dynamic model quantifies the scaling of floods to antecedent precipitation distribution which is further conditioned on geomorphologic characteristics. </a:t>
            </a:r>
          </a:p>
          <a:p>
            <a:pPr algn="l">
              <a:lnSpc>
                <a:spcPct val="50000"/>
              </a:lnSpc>
              <a:spcBef>
                <a:spcPts val="0"/>
              </a:spcBef>
            </a:pPr>
            <a:endParaRPr lang="en-US" sz="1500" dirty="0">
              <a:solidFill>
                <a:schemeClr val="tx1">
                  <a:lumMod val="50000"/>
                  <a:lumOff val="50000"/>
                </a:schemeClr>
              </a:solidFill>
            </a:endParaRPr>
          </a:p>
          <a:p>
            <a:pPr algn="l"/>
            <a:r>
              <a:rPr lang="en-US" sz="1500" b="1" dirty="0">
                <a:solidFill>
                  <a:schemeClr val="tx1">
                    <a:lumMod val="50000"/>
                    <a:lumOff val="50000"/>
                  </a:schemeClr>
                </a:solidFill>
              </a:rPr>
              <a:t>Results/Impacts: </a:t>
            </a:r>
            <a:r>
              <a:rPr lang="en-US" sz="1500" dirty="0">
                <a:solidFill>
                  <a:schemeClr val="tx1">
                    <a:lumMod val="50000"/>
                    <a:lumOff val="50000"/>
                  </a:schemeClr>
                </a:solidFill>
              </a:rPr>
              <a:t>Larger basins located at higher elevations are found to have decreasing scaling rates with flood peaks when interacting with the preceding precipitation patterns. Overall, low-elevation flat basins across the Eastern, Southern, and Northwestern US have a larger positive response to precipitation in amplifying flood attributes. This study advances flood predictions by better informing the flood attributes in the context of dynamical land-atmosphere perturbations. </a:t>
            </a:r>
          </a:p>
        </p:txBody>
      </p:sp>
      <p:pic>
        <p:nvPicPr>
          <p:cNvPr id="2" name="Picture 1"/>
          <p:cNvPicPr>
            <a:picLocks noChangeAspect="1"/>
          </p:cNvPicPr>
          <p:nvPr/>
        </p:nvPicPr>
        <p:blipFill>
          <a:blip r:embed="rId4"/>
          <a:stretch>
            <a:fillRect/>
          </a:stretch>
        </p:blipFill>
        <p:spPr>
          <a:xfrm>
            <a:off x="53793" y="6216748"/>
            <a:ext cx="1403048" cy="561219"/>
          </a:xfrm>
          <a:prstGeom prst="rect">
            <a:avLst/>
          </a:prstGeom>
        </p:spPr>
      </p:pic>
      <p:pic>
        <p:nvPicPr>
          <p:cNvPr id="4" name="Picture 3"/>
          <p:cNvPicPr>
            <a:picLocks noChangeAspect="1"/>
          </p:cNvPicPr>
          <p:nvPr/>
        </p:nvPicPr>
        <p:blipFill>
          <a:blip r:embed="rId5"/>
          <a:stretch>
            <a:fillRect/>
          </a:stretch>
        </p:blipFill>
        <p:spPr>
          <a:xfrm>
            <a:off x="1868649" y="6241414"/>
            <a:ext cx="1263953" cy="522368"/>
          </a:xfrm>
          <a:prstGeom prst="rect">
            <a:avLst/>
          </a:prstGeom>
        </p:spPr>
      </p:pic>
      <p:sp>
        <p:nvSpPr>
          <p:cNvPr id="8" name="TextBox 7"/>
          <p:cNvSpPr txBox="1"/>
          <p:nvPr/>
        </p:nvSpPr>
        <p:spPr>
          <a:xfrm>
            <a:off x="5752735" y="-835878"/>
            <a:ext cx="184666" cy="369332"/>
          </a:xfrm>
          <a:prstGeom prst="rect">
            <a:avLst/>
          </a:prstGeom>
          <a:noFill/>
        </p:spPr>
        <p:txBody>
          <a:bodyPr wrap="none" rtlCol="0">
            <a:spAutoFit/>
          </a:bodyPr>
          <a:lstStyle/>
          <a:p>
            <a:endParaRPr lang="en-US"/>
          </a:p>
        </p:txBody>
      </p:sp>
      <p:pic>
        <p:nvPicPr>
          <p:cNvPr id="5" name="Picture 4">
            <a:extLst>
              <a:ext uri="{FF2B5EF4-FFF2-40B4-BE49-F238E27FC236}">
                <a16:creationId xmlns:a16="http://schemas.microsoft.com/office/drawing/2014/main" id="{A7E5F473-115C-29F9-7F72-8A5C47719F36}"/>
              </a:ext>
            </a:extLst>
          </p:cNvPr>
          <p:cNvPicPr>
            <a:picLocks noChangeAspect="1"/>
          </p:cNvPicPr>
          <p:nvPr/>
        </p:nvPicPr>
        <p:blipFill>
          <a:blip r:embed="rId6"/>
          <a:stretch>
            <a:fillRect/>
          </a:stretch>
        </p:blipFill>
        <p:spPr>
          <a:xfrm>
            <a:off x="8493601" y="709128"/>
            <a:ext cx="3698399" cy="5815913"/>
          </a:xfrm>
          <a:prstGeom prst="rect">
            <a:avLst/>
          </a:prstGeom>
          <a:ln>
            <a:solidFill>
              <a:schemeClr val="accent1"/>
            </a:solidFill>
          </a:ln>
        </p:spPr>
      </p:pic>
      <p:sp>
        <p:nvSpPr>
          <p:cNvPr id="7" name="Rectangle 6">
            <a:extLst>
              <a:ext uri="{FF2B5EF4-FFF2-40B4-BE49-F238E27FC236}">
                <a16:creationId xmlns:a16="http://schemas.microsoft.com/office/drawing/2014/main" id="{D1D6C645-4FD1-F1F6-05DF-8715C90A0487}"/>
              </a:ext>
            </a:extLst>
          </p:cNvPr>
          <p:cNvSpPr/>
          <p:nvPr/>
        </p:nvSpPr>
        <p:spPr>
          <a:xfrm>
            <a:off x="8493601" y="6525041"/>
            <a:ext cx="3698399" cy="338554"/>
          </a:xfrm>
          <a:prstGeom prst="rect">
            <a:avLst/>
          </a:prstGeom>
          <a:solidFill>
            <a:schemeClr val="bg2"/>
          </a:solidFill>
        </p:spPr>
        <p:txBody>
          <a:bodyPr wrap="square">
            <a:spAutoFit/>
          </a:bodyPr>
          <a:lstStyle/>
          <a:p>
            <a:pPr algn="ctr"/>
            <a:r>
              <a:rPr lang="en-US" sz="1600" dirty="0">
                <a:effectLst/>
                <a:ea typeface="Open Sans" panose="020B0606030504020204" pitchFamily="34" charset="0"/>
              </a:rPr>
              <a:t>Clustering </a:t>
            </a:r>
            <a:r>
              <a:rPr lang="en-US" sz="1600" dirty="0">
                <a:ea typeface="Open Sans" panose="020B0606030504020204" pitchFamily="34" charset="0"/>
              </a:rPr>
              <a:t>of the scaling exponents </a:t>
            </a:r>
            <a:endParaRPr lang="en-US" sz="1600" dirty="0"/>
          </a:p>
        </p:txBody>
      </p:sp>
    </p:spTree>
    <p:extLst>
      <p:ext uri="{BB962C8B-B14F-4D97-AF65-F5344CB8AC3E}">
        <p14:creationId xmlns:p14="http://schemas.microsoft.com/office/powerpoint/2010/main" val="2708902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838</TotalTime>
  <Words>253</Words>
  <Application>Microsoft Macintosh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Microsoft Office User</cp:lastModifiedBy>
  <cp:revision>57</cp:revision>
  <dcterms:created xsi:type="dcterms:W3CDTF">2019-01-21T20:59:35Z</dcterms:created>
  <dcterms:modified xsi:type="dcterms:W3CDTF">2023-02-09T00:33:06Z</dcterms:modified>
</cp:coreProperties>
</file>