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1"/>
    <p:restoredTop sz="94647"/>
  </p:normalViewPr>
  <p:slideViewPr>
    <p:cSldViewPr snapToGrid="0" snapToObjects="1">
      <p:cViewPr varScale="1">
        <p:scale>
          <a:sx n="116" d="100"/>
          <a:sy n="116" d="100"/>
        </p:scale>
        <p:origin x="672"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C84B0-B5AC-8242-A5BF-8024D09C5B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946D4D-DFA6-3D4E-9142-823D0A5104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43D453-A21A-464C-8F3B-5DBC10CDBD15}"/>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5" name="Footer Placeholder 4">
            <a:extLst>
              <a:ext uri="{FF2B5EF4-FFF2-40B4-BE49-F238E27FC236}">
                <a16:creationId xmlns:a16="http://schemas.microsoft.com/office/drawing/2014/main" id="{A3C6DEE4-B33C-BF49-A88C-28E7EE40BC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12A1EC-9649-4643-B0AB-E2DCF6462D28}"/>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946640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933E3-DD53-3640-9873-5807129775A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8B530F5-653C-CA4A-8CDA-7CD156FA2AC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5B5885-80AC-5C49-8BA1-7F0577C1A343}"/>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5" name="Footer Placeholder 4">
            <a:extLst>
              <a:ext uri="{FF2B5EF4-FFF2-40B4-BE49-F238E27FC236}">
                <a16:creationId xmlns:a16="http://schemas.microsoft.com/office/drawing/2014/main" id="{A630CEE0-0A42-CE45-9FB8-E893960F3F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0E3FB1-1B6F-1740-AC3B-482FA823FA5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83760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2CF7C1-6CBA-1F4F-B6B9-E51E840589D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781D5C0-B4B4-BC41-91E1-6AEEA9CE4D4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B1AB89-4155-8040-B371-DFD318B55F00}"/>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5" name="Footer Placeholder 4">
            <a:extLst>
              <a:ext uri="{FF2B5EF4-FFF2-40B4-BE49-F238E27FC236}">
                <a16:creationId xmlns:a16="http://schemas.microsoft.com/office/drawing/2014/main" id="{6902ABA2-9FE6-5B4F-A841-20D6837346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9FDBB-D0D6-8E4B-A98A-E0D4060B104C}"/>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661397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18B3A-0427-BA4C-85A3-BE6E4BDB02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436AC3-6A34-E448-B3F1-D1A3830AC4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D827C7-6163-3247-BA71-FD598FE7947A}"/>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5" name="Footer Placeholder 4">
            <a:extLst>
              <a:ext uri="{FF2B5EF4-FFF2-40B4-BE49-F238E27FC236}">
                <a16:creationId xmlns:a16="http://schemas.microsoft.com/office/drawing/2014/main" id="{DADDDDD0-7624-CC4D-9ADA-AAFCE65081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C10901-AA9D-3741-AE7F-EFE6A29E8C3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4146515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C6512-5458-2F48-9D85-696AF1E89A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7917B8-685B-054A-978F-68ECE1628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ABD03D2-5907-744C-9555-FC111708298A}"/>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5" name="Footer Placeholder 4">
            <a:extLst>
              <a:ext uri="{FF2B5EF4-FFF2-40B4-BE49-F238E27FC236}">
                <a16:creationId xmlns:a16="http://schemas.microsoft.com/office/drawing/2014/main" id="{C78BA3C4-B7A0-AE42-8385-D9BBC3966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33693-11E4-424C-87EB-905BC4383572}"/>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07550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BA6D-BD55-AF4D-9B88-5ADD567ADD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272CD63-48B3-7C4B-B5CF-4EB36001454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F69AC2B-0A1F-B344-BD9A-6C8354B0723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840082-0C2A-8549-B660-CE0267BD3B73}"/>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6" name="Footer Placeholder 5">
            <a:extLst>
              <a:ext uri="{FF2B5EF4-FFF2-40B4-BE49-F238E27FC236}">
                <a16:creationId xmlns:a16="http://schemas.microsoft.com/office/drawing/2014/main" id="{7613CC6A-E8C0-1745-9ADA-3A548C1835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B50967-F7B7-354D-AED0-FACBDF50139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38094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C8CCC-EDB9-DE4F-9837-8992A74675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AFFAA9-7BC6-E349-9242-4EF0B8A7CC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473FF1-45FF-844C-826F-806D40DB761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ED1C88-2D9E-4A47-B38E-6DA87A155A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376165-3DDD-DC49-AB1D-6BFDA73A4A9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EEB8C7-6BCD-7741-BD59-3AD1EB05199F}"/>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8" name="Footer Placeholder 7">
            <a:extLst>
              <a:ext uri="{FF2B5EF4-FFF2-40B4-BE49-F238E27FC236}">
                <a16:creationId xmlns:a16="http://schemas.microsoft.com/office/drawing/2014/main" id="{CB2B7351-294F-4842-A85F-C5458B1E8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91D03D2-2B76-FA41-997D-89966DD5F3B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541560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95E97-E1D3-8148-9E67-576CE7B47FD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20ACB7-2CF2-A249-8EDD-D93152979E07}"/>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4" name="Footer Placeholder 3">
            <a:extLst>
              <a:ext uri="{FF2B5EF4-FFF2-40B4-BE49-F238E27FC236}">
                <a16:creationId xmlns:a16="http://schemas.microsoft.com/office/drawing/2014/main" id="{7ACFEA8D-3E03-414D-9A19-388CAB9D0C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B85CC0-2175-0948-8D61-7B9AE0C7A22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170235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82ED71-A714-A44A-B6C3-EB617209726B}"/>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3" name="Footer Placeholder 2">
            <a:extLst>
              <a:ext uri="{FF2B5EF4-FFF2-40B4-BE49-F238E27FC236}">
                <a16:creationId xmlns:a16="http://schemas.microsoft.com/office/drawing/2014/main" id="{ADEFA4FF-AE2C-2B43-9BD2-EA4DD10656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F09B42D-80BE-3B4D-BB68-9C9F1B55AD94}"/>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174014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21045-FC92-E446-B719-CEE594454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67513B7-9293-FB41-96D8-F259060ACD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C1C5928-9515-5C47-9DB8-50E41A9B5E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94D0C-9CF3-8548-BEE0-7F4BFA236227}"/>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6" name="Footer Placeholder 5">
            <a:extLst>
              <a:ext uri="{FF2B5EF4-FFF2-40B4-BE49-F238E27FC236}">
                <a16:creationId xmlns:a16="http://schemas.microsoft.com/office/drawing/2014/main" id="{4685762B-CA09-8642-B906-8FBA7D7C2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F38B03-84F1-3D43-8A04-BFCE6546F611}"/>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1754209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134D-6CEF-0846-BE20-BA1C797C1A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24D1AE3-0A3A-1845-AFAC-DA70EB3050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38D4E8-A04E-3548-A315-DD7FAE7F2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64EB4E8-A70D-AA4A-8A1D-55AEC74A57F9}"/>
              </a:ext>
            </a:extLst>
          </p:cNvPr>
          <p:cNvSpPr>
            <a:spLocks noGrp="1"/>
          </p:cNvSpPr>
          <p:nvPr>
            <p:ph type="dt" sz="half" idx="10"/>
          </p:nvPr>
        </p:nvSpPr>
        <p:spPr/>
        <p:txBody>
          <a:bodyPr/>
          <a:lstStyle/>
          <a:p>
            <a:fld id="{507456DF-0A81-A14B-AA86-C8EDD1E859E7}" type="datetimeFigureOut">
              <a:rPr lang="en-US" smtClean="0"/>
              <a:t>7/17/23</a:t>
            </a:fld>
            <a:endParaRPr lang="en-US"/>
          </a:p>
        </p:txBody>
      </p:sp>
      <p:sp>
        <p:nvSpPr>
          <p:cNvPr id="6" name="Footer Placeholder 5">
            <a:extLst>
              <a:ext uri="{FF2B5EF4-FFF2-40B4-BE49-F238E27FC236}">
                <a16:creationId xmlns:a16="http://schemas.microsoft.com/office/drawing/2014/main" id="{ED8CAC84-D629-5E4D-A910-818241A1481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F4C55-1B9B-1940-8E4F-A9CAC845850F}"/>
              </a:ext>
            </a:extLst>
          </p:cNvPr>
          <p:cNvSpPr>
            <a:spLocks noGrp="1"/>
          </p:cNvSpPr>
          <p:nvPr>
            <p:ph type="sldNum" sz="quarter" idx="12"/>
          </p:nvPr>
        </p:nvSpPr>
        <p:spPr/>
        <p:txBody>
          <a:bodyPr/>
          <a:lstStyle/>
          <a:p>
            <a:fld id="{7D446996-BA74-5841-AC0F-A18822EADCC5}" type="slidenum">
              <a:rPr lang="en-US" smtClean="0"/>
              <a:t>‹#›</a:t>
            </a:fld>
            <a:endParaRPr lang="en-US"/>
          </a:p>
        </p:txBody>
      </p:sp>
    </p:spTree>
    <p:extLst>
      <p:ext uri="{BB962C8B-B14F-4D97-AF65-F5344CB8AC3E}">
        <p14:creationId xmlns:p14="http://schemas.microsoft.com/office/powerpoint/2010/main" val="3418221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C5E8F1-A942-BA4A-AE92-76F91173AD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41D312E-9006-0347-B0A5-308BE253CF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A94E02-F3B1-434D-BD6D-87F60317F7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7456DF-0A81-A14B-AA86-C8EDD1E859E7}" type="datetimeFigureOut">
              <a:rPr lang="en-US" smtClean="0"/>
              <a:t>7/17/23</a:t>
            </a:fld>
            <a:endParaRPr lang="en-US"/>
          </a:p>
        </p:txBody>
      </p:sp>
      <p:sp>
        <p:nvSpPr>
          <p:cNvPr id="5" name="Footer Placeholder 4">
            <a:extLst>
              <a:ext uri="{FF2B5EF4-FFF2-40B4-BE49-F238E27FC236}">
                <a16:creationId xmlns:a16="http://schemas.microsoft.com/office/drawing/2014/main" id="{885AD956-A09C-6944-B8F5-ABD2B26EE4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DCF463-5C16-4F45-ACAF-6EFE472088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446996-BA74-5841-AC0F-A18822EADCC5}" type="slidenum">
              <a:rPr lang="en-US" smtClean="0"/>
              <a:t>‹#›</a:t>
            </a:fld>
            <a:endParaRPr lang="en-US"/>
          </a:p>
        </p:txBody>
      </p:sp>
    </p:spTree>
    <p:extLst>
      <p:ext uri="{BB962C8B-B14F-4D97-AF65-F5344CB8AC3E}">
        <p14:creationId xmlns:p14="http://schemas.microsoft.com/office/powerpoint/2010/main" val="29000388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if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F2A06BB-C25A-EA44-A8AC-8606A4495173}"/>
              </a:ext>
            </a:extLst>
          </p:cNvPr>
          <p:cNvSpPr txBox="1"/>
          <p:nvPr/>
        </p:nvSpPr>
        <p:spPr>
          <a:xfrm>
            <a:off x="142014" y="265478"/>
            <a:ext cx="11894089" cy="430887"/>
          </a:xfrm>
          <a:prstGeom prst="rect">
            <a:avLst/>
          </a:prstGeom>
          <a:noFill/>
        </p:spPr>
        <p:txBody>
          <a:bodyPr wrap="square" rtlCol="0">
            <a:spAutoFit/>
          </a:bodyPr>
          <a:lstStyle/>
          <a:p>
            <a:r>
              <a:rPr lang="en-US" sz="2200" b="1" dirty="0"/>
              <a:t>A Review of Recent Advances in Urban Flood Research </a:t>
            </a:r>
          </a:p>
        </p:txBody>
      </p:sp>
      <p:pic>
        <p:nvPicPr>
          <p:cNvPr id="19" name="Picture 18">
            <a:extLst>
              <a:ext uri="{FF2B5EF4-FFF2-40B4-BE49-F238E27FC236}">
                <a16:creationId xmlns:a16="http://schemas.microsoft.com/office/drawing/2014/main" id="{E4FC2D94-20FC-EA42-BB42-2D9AFFA267E7}"/>
              </a:ext>
            </a:extLst>
          </p:cNvPr>
          <p:cNvPicPr>
            <a:picLocks noChangeAspect="1"/>
          </p:cNvPicPr>
          <p:nvPr/>
        </p:nvPicPr>
        <p:blipFill>
          <a:blip r:embed="rId2"/>
          <a:stretch>
            <a:fillRect/>
          </a:stretch>
        </p:blipFill>
        <p:spPr>
          <a:xfrm>
            <a:off x="4549292" y="6278820"/>
            <a:ext cx="2767689" cy="464649"/>
          </a:xfrm>
          <a:prstGeom prst="rect">
            <a:avLst/>
          </a:prstGeom>
        </p:spPr>
      </p:pic>
      <p:sp>
        <p:nvSpPr>
          <p:cNvPr id="20" name="Rectangle 19">
            <a:extLst>
              <a:ext uri="{FF2B5EF4-FFF2-40B4-BE49-F238E27FC236}">
                <a16:creationId xmlns:a16="http://schemas.microsoft.com/office/drawing/2014/main" id="{74B5393D-A426-CE49-A359-7BCE18E89393}"/>
              </a:ext>
            </a:extLst>
          </p:cNvPr>
          <p:cNvSpPr/>
          <p:nvPr/>
        </p:nvSpPr>
        <p:spPr>
          <a:xfrm>
            <a:off x="6596391" y="5054078"/>
            <a:ext cx="5439712" cy="1077218"/>
          </a:xfrm>
          <a:prstGeom prst="rect">
            <a:avLst/>
          </a:prstGeom>
        </p:spPr>
        <p:txBody>
          <a:bodyPr wrap="square">
            <a:spAutoFit/>
          </a:bodyPr>
          <a:lstStyle/>
          <a:p>
            <a:pPr algn="ctr"/>
            <a:r>
              <a:rPr lang="en-US" sz="1600" dirty="0">
                <a:effectLst/>
                <a:ea typeface="Open Sans" panose="020B0606030504020204" pitchFamily="34" charset="0"/>
              </a:rPr>
              <a:t>Agonafir, C., </a:t>
            </a:r>
            <a:r>
              <a:rPr lang="en-US" sz="1600" dirty="0" err="1">
                <a:effectLst/>
                <a:ea typeface="Open Sans" panose="020B0606030504020204" pitchFamily="34" charset="0"/>
              </a:rPr>
              <a:t>Lakhankar</a:t>
            </a:r>
            <a:r>
              <a:rPr lang="en-US" sz="1600" dirty="0">
                <a:effectLst/>
                <a:ea typeface="Open Sans" panose="020B0606030504020204" pitchFamily="34" charset="0"/>
              </a:rPr>
              <a:t>, T., </a:t>
            </a:r>
            <a:r>
              <a:rPr lang="en-US" sz="1600" dirty="0" err="1">
                <a:effectLst/>
                <a:ea typeface="Open Sans" panose="020B0606030504020204" pitchFamily="34" charset="0"/>
              </a:rPr>
              <a:t>Khanbilvardi</a:t>
            </a:r>
            <a:r>
              <a:rPr lang="en-US" sz="1600" dirty="0">
                <a:effectLst/>
                <a:ea typeface="Open Sans" panose="020B0606030504020204" pitchFamily="34" charset="0"/>
              </a:rPr>
              <a:t>, R., Krakauer, N., </a:t>
            </a:r>
            <a:r>
              <a:rPr lang="en-US" sz="1600" dirty="0" err="1">
                <a:effectLst/>
                <a:ea typeface="Open Sans" panose="020B0606030504020204" pitchFamily="34" charset="0"/>
              </a:rPr>
              <a:t>Radell</a:t>
            </a:r>
            <a:r>
              <a:rPr lang="en-US" sz="1600" dirty="0">
                <a:effectLst/>
                <a:ea typeface="Open Sans" panose="020B0606030504020204" pitchFamily="34" charset="0"/>
              </a:rPr>
              <a:t>, D., &amp; Devineni, N. (</a:t>
            </a:r>
            <a:r>
              <a:rPr lang="en-US" sz="1600" dirty="0">
                <a:effectLst/>
              </a:rPr>
              <a:t>2023).  A Review of Recent Advances in Urban Flood Research. Water Security, 19, 100141.</a:t>
            </a:r>
            <a:r>
              <a:rPr lang="en-US" sz="1600" dirty="0">
                <a:effectLst/>
                <a:ea typeface="Open Sans" panose="020B0606030504020204" pitchFamily="34" charset="0"/>
              </a:rPr>
              <a:t> </a:t>
            </a:r>
            <a:r>
              <a:rPr lang="en-US" sz="1600" dirty="0"/>
              <a:t>https://</a:t>
            </a:r>
            <a:r>
              <a:rPr lang="en-US" sz="1600" dirty="0" err="1"/>
              <a:t>doi.org</a:t>
            </a:r>
            <a:r>
              <a:rPr lang="en-US" sz="1600" dirty="0"/>
              <a:t>/10.1016/j.wasec.2023.100141 </a:t>
            </a:r>
            <a:r>
              <a:rPr lang="en-US" sz="1600" dirty="0">
                <a:effectLst/>
              </a:rPr>
              <a:t> </a:t>
            </a:r>
            <a:endParaRPr lang="en-US" sz="1600" dirty="0"/>
          </a:p>
        </p:txBody>
      </p:sp>
      <p:sp>
        <p:nvSpPr>
          <p:cNvPr id="23" name="Shape 113">
            <a:extLst>
              <a:ext uri="{FF2B5EF4-FFF2-40B4-BE49-F238E27FC236}">
                <a16:creationId xmlns:a16="http://schemas.microsoft.com/office/drawing/2014/main" id="{AAAF3FD3-EEF5-E64A-9AC9-EACF9F3B5972}"/>
              </a:ext>
            </a:extLst>
          </p:cNvPr>
          <p:cNvSpPr txBox="1">
            <a:spLocks/>
          </p:cNvSpPr>
          <p:nvPr/>
        </p:nvSpPr>
        <p:spPr>
          <a:xfrm>
            <a:off x="217630" y="782200"/>
            <a:ext cx="5829944" cy="4993877"/>
          </a:xfrm>
          <a:prstGeom prst="rect">
            <a:avLst/>
          </a:prstGeom>
        </p:spPr>
        <p:txBody>
          <a:bodyPr spcFirstLastPara="1" vert="horz" wrap="square" lIns="91425" tIns="91425" rIns="91425" bIns="91425" rtlCol="0" anchor="t" anchorCtr="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500" b="1" dirty="0">
                <a:solidFill>
                  <a:schemeClr val="tx1">
                    <a:lumMod val="50000"/>
                    <a:lumOff val="50000"/>
                  </a:schemeClr>
                </a:solidFill>
              </a:rPr>
              <a:t>Objective:</a:t>
            </a:r>
            <a:r>
              <a:rPr lang="en-US" sz="1500" dirty="0">
                <a:solidFill>
                  <a:schemeClr val="tx1">
                    <a:lumMod val="50000"/>
                    <a:lumOff val="50000"/>
                  </a:schemeClr>
                </a:solidFill>
              </a:rPr>
              <a:t> To presents a review of the recent trends in urban flood modeling, particularly highlighting the modern computationally-efficient hydraulic-hydrological models and the increasing use of data-driven models. </a:t>
            </a:r>
          </a:p>
          <a:p>
            <a:pPr algn="l">
              <a:lnSpc>
                <a:spcPct val="50000"/>
              </a:lnSpc>
              <a:spcBef>
                <a:spcPts val="0"/>
              </a:spcBef>
            </a:pPr>
            <a:endParaRPr lang="en-US" sz="1600" dirty="0">
              <a:solidFill>
                <a:schemeClr val="tx1">
                  <a:lumMod val="50000"/>
                  <a:lumOff val="50000"/>
                </a:schemeClr>
              </a:solidFill>
            </a:endParaRPr>
          </a:p>
          <a:p>
            <a:pPr algn="l"/>
            <a:r>
              <a:rPr lang="en-US" sz="1500" b="1" dirty="0">
                <a:solidFill>
                  <a:schemeClr val="tx1">
                    <a:lumMod val="50000"/>
                    <a:lumOff val="50000"/>
                  </a:schemeClr>
                </a:solidFill>
              </a:rPr>
              <a:t>Approach: </a:t>
            </a:r>
            <a:r>
              <a:rPr lang="en-US" sz="1500" dirty="0">
                <a:solidFill>
                  <a:schemeClr val="tx1">
                    <a:lumMod val="50000"/>
                    <a:lumOff val="50000"/>
                  </a:schemeClr>
                </a:solidFill>
              </a:rPr>
              <a:t>This review details the concepts, impacts, and causes of urban flooding, along with the associated modeling endeavors. Moreover, this review describes contemporary directions towards urban flood resolutions, including the more recent hydraulic-hydrologic models that use modern computing architecture and the trending applications of artificial intelligence/machine learning techniques and crowdsourced data. With approximately, 55% of the world’s population living in urban areas, the increase in extreme precipitation events will only exacerbate consequences. Thus, more than ever, urban flooding poses a severe threat to the international community. As a response to the urgency, this review has presented a holistic view on the subject of urban flooding. </a:t>
            </a:r>
          </a:p>
          <a:p>
            <a:pPr algn="l">
              <a:lnSpc>
                <a:spcPct val="50000"/>
              </a:lnSpc>
              <a:spcBef>
                <a:spcPts val="0"/>
              </a:spcBef>
            </a:pPr>
            <a:endParaRPr lang="en-US" sz="1500" dirty="0">
              <a:solidFill>
                <a:schemeClr val="tx1">
                  <a:lumMod val="50000"/>
                  <a:lumOff val="50000"/>
                </a:schemeClr>
              </a:solidFill>
            </a:endParaRPr>
          </a:p>
          <a:p>
            <a:pPr algn="l"/>
            <a:r>
              <a:rPr lang="en-US" sz="1500" b="1" dirty="0">
                <a:solidFill>
                  <a:schemeClr val="tx1">
                    <a:lumMod val="50000"/>
                    <a:lumOff val="50000"/>
                  </a:schemeClr>
                </a:solidFill>
              </a:rPr>
              <a:t>Results/Impacts: </a:t>
            </a:r>
            <a:r>
              <a:rPr lang="en-US" sz="1500" dirty="0">
                <a:solidFill>
                  <a:schemeClr val="tx1">
                    <a:lumMod val="50000"/>
                    <a:lumOff val="50000"/>
                  </a:schemeClr>
                </a:solidFill>
              </a:rPr>
              <a:t>With the main concepts, causes, impacts, and resolutions of urban flooding presented, this review may serve as a strategic starting point for researchers formulating additive ideas and methods, and it may assist as a guide or a primer of urban flood modeling approaches for scientists and engineers. A reference of utility is provided, as scientists and engineers are given an outline of the recent advances in urban flooding research. </a:t>
            </a:r>
          </a:p>
        </p:txBody>
      </p:sp>
      <p:pic>
        <p:nvPicPr>
          <p:cNvPr id="2" name="Picture 1"/>
          <p:cNvPicPr>
            <a:picLocks noChangeAspect="1"/>
          </p:cNvPicPr>
          <p:nvPr/>
        </p:nvPicPr>
        <p:blipFill>
          <a:blip r:embed="rId3"/>
          <a:stretch>
            <a:fillRect/>
          </a:stretch>
        </p:blipFill>
        <p:spPr>
          <a:xfrm>
            <a:off x="968193" y="6216748"/>
            <a:ext cx="1403048" cy="561219"/>
          </a:xfrm>
          <a:prstGeom prst="rect">
            <a:avLst/>
          </a:prstGeom>
        </p:spPr>
      </p:pic>
      <p:pic>
        <p:nvPicPr>
          <p:cNvPr id="4" name="Picture 3"/>
          <p:cNvPicPr>
            <a:picLocks noChangeAspect="1"/>
          </p:cNvPicPr>
          <p:nvPr/>
        </p:nvPicPr>
        <p:blipFill>
          <a:blip r:embed="rId4"/>
          <a:stretch>
            <a:fillRect/>
          </a:stretch>
        </p:blipFill>
        <p:spPr>
          <a:xfrm>
            <a:off x="2783049" y="6241414"/>
            <a:ext cx="1263953" cy="522368"/>
          </a:xfrm>
          <a:prstGeom prst="rect">
            <a:avLst/>
          </a:prstGeom>
        </p:spPr>
      </p:pic>
      <p:sp>
        <p:nvSpPr>
          <p:cNvPr id="8" name="TextBox 7"/>
          <p:cNvSpPr txBox="1"/>
          <p:nvPr/>
        </p:nvSpPr>
        <p:spPr>
          <a:xfrm>
            <a:off x="5752735" y="-835878"/>
            <a:ext cx="184666" cy="369332"/>
          </a:xfrm>
          <a:prstGeom prst="rect">
            <a:avLst/>
          </a:prstGeom>
          <a:noFill/>
        </p:spPr>
        <p:txBody>
          <a:bodyPr wrap="none" rtlCol="0">
            <a:spAutoFit/>
          </a:bodyPr>
          <a:lstStyle/>
          <a:p>
            <a:endParaRPr lang="en-US"/>
          </a:p>
        </p:txBody>
      </p:sp>
      <p:pic>
        <p:nvPicPr>
          <p:cNvPr id="3" name="Picture 2">
            <a:extLst>
              <a:ext uri="{FF2B5EF4-FFF2-40B4-BE49-F238E27FC236}">
                <a16:creationId xmlns:a16="http://schemas.microsoft.com/office/drawing/2014/main" id="{54CEA98F-B1DC-B99D-1D8D-1FF93AA48E44}"/>
              </a:ext>
            </a:extLst>
          </p:cNvPr>
          <p:cNvPicPr>
            <a:picLocks noChangeAspect="1"/>
          </p:cNvPicPr>
          <p:nvPr/>
        </p:nvPicPr>
        <p:blipFill>
          <a:blip r:embed="rId5"/>
          <a:stretch>
            <a:fillRect/>
          </a:stretch>
        </p:blipFill>
        <p:spPr>
          <a:xfrm>
            <a:off x="6045539" y="809933"/>
            <a:ext cx="6146459" cy="4171013"/>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D57F6274-C765-6F8A-9F6D-6D8889CEA45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836442" y="6204428"/>
            <a:ext cx="3401309" cy="640478"/>
          </a:xfrm>
          <a:prstGeom prst="rect">
            <a:avLst/>
          </a:prstGeom>
        </p:spPr>
      </p:pic>
    </p:spTree>
    <p:extLst>
      <p:ext uri="{BB962C8B-B14F-4D97-AF65-F5344CB8AC3E}">
        <p14:creationId xmlns:p14="http://schemas.microsoft.com/office/powerpoint/2010/main" val="27089022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855</TotalTime>
  <Words>302</Words>
  <Application>Microsoft Macintosh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Pritchard</dc:creator>
  <cp:lastModifiedBy>Microsoft Office User</cp:lastModifiedBy>
  <cp:revision>62</cp:revision>
  <dcterms:created xsi:type="dcterms:W3CDTF">2019-01-21T20:59:35Z</dcterms:created>
  <dcterms:modified xsi:type="dcterms:W3CDTF">2023-07-17T16:54:37Z</dcterms:modified>
</cp:coreProperties>
</file>